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124"/>
  </p:notesMasterIdLst>
  <p:sldIdLst>
    <p:sldId id="324" r:id="rId2"/>
    <p:sldId id="391" r:id="rId3"/>
    <p:sldId id="407" r:id="rId4"/>
    <p:sldId id="356" r:id="rId5"/>
    <p:sldId id="357" r:id="rId6"/>
    <p:sldId id="362" r:id="rId7"/>
    <p:sldId id="361" r:id="rId8"/>
    <p:sldId id="360" r:id="rId9"/>
    <p:sldId id="359" r:id="rId10"/>
    <p:sldId id="358" r:id="rId11"/>
    <p:sldId id="394" r:id="rId12"/>
    <p:sldId id="371" r:id="rId13"/>
    <p:sldId id="372" r:id="rId14"/>
    <p:sldId id="363" r:id="rId15"/>
    <p:sldId id="370" r:id="rId16"/>
    <p:sldId id="369" r:id="rId17"/>
    <p:sldId id="398" r:id="rId18"/>
    <p:sldId id="399" r:id="rId19"/>
    <p:sldId id="444" r:id="rId20"/>
    <p:sldId id="445" r:id="rId21"/>
    <p:sldId id="396" r:id="rId22"/>
    <p:sldId id="375" r:id="rId23"/>
    <p:sldId id="397" r:id="rId24"/>
    <p:sldId id="498" r:id="rId25"/>
    <p:sldId id="392" r:id="rId26"/>
    <p:sldId id="342" r:id="rId27"/>
    <p:sldId id="343" r:id="rId28"/>
    <p:sldId id="344" r:id="rId29"/>
    <p:sldId id="345" r:id="rId30"/>
    <p:sldId id="389" r:id="rId31"/>
    <p:sldId id="434" r:id="rId32"/>
    <p:sldId id="449" r:id="rId33"/>
    <p:sldId id="346" r:id="rId34"/>
    <p:sldId id="486" r:id="rId35"/>
    <p:sldId id="484" r:id="rId36"/>
    <p:sldId id="487" r:id="rId37"/>
    <p:sldId id="482" r:id="rId38"/>
    <p:sldId id="347" r:id="rId39"/>
    <p:sldId id="499" r:id="rId40"/>
    <p:sldId id="349" r:id="rId41"/>
    <p:sldId id="437" r:id="rId42"/>
    <p:sldId id="350" r:id="rId43"/>
    <p:sldId id="438" r:id="rId44"/>
    <p:sldId id="439" r:id="rId45"/>
    <p:sldId id="351" r:id="rId46"/>
    <p:sldId id="400" r:id="rId47"/>
    <p:sldId id="401" r:id="rId48"/>
    <p:sldId id="495" r:id="rId49"/>
    <p:sldId id="353" r:id="rId50"/>
    <p:sldId id="355" r:id="rId51"/>
    <p:sldId id="388" r:id="rId52"/>
    <p:sldId id="387" r:id="rId53"/>
    <p:sldId id="384" r:id="rId54"/>
    <p:sldId id="395" r:id="rId55"/>
    <p:sldId id="383" r:id="rId56"/>
    <p:sldId id="489" r:id="rId57"/>
    <p:sldId id="488" r:id="rId58"/>
    <p:sldId id="500" r:id="rId59"/>
    <p:sldId id="501" r:id="rId60"/>
    <p:sldId id="298" r:id="rId61"/>
    <p:sldId id="299" r:id="rId62"/>
    <p:sldId id="300" r:id="rId63"/>
    <p:sldId id="301" r:id="rId64"/>
    <p:sldId id="307" r:id="rId65"/>
    <p:sldId id="490" r:id="rId66"/>
    <p:sldId id="491" r:id="rId67"/>
    <p:sldId id="492" r:id="rId68"/>
    <p:sldId id="493" r:id="rId69"/>
    <p:sldId id="494" r:id="rId70"/>
    <p:sldId id="310" r:id="rId71"/>
    <p:sldId id="373" r:id="rId72"/>
    <p:sldId id="374" r:id="rId73"/>
    <p:sldId id="308" r:id="rId74"/>
    <p:sldId id="410" r:id="rId75"/>
    <p:sldId id="411" r:id="rId76"/>
    <p:sldId id="412" r:id="rId77"/>
    <p:sldId id="413" r:id="rId78"/>
    <p:sldId id="440" r:id="rId79"/>
    <p:sldId id="464" r:id="rId80"/>
    <p:sldId id="466" r:id="rId81"/>
    <p:sldId id="468" r:id="rId82"/>
    <p:sldId id="467" r:id="rId83"/>
    <p:sldId id="414" r:id="rId84"/>
    <p:sldId id="452" r:id="rId85"/>
    <p:sldId id="461" r:id="rId86"/>
    <p:sldId id="460" r:id="rId87"/>
    <p:sldId id="459" r:id="rId88"/>
    <p:sldId id="455" r:id="rId89"/>
    <p:sldId id="402" r:id="rId90"/>
    <p:sldId id="502" r:id="rId91"/>
    <p:sldId id="433" r:id="rId92"/>
    <p:sldId id="404" r:id="rId93"/>
    <p:sldId id="405" r:id="rId94"/>
    <p:sldId id="415" r:id="rId95"/>
    <p:sldId id="416" r:id="rId96"/>
    <p:sldId id="417" r:id="rId97"/>
    <p:sldId id="418" r:id="rId98"/>
    <p:sldId id="419" r:id="rId99"/>
    <p:sldId id="420" r:id="rId100"/>
    <p:sldId id="421" r:id="rId101"/>
    <p:sldId id="422" r:id="rId102"/>
    <p:sldId id="423" r:id="rId103"/>
    <p:sldId id="424" r:id="rId104"/>
    <p:sldId id="425" r:id="rId105"/>
    <p:sldId id="469" r:id="rId106"/>
    <p:sldId id="470" r:id="rId107"/>
    <p:sldId id="471" r:id="rId108"/>
    <p:sldId id="472" r:id="rId109"/>
    <p:sldId id="474" r:id="rId110"/>
    <p:sldId id="475" r:id="rId111"/>
    <p:sldId id="476" r:id="rId112"/>
    <p:sldId id="479" r:id="rId113"/>
    <p:sldId id="426" r:id="rId114"/>
    <p:sldId id="503" r:id="rId115"/>
    <p:sldId id="504" r:id="rId116"/>
    <p:sldId id="427" r:id="rId117"/>
    <p:sldId id="428" r:id="rId118"/>
    <p:sldId id="429" r:id="rId119"/>
    <p:sldId id="430" r:id="rId120"/>
    <p:sldId id="431" r:id="rId121"/>
    <p:sldId id="432" r:id="rId122"/>
    <p:sldId id="277" r:id="rId1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A1DA00"/>
    <a:srgbClr val="6B951F"/>
    <a:srgbClr val="FCEC50"/>
    <a:srgbClr val="E7F0F9"/>
    <a:srgbClr val="D591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5" d="100"/>
          <a:sy n="65" d="100"/>
        </p:scale>
        <p:origin x="-678" y="-5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BC469-5714-43A5-A3CB-1D69EDABDEF7}" type="datetimeFigureOut">
              <a:rPr lang="zh-CN" altLang="en-US" smtClean="0"/>
              <a:pPr/>
              <a:t>2020/8/24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CF670-EF1C-48A4-9E43-324CE2706CAF}" type="slidenum">
              <a:rPr lang="zh-CN" altLang="en-US" smtClean="0"/>
              <a:pPr/>
              <a:t>‹#›</a:t>
            </a:fld>
            <a:endParaRPr lang="zh-CN" altLang="en-US"/>
          </a:p>
        </p:txBody>
      </p:sp>
    </p:spTree>
    <p:extLst>
      <p:ext uri="{BB962C8B-B14F-4D97-AF65-F5344CB8AC3E}">
        <p14:creationId xmlns:p14="http://schemas.microsoft.com/office/powerpoint/2010/main" val="412206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（总承包单位依法分包的专业工程除外）</a:t>
            </a:r>
            <a:endParaRPr lang="zh-CN" altLang="en-US" dirty="0"/>
          </a:p>
        </p:txBody>
      </p:sp>
      <p:sp>
        <p:nvSpPr>
          <p:cNvPr id="4" name="灯片编号占位符 3"/>
          <p:cNvSpPr>
            <a:spLocks noGrp="1"/>
          </p:cNvSpPr>
          <p:nvPr>
            <p:ph type="sldNum" sz="quarter" idx="10"/>
          </p:nvPr>
        </p:nvSpPr>
        <p:spPr/>
        <p:txBody>
          <a:bodyPr/>
          <a:lstStyle/>
          <a:p>
            <a:fld id="{C5BCF670-EF1C-48A4-9E43-324CE2706CAF}" type="slidenum">
              <a:rPr lang="zh-CN" altLang="en-US" smtClean="0"/>
              <a:pPr/>
              <a:t>27</a:t>
            </a:fld>
            <a:endParaRPr lang="zh-CN" altLang="en-US"/>
          </a:p>
        </p:txBody>
      </p:sp>
    </p:spTree>
    <p:extLst>
      <p:ext uri="{BB962C8B-B14F-4D97-AF65-F5344CB8AC3E}">
        <p14:creationId xmlns:p14="http://schemas.microsoft.com/office/powerpoint/2010/main" val="40769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BCF670-EF1C-48A4-9E43-324CE2706CAF}" type="slidenum">
              <a:rPr lang="zh-CN" altLang="en-US" smtClean="0"/>
              <a:pPr/>
              <a:t>48</a:t>
            </a:fld>
            <a:endParaRPr lang="zh-CN" altLang="en-US"/>
          </a:p>
        </p:txBody>
      </p:sp>
    </p:spTree>
    <p:extLst>
      <p:ext uri="{BB962C8B-B14F-4D97-AF65-F5344CB8AC3E}">
        <p14:creationId xmlns:p14="http://schemas.microsoft.com/office/powerpoint/2010/main" val="158559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BCF670-EF1C-48A4-9E43-324CE2706CAF}" type="slidenum">
              <a:rPr lang="zh-CN" altLang="en-US" smtClean="0"/>
              <a:pPr/>
              <a:t>50</a:t>
            </a:fld>
            <a:endParaRPr lang="zh-CN" altLang="en-US"/>
          </a:p>
        </p:txBody>
      </p:sp>
    </p:spTree>
    <p:extLst>
      <p:ext uri="{BB962C8B-B14F-4D97-AF65-F5344CB8AC3E}">
        <p14:creationId xmlns:p14="http://schemas.microsoft.com/office/powerpoint/2010/main" val="486346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914400" y="3196686"/>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914400" y="1676401"/>
            <a:ext cx="103632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828800" y="321468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C9E60F58-3108-4415-857A-6D0360DF626E}" type="datetimeFigureOut">
              <a:rPr lang="zh-CN" altLang="en-US" smtClean="0"/>
              <a:pPr/>
              <a:t>2020/8/24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85CE2-CEAD-46BB-861E-7D62265DC969}" type="slidenum">
              <a:rPr lang="zh-CN" altLang="en-US" smtClean="0"/>
              <a:pPr/>
              <a:t>‹#›</a:t>
            </a:fld>
            <a:endParaRPr lang="zh-CN" altLang="en-US"/>
          </a:p>
        </p:txBody>
      </p:sp>
      <p:grpSp>
        <p:nvGrpSpPr>
          <p:cNvPr id="8" name="组合 7"/>
          <p:cNvGrpSpPr/>
          <p:nvPr userDrawn="1"/>
        </p:nvGrpSpPr>
        <p:grpSpPr>
          <a:xfrm>
            <a:off x="281142" y="243071"/>
            <a:ext cx="11668598" cy="6380197"/>
            <a:chOff x="281032" y="243070"/>
            <a:chExt cx="11664041" cy="6380197"/>
          </a:xfrm>
        </p:grpSpPr>
        <p:sp>
          <p:nvSpPr>
            <p:cNvPr id="9" name="任意多边形 8"/>
            <p:cNvSpPr/>
            <p:nvPr/>
          </p:nvSpPr>
          <p:spPr>
            <a:xfrm>
              <a:off x="281032" y="243070"/>
              <a:ext cx="9125961" cy="5890171"/>
            </a:xfrm>
            <a:custGeom>
              <a:avLst/>
              <a:gdLst>
                <a:gd name="connsiteX0" fmla="*/ 0 w 9125961"/>
                <a:gd name="connsiteY0" fmla="*/ 0 h 5890171"/>
                <a:gd name="connsiteX1" fmla="*/ 9125961 w 9125961"/>
                <a:gd name="connsiteY1" fmla="*/ 0 h 5890171"/>
                <a:gd name="connsiteX2" fmla="*/ 3055475 w 9125961"/>
                <a:gd name="connsiteY2" fmla="*/ 5890171 h 5890171"/>
                <a:gd name="connsiteX3" fmla="*/ 0 w 9125961"/>
                <a:gd name="connsiteY3" fmla="*/ 2834696 h 5890171"/>
              </a:gdLst>
              <a:ahLst/>
              <a:cxnLst>
                <a:cxn ang="0">
                  <a:pos x="connsiteX0" y="connsiteY0"/>
                </a:cxn>
                <a:cxn ang="0">
                  <a:pos x="connsiteX1" y="connsiteY1"/>
                </a:cxn>
                <a:cxn ang="0">
                  <a:pos x="connsiteX2" y="connsiteY2"/>
                </a:cxn>
                <a:cxn ang="0">
                  <a:pos x="connsiteX3" y="connsiteY3"/>
                </a:cxn>
              </a:cxnLst>
              <a:rect l="l" t="t" r="r" b="b"/>
              <a:pathLst>
                <a:path w="9125961" h="5890171">
                  <a:moveTo>
                    <a:pt x="0" y="0"/>
                  </a:moveTo>
                  <a:lnTo>
                    <a:pt x="9125961" y="0"/>
                  </a:lnTo>
                  <a:lnTo>
                    <a:pt x="3055475" y="5890171"/>
                  </a:lnTo>
                  <a:lnTo>
                    <a:pt x="0" y="2834696"/>
                  </a:lnTo>
                  <a:close/>
                </a:path>
              </a:pathLst>
            </a:custGeom>
            <a:solidFill>
              <a:srgbClr val="E0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flipH="1" flipV="1">
              <a:off x="3336391" y="243070"/>
              <a:ext cx="8608682" cy="6380197"/>
            </a:xfrm>
            <a:custGeom>
              <a:avLst/>
              <a:gdLst>
                <a:gd name="connsiteX0" fmla="*/ 2550447 w 8608682"/>
                <a:gd name="connsiteY0" fmla="*/ 6380197 h 6380197"/>
                <a:gd name="connsiteX1" fmla="*/ 0 w 8608682"/>
                <a:gd name="connsiteY1" fmla="*/ 6380197 h 6380197"/>
                <a:gd name="connsiteX2" fmla="*/ 0 w 8608682"/>
                <a:gd name="connsiteY2" fmla="*/ 0 h 6380197"/>
                <a:gd name="connsiteX3" fmla="*/ 8106769 w 8608682"/>
                <a:gd name="connsiteY3" fmla="*/ 0 h 6380197"/>
                <a:gd name="connsiteX4" fmla="*/ 8608682 w 8608682"/>
                <a:gd name="connsiteY4" fmla="*/ 501914 h 638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8682" h="6380197">
                  <a:moveTo>
                    <a:pt x="2550447" y="6380197"/>
                  </a:moveTo>
                  <a:lnTo>
                    <a:pt x="0" y="6380197"/>
                  </a:lnTo>
                  <a:lnTo>
                    <a:pt x="0" y="0"/>
                  </a:lnTo>
                  <a:lnTo>
                    <a:pt x="8106769" y="0"/>
                  </a:lnTo>
                  <a:lnTo>
                    <a:pt x="8608682" y="501914"/>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直角三角形 10"/>
          <p:cNvSpPr/>
          <p:nvPr userDrawn="1"/>
        </p:nvSpPr>
        <p:spPr>
          <a:xfrm>
            <a:off x="0" y="3133383"/>
            <a:ext cx="3728504" cy="3727048"/>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userDrawn="1"/>
        </p:nvSpPr>
        <p:spPr>
          <a:xfrm rot="18914386">
            <a:off x="9612304" y="-648068"/>
            <a:ext cx="1296639" cy="1296133"/>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userDrawn="1"/>
        </p:nvSpPr>
        <p:spPr>
          <a:xfrm rot="18914386">
            <a:off x="9875808" y="149847"/>
            <a:ext cx="769630" cy="769329"/>
          </a:xfrm>
          <a:custGeom>
            <a:avLst/>
            <a:gdLst>
              <a:gd name="connsiteX0" fmla="*/ 0 w 1296133"/>
              <a:gd name="connsiteY0" fmla="*/ 0 h 1296133"/>
              <a:gd name="connsiteX1" fmla="*/ 63602 w 1296133"/>
              <a:gd name="connsiteY1" fmla="*/ 63602 h 1296133"/>
              <a:gd name="connsiteX2" fmla="*/ 63602 w 1296133"/>
              <a:gd name="connsiteY2" fmla="*/ 1231995 h 1296133"/>
              <a:gd name="connsiteX3" fmla="*/ 1231995 w 1296133"/>
              <a:gd name="connsiteY3" fmla="*/ 1231995 h 1296133"/>
              <a:gd name="connsiteX4" fmla="*/ 1296133 w 1296133"/>
              <a:gd name="connsiteY4" fmla="*/ 1296133 h 1296133"/>
              <a:gd name="connsiteX5" fmla="*/ 0 w 1296133"/>
              <a:gd name="connsiteY5" fmla="*/ 1296133 h 129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33" h="1296133">
                <a:moveTo>
                  <a:pt x="0" y="0"/>
                </a:moveTo>
                <a:lnTo>
                  <a:pt x="63602" y="63602"/>
                </a:lnTo>
                <a:lnTo>
                  <a:pt x="63602" y="1231995"/>
                </a:lnTo>
                <a:lnTo>
                  <a:pt x="1231995" y="1231995"/>
                </a:lnTo>
                <a:lnTo>
                  <a:pt x="1296133" y="1296133"/>
                </a:lnTo>
                <a:lnTo>
                  <a:pt x="0" y="1296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userDrawn="1"/>
        </p:nvSpPr>
        <p:spPr>
          <a:xfrm>
            <a:off x="281142" y="3072964"/>
            <a:ext cx="3540110" cy="3538728"/>
          </a:xfrm>
          <a:custGeom>
            <a:avLst/>
            <a:gdLst>
              <a:gd name="connsiteX0" fmla="*/ 0 w 3538728"/>
              <a:gd name="connsiteY0" fmla="*/ 0 h 3538728"/>
              <a:gd name="connsiteX1" fmla="*/ 3538728 w 3538728"/>
              <a:gd name="connsiteY1" fmla="*/ 3538728 h 3538728"/>
              <a:gd name="connsiteX2" fmla="*/ 3405621 w 3538728"/>
              <a:gd name="connsiteY2" fmla="*/ 3538728 h 3538728"/>
              <a:gd name="connsiteX3" fmla="*/ 0 w 3538728"/>
              <a:gd name="connsiteY3" fmla="*/ 133107 h 3538728"/>
            </a:gdLst>
            <a:ahLst/>
            <a:cxnLst>
              <a:cxn ang="0">
                <a:pos x="connsiteX0" y="connsiteY0"/>
              </a:cxn>
              <a:cxn ang="0">
                <a:pos x="connsiteX1" y="connsiteY1"/>
              </a:cxn>
              <a:cxn ang="0">
                <a:pos x="connsiteX2" y="connsiteY2"/>
              </a:cxn>
              <a:cxn ang="0">
                <a:pos x="connsiteX3" y="connsiteY3"/>
              </a:cxn>
            </a:cxnLst>
            <a:rect l="l" t="t" r="r" b="b"/>
            <a:pathLst>
              <a:path w="3538728" h="3538728">
                <a:moveTo>
                  <a:pt x="0" y="0"/>
                </a:moveTo>
                <a:lnTo>
                  <a:pt x="3538728" y="3538728"/>
                </a:lnTo>
                <a:lnTo>
                  <a:pt x="3405621" y="3538728"/>
                </a:lnTo>
                <a:lnTo>
                  <a:pt x="0" y="13310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userDrawn="1"/>
        </p:nvCxnSpPr>
        <p:spPr>
          <a:xfrm>
            <a:off x="3337695" y="3288054"/>
            <a:ext cx="78430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017323AA-2A4B-4D9C-847F-903C1B7E4049}" type="datetimeFigureOut">
              <a:rPr lang="zh-CN" altLang="en-US" smtClean="0"/>
              <a:pPr/>
              <a:t>2020/8/24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244B48-99C5-43C6-9F5A-B5B4B340FFA3}" type="slidenum">
              <a:rPr lang="zh-CN" altLang="en-US" smtClean="0"/>
              <a:pPr/>
              <a:t>‹#›</a:t>
            </a:fld>
            <a:endParaRPr lang="zh-CN" altLang="en-US"/>
          </a:p>
        </p:txBody>
      </p:sp>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20275" y="274638"/>
            <a:ext cx="1962125"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274638"/>
            <a:ext cx="8915424"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017323AA-2A4B-4D9C-847F-903C1B7E4049}" type="datetimeFigureOut">
              <a:rPr lang="zh-CN" altLang="en-US" smtClean="0"/>
              <a:pPr/>
              <a:t>2020/8/24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244B48-99C5-43C6-9F5A-B5B4B340FFA3}"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9"/>
            <a:ext cx="10515601" cy="1325562"/>
          </a:xfrm>
        </p:spPr>
        <p:txBody>
          <a:bodyPr lIns="94390" tIns="47195" rIns="94390" bIns="47195"/>
          <a:lstStyle/>
          <a:p>
            <a:r>
              <a:rPr lang="zh-CN" altLang="en-US"/>
              <a:t>单击此处编辑母版标题样式</a:t>
            </a:r>
          </a:p>
        </p:txBody>
      </p:sp>
      <p:sp>
        <p:nvSpPr>
          <p:cNvPr id="3" name="日期占位符 3"/>
          <p:cNvSpPr>
            <a:spLocks noGrp="1" noChangeArrowheads="1"/>
          </p:cNvSpPr>
          <p:nvPr>
            <p:ph type="dt" sz="half" idx="10"/>
          </p:nvPr>
        </p:nvSpPr>
        <p:spPr>
          <a:ln/>
        </p:spPr>
        <p:txBody>
          <a:bodyPr lIns="94390" tIns="47195" rIns="94390" bIns="47195"/>
          <a:lstStyle>
            <a:lvl1pPr>
              <a:defRPr/>
            </a:lvl1pPr>
          </a:lstStyle>
          <a:p>
            <a:pPr>
              <a:defRPr/>
            </a:pPr>
            <a:fld id="{86ACB5D3-B8EE-4425-8489-EFBF42B41B5C}" type="datetime1">
              <a:rPr lang="zh-CN" altLang="en-US"/>
              <a:pPr>
                <a:defRPr/>
              </a:pPr>
              <a:t>2020/8/24</a:t>
            </a:fld>
            <a:endParaRPr lang="zh-CN" altLang="en-US" sz="2000">
              <a:solidFill>
                <a:schemeClr val="tx1"/>
              </a:solidFill>
            </a:endParaRPr>
          </a:p>
        </p:txBody>
      </p:sp>
      <p:sp>
        <p:nvSpPr>
          <p:cNvPr id="4" name="页脚占位符 4"/>
          <p:cNvSpPr>
            <a:spLocks noGrp="1" noChangeArrowheads="1"/>
          </p:cNvSpPr>
          <p:nvPr>
            <p:ph type="ftr" sz="quarter" idx="11"/>
          </p:nvPr>
        </p:nvSpPr>
        <p:spPr>
          <a:ln/>
        </p:spPr>
        <p:txBody>
          <a:bodyPr lIns="94390" tIns="47195" rIns="94390" bIns="47195"/>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lIns="94390" tIns="47195" rIns="94390" bIns="47195"/>
          <a:lstStyle>
            <a:lvl1pPr>
              <a:defRPr/>
            </a:lvl1pPr>
          </a:lstStyle>
          <a:p>
            <a:fld id="{A0EA4C3A-8549-4FE4-96CF-4B9DA1B6EC41}" type="slidenum">
              <a:rPr lang="zh-CN" altLang="en-US"/>
              <a:pPr/>
              <a:t>‹#›</a:t>
            </a:fld>
            <a:endParaRPr lang="zh-CN" altLang="en-US" sz="2000">
              <a:solidFill>
                <a:schemeClr val="tx1"/>
              </a:solidFill>
            </a:endParaRPr>
          </a:p>
        </p:txBody>
      </p:sp>
    </p:spTree>
    <p:extLst>
      <p:ext uri="{BB962C8B-B14F-4D97-AF65-F5344CB8AC3E}">
        <p14:creationId xmlns:p14="http://schemas.microsoft.com/office/powerpoint/2010/main" val="250625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789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grpSp>
        <p:nvGrpSpPr>
          <p:cNvPr id="3" name="组合 2"/>
          <p:cNvGrpSpPr/>
          <p:nvPr userDrawn="1"/>
        </p:nvGrpSpPr>
        <p:grpSpPr>
          <a:xfrm>
            <a:off x="281527" y="1"/>
            <a:ext cx="105724" cy="721610"/>
            <a:chOff x="281524" y="0"/>
            <a:chExt cx="105725" cy="721610"/>
          </a:xfrm>
          <a:solidFill>
            <a:srgbClr val="1A7BAE"/>
          </a:solidFill>
        </p:grpSpPr>
        <p:sp>
          <p:nvSpPr>
            <p:cNvPr id="4" name="矩形 3"/>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文本占位符 13"/>
          <p:cNvSpPr>
            <a:spLocks noGrp="1"/>
          </p:cNvSpPr>
          <p:nvPr>
            <p:ph type="body" sz="quarter" idx="10" hasCustomPrompt="1"/>
          </p:nvPr>
        </p:nvSpPr>
        <p:spPr>
          <a:xfrm>
            <a:off x="474136" y="250845"/>
            <a:ext cx="6112932" cy="423863"/>
          </a:xfrm>
          <a:prstGeom prst="rect">
            <a:avLst/>
          </a:prstGeom>
        </p:spPr>
        <p:txBody>
          <a:bodyPr lIns="94390" tIns="47195" rIns="94390" bIns="47195" anchor="ctr"/>
          <a:lstStyle>
            <a:lvl1pPr marL="0" indent="0">
              <a:buNone/>
              <a:defRPr sz="2900">
                <a:latin typeface="方正正中黑简体" panose="02000000000000000000" pitchFamily="2" charset="-122"/>
                <a:ea typeface="方正正中黑简体" panose="02000000000000000000" pitchFamily="2" charset="-122"/>
              </a:defRPr>
            </a:lvl1pPr>
          </a:lstStyle>
          <a:p>
            <a:pPr lvl="0"/>
            <a:r>
              <a:rPr lang="zh-CN" altLang="en-US" dirty="0"/>
              <a:t>单击此处编辑母版标题样式</a:t>
            </a:r>
          </a:p>
        </p:txBody>
      </p:sp>
    </p:spTree>
    <p:extLst>
      <p:ext uri="{BB962C8B-B14F-4D97-AF65-F5344CB8AC3E}">
        <p14:creationId xmlns:p14="http://schemas.microsoft.com/office/powerpoint/2010/main" val="2278769069"/>
      </p:ext>
    </p:extLst>
  </p:cSld>
  <p:clrMapOvr>
    <a:masterClrMapping/>
  </p:clrMapOvr>
  <p:transition/>
  <p:extLst mod="1">
    <p:ext uri="{DCECCB84-F9BA-43D5-87BE-67443E8EF086}">
      <p15:sldGuideLst xmlns="" xmlns:p15="http://schemas.microsoft.com/office/powerpoint/2012/main">
        <p15:guide id="1" orient="horz" pos="52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2875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2875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2875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2875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7" name="矩形 6"/>
          <p:cNvSpPr/>
          <p:nvPr userDrawn="1"/>
        </p:nvSpPr>
        <p:spPr>
          <a:xfrm rot="6535628">
            <a:off x="217826"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矩形 7"/>
          <p:cNvSpPr/>
          <p:nvPr userDrawn="1"/>
        </p:nvSpPr>
        <p:spPr>
          <a:xfrm>
            <a:off x="-2746" y="-71320"/>
            <a:ext cx="12196764"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矩形 8"/>
          <p:cNvSpPr/>
          <p:nvPr userDrawn="1"/>
        </p:nvSpPr>
        <p:spPr>
          <a:xfrm rot="5400000">
            <a:off x="224839" y="291764"/>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矩形 9"/>
          <p:cNvSpPr/>
          <p:nvPr userDrawn="1"/>
        </p:nvSpPr>
        <p:spPr>
          <a:xfrm>
            <a:off x="346093" y="445138"/>
            <a:ext cx="609445" cy="461657"/>
          </a:xfrm>
          <a:prstGeom prst="rect">
            <a:avLst/>
          </a:prstGeom>
        </p:spPr>
        <p:txBody>
          <a:bodyPr wrap="none" lIns="91432" tIns="45716" rIns="91432" bIns="45716">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5009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97536" y="6400800"/>
            <a:ext cx="4267200" cy="283800"/>
          </a:xfrm>
        </p:spPr>
        <p:txBody>
          <a:bodyPr/>
          <a:lstStyle/>
          <a:p>
            <a:fld id="{017323AA-2A4B-4D9C-847F-903C1B7E4049}" type="datetimeFigureOut">
              <a:rPr lang="zh-CN" altLang="en-US" smtClean="0"/>
              <a:pPr/>
              <a:t>2020/8/24</a:t>
            </a:fld>
            <a:endParaRPr lang="zh-CN" altLang="en-US"/>
          </a:p>
        </p:txBody>
      </p:sp>
      <p:sp>
        <p:nvSpPr>
          <p:cNvPr id="5" name="页脚占位符 4"/>
          <p:cNvSpPr>
            <a:spLocks noGrp="1"/>
          </p:cNvSpPr>
          <p:nvPr>
            <p:ph type="ftr" sz="quarter" idx="11"/>
          </p:nvPr>
        </p:nvSpPr>
        <p:spPr>
          <a:xfrm>
            <a:off x="7107936" y="6400800"/>
            <a:ext cx="4978400" cy="283800"/>
          </a:xfrm>
        </p:spPr>
        <p:txBody>
          <a:bodyPr/>
          <a:lstStyle/>
          <a:p>
            <a:endParaRPr lang="zh-CN" altLang="en-US"/>
          </a:p>
        </p:txBody>
      </p:sp>
      <p:sp>
        <p:nvSpPr>
          <p:cNvPr id="6" name="灯片编号占位符 5"/>
          <p:cNvSpPr>
            <a:spLocks noGrp="1"/>
          </p:cNvSpPr>
          <p:nvPr>
            <p:ph type="sldNum" sz="quarter" idx="12"/>
          </p:nvPr>
        </p:nvSpPr>
        <p:spPr/>
        <p:txBody>
          <a:bodyPr/>
          <a:lstStyle/>
          <a:p>
            <a:fld id="{E9244B48-99C5-43C6-9F5A-B5B4B340FFA3}"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2875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2875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2875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287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2875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2875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2875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2875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2875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7" name="组合 6"/>
          <p:cNvGrpSpPr/>
          <p:nvPr userDrawn="1"/>
        </p:nvGrpSpPr>
        <p:grpSpPr>
          <a:xfrm>
            <a:off x="281142" y="243071"/>
            <a:ext cx="11668598" cy="6380197"/>
            <a:chOff x="281032" y="243070"/>
            <a:chExt cx="11664041" cy="6380197"/>
          </a:xfrm>
        </p:grpSpPr>
        <p:sp>
          <p:nvSpPr>
            <p:cNvPr id="8" name="任意多边形 7"/>
            <p:cNvSpPr/>
            <p:nvPr/>
          </p:nvSpPr>
          <p:spPr>
            <a:xfrm>
              <a:off x="281032" y="243070"/>
              <a:ext cx="9125961" cy="5890171"/>
            </a:xfrm>
            <a:custGeom>
              <a:avLst/>
              <a:gdLst>
                <a:gd name="connsiteX0" fmla="*/ 0 w 9125961"/>
                <a:gd name="connsiteY0" fmla="*/ 0 h 5890171"/>
                <a:gd name="connsiteX1" fmla="*/ 9125961 w 9125961"/>
                <a:gd name="connsiteY1" fmla="*/ 0 h 5890171"/>
                <a:gd name="connsiteX2" fmla="*/ 3055475 w 9125961"/>
                <a:gd name="connsiteY2" fmla="*/ 5890171 h 5890171"/>
                <a:gd name="connsiteX3" fmla="*/ 0 w 9125961"/>
                <a:gd name="connsiteY3" fmla="*/ 2834696 h 5890171"/>
              </a:gdLst>
              <a:ahLst/>
              <a:cxnLst>
                <a:cxn ang="0">
                  <a:pos x="connsiteX0" y="connsiteY0"/>
                </a:cxn>
                <a:cxn ang="0">
                  <a:pos x="connsiteX1" y="connsiteY1"/>
                </a:cxn>
                <a:cxn ang="0">
                  <a:pos x="connsiteX2" y="connsiteY2"/>
                </a:cxn>
                <a:cxn ang="0">
                  <a:pos x="connsiteX3" y="connsiteY3"/>
                </a:cxn>
              </a:cxnLst>
              <a:rect l="l" t="t" r="r" b="b"/>
              <a:pathLst>
                <a:path w="9125961" h="5890171">
                  <a:moveTo>
                    <a:pt x="0" y="0"/>
                  </a:moveTo>
                  <a:lnTo>
                    <a:pt x="9125961" y="0"/>
                  </a:lnTo>
                  <a:lnTo>
                    <a:pt x="3055475" y="5890171"/>
                  </a:lnTo>
                  <a:lnTo>
                    <a:pt x="0" y="2834696"/>
                  </a:lnTo>
                  <a:close/>
                </a:path>
              </a:pathLst>
            </a:custGeom>
            <a:solidFill>
              <a:srgbClr val="E0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flipH="1" flipV="1">
              <a:off x="3336391" y="243070"/>
              <a:ext cx="8608682" cy="6380197"/>
            </a:xfrm>
            <a:custGeom>
              <a:avLst/>
              <a:gdLst>
                <a:gd name="connsiteX0" fmla="*/ 2550447 w 8608682"/>
                <a:gd name="connsiteY0" fmla="*/ 6380197 h 6380197"/>
                <a:gd name="connsiteX1" fmla="*/ 0 w 8608682"/>
                <a:gd name="connsiteY1" fmla="*/ 6380197 h 6380197"/>
                <a:gd name="connsiteX2" fmla="*/ 0 w 8608682"/>
                <a:gd name="connsiteY2" fmla="*/ 0 h 6380197"/>
                <a:gd name="connsiteX3" fmla="*/ 8106769 w 8608682"/>
                <a:gd name="connsiteY3" fmla="*/ 0 h 6380197"/>
                <a:gd name="connsiteX4" fmla="*/ 8608682 w 8608682"/>
                <a:gd name="connsiteY4" fmla="*/ 501914 h 638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8682" h="6380197">
                  <a:moveTo>
                    <a:pt x="2550447" y="6380197"/>
                  </a:moveTo>
                  <a:lnTo>
                    <a:pt x="0" y="6380197"/>
                  </a:lnTo>
                  <a:lnTo>
                    <a:pt x="0" y="0"/>
                  </a:lnTo>
                  <a:lnTo>
                    <a:pt x="8106769" y="0"/>
                  </a:lnTo>
                  <a:lnTo>
                    <a:pt x="8608682" y="501914"/>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a:off x="0" y="3133383"/>
            <a:ext cx="3728504" cy="3727048"/>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rot="18914386">
            <a:off x="9875808" y="149847"/>
            <a:ext cx="769630" cy="769329"/>
          </a:xfrm>
          <a:custGeom>
            <a:avLst/>
            <a:gdLst>
              <a:gd name="connsiteX0" fmla="*/ 0 w 1296133"/>
              <a:gd name="connsiteY0" fmla="*/ 0 h 1296133"/>
              <a:gd name="connsiteX1" fmla="*/ 63602 w 1296133"/>
              <a:gd name="connsiteY1" fmla="*/ 63602 h 1296133"/>
              <a:gd name="connsiteX2" fmla="*/ 63602 w 1296133"/>
              <a:gd name="connsiteY2" fmla="*/ 1231995 h 1296133"/>
              <a:gd name="connsiteX3" fmla="*/ 1231995 w 1296133"/>
              <a:gd name="connsiteY3" fmla="*/ 1231995 h 1296133"/>
              <a:gd name="connsiteX4" fmla="*/ 1296133 w 1296133"/>
              <a:gd name="connsiteY4" fmla="*/ 1296133 h 1296133"/>
              <a:gd name="connsiteX5" fmla="*/ 0 w 1296133"/>
              <a:gd name="connsiteY5" fmla="*/ 1296133 h 129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33" h="1296133">
                <a:moveTo>
                  <a:pt x="0" y="0"/>
                </a:moveTo>
                <a:lnTo>
                  <a:pt x="63602" y="63602"/>
                </a:lnTo>
                <a:lnTo>
                  <a:pt x="63602" y="1231995"/>
                </a:lnTo>
                <a:lnTo>
                  <a:pt x="1231995" y="1231995"/>
                </a:lnTo>
                <a:lnTo>
                  <a:pt x="1296133" y="1296133"/>
                </a:lnTo>
                <a:lnTo>
                  <a:pt x="0" y="1296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userDrawn="1"/>
        </p:nvSpPr>
        <p:spPr>
          <a:xfrm>
            <a:off x="281142" y="3072964"/>
            <a:ext cx="3540110" cy="3538728"/>
          </a:xfrm>
          <a:custGeom>
            <a:avLst/>
            <a:gdLst>
              <a:gd name="connsiteX0" fmla="*/ 0 w 3538728"/>
              <a:gd name="connsiteY0" fmla="*/ 0 h 3538728"/>
              <a:gd name="connsiteX1" fmla="*/ 3538728 w 3538728"/>
              <a:gd name="connsiteY1" fmla="*/ 3538728 h 3538728"/>
              <a:gd name="connsiteX2" fmla="*/ 3405621 w 3538728"/>
              <a:gd name="connsiteY2" fmla="*/ 3538728 h 3538728"/>
              <a:gd name="connsiteX3" fmla="*/ 0 w 3538728"/>
              <a:gd name="connsiteY3" fmla="*/ 133107 h 3538728"/>
            </a:gdLst>
            <a:ahLst/>
            <a:cxnLst>
              <a:cxn ang="0">
                <a:pos x="connsiteX0" y="connsiteY0"/>
              </a:cxn>
              <a:cxn ang="0">
                <a:pos x="connsiteX1" y="connsiteY1"/>
              </a:cxn>
              <a:cxn ang="0">
                <a:pos x="connsiteX2" y="connsiteY2"/>
              </a:cxn>
              <a:cxn ang="0">
                <a:pos x="connsiteX3" y="connsiteY3"/>
              </a:cxn>
            </a:cxnLst>
            <a:rect l="l" t="t" r="r" b="b"/>
            <a:pathLst>
              <a:path w="3538728" h="3538728">
                <a:moveTo>
                  <a:pt x="0" y="0"/>
                </a:moveTo>
                <a:lnTo>
                  <a:pt x="3538728" y="3538728"/>
                </a:lnTo>
                <a:lnTo>
                  <a:pt x="3405621" y="3538728"/>
                </a:lnTo>
                <a:lnTo>
                  <a:pt x="0" y="13310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userDrawn="1"/>
        </p:nvSpPr>
        <p:spPr>
          <a:xfrm rot="18914386">
            <a:off x="9612304" y="-648068"/>
            <a:ext cx="1296639" cy="1296133"/>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78322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914400" y="3143248"/>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963084" y="3143249"/>
            <a:ext cx="103632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63084" y="1643062"/>
            <a:ext cx="103632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017323AA-2A4B-4D9C-847F-903C1B7E4049}" type="datetimeFigureOut">
              <a:rPr lang="zh-CN" altLang="en-US" smtClean="0"/>
              <a:pPr/>
              <a:t>2020/8/24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244B48-99C5-43C6-9F5A-B5B4B340FFA3}"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grpSp>
        <p:nvGrpSpPr>
          <p:cNvPr id="7" name="组合 6"/>
          <p:cNvGrpSpPr/>
          <p:nvPr userDrawn="1"/>
        </p:nvGrpSpPr>
        <p:grpSpPr>
          <a:xfrm>
            <a:off x="281142" y="243071"/>
            <a:ext cx="11668598" cy="6380197"/>
            <a:chOff x="281032" y="243070"/>
            <a:chExt cx="11664041" cy="6380197"/>
          </a:xfrm>
        </p:grpSpPr>
        <p:sp>
          <p:nvSpPr>
            <p:cNvPr id="8" name="任意多边形 7"/>
            <p:cNvSpPr/>
            <p:nvPr/>
          </p:nvSpPr>
          <p:spPr>
            <a:xfrm>
              <a:off x="281032" y="243070"/>
              <a:ext cx="9125961" cy="5890171"/>
            </a:xfrm>
            <a:custGeom>
              <a:avLst/>
              <a:gdLst>
                <a:gd name="connsiteX0" fmla="*/ 0 w 9125961"/>
                <a:gd name="connsiteY0" fmla="*/ 0 h 5890171"/>
                <a:gd name="connsiteX1" fmla="*/ 9125961 w 9125961"/>
                <a:gd name="connsiteY1" fmla="*/ 0 h 5890171"/>
                <a:gd name="connsiteX2" fmla="*/ 3055475 w 9125961"/>
                <a:gd name="connsiteY2" fmla="*/ 5890171 h 5890171"/>
                <a:gd name="connsiteX3" fmla="*/ 0 w 9125961"/>
                <a:gd name="connsiteY3" fmla="*/ 2834696 h 5890171"/>
              </a:gdLst>
              <a:ahLst/>
              <a:cxnLst>
                <a:cxn ang="0">
                  <a:pos x="connsiteX0" y="connsiteY0"/>
                </a:cxn>
                <a:cxn ang="0">
                  <a:pos x="connsiteX1" y="connsiteY1"/>
                </a:cxn>
                <a:cxn ang="0">
                  <a:pos x="connsiteX2" y="connsiteY2"/>
                </a:cxn>
                <a:cxn ang="0">
                  <a:pos x="connsiteX3" y="connsiteY3"/>
                </a:cxn>
              </a:cxnLst>
              <a:rect l="l" t="t" r="r" b="b"/>
              <a:pathLst>
                <a:path w="9125961" h="5890171">
                  <a:moveTo>
                    <a:pt x="0" y="0"/>
                  </a:moveTo>
                  <a:lnTo>
                    <a:pt x="9125961" y="0"/>
                  </a:lnTo>
                  <a:lnTo>
                    <a:pt x="3055475" y="5890171"/>
                  </a:lnTo>
                  <a:lnTo>
                    <a:pt x="0" y="2834696"/>
                  </a:lnTo>
                  <a:close/>
                </a:path>
              </a:pathLst>
            </a:custGeom>
            <a:solidFill>
              <a:srgbClr val="E0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flipH="1" flipV="1">
              <a:off x="3336391" y="243070"/>
              <a:ext cx="8608682" cy="6380197"/>
            </a:xfrm>
            <a:custGeom>
              <a:avLst/>
              <a:gdLst>
                <a:gd name="connsiteX0" fmla="*/ 2550447 w 8608682"/>
                <a:gd name="connsiteY0" fmla="*/ 6380197 h 6380197"/>
                <a:gd name="connsiteX1" fmla="*/ 0 w 8608682"/>
                <a:gd name="connsiteY1" fmla="*/ 6380197 h 6380197"/>
                <a:gd name="connsiteX2" fmla="*/ 0 w 8608682"/>
                <a:gd name="connsiteY2" fmla="*/ 0 h 6380197"/>
                <a:gd name="connsiteX3" fmla="*/ 8106769 w 8608682"/>
                <a:gd name="connsiteY3" fmla="*/ 0 h 6380197"/>
                <a:gd name="connsiteX4" fmla="*/ 8608682 w 8608682"/>
                <a:gd name="connsiteY4" fmla="*/ 501914 h 638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8682" h="6380197">
                  <a:moveTo>
                    <a:pt x="2550447" y="6380197"/>
                  </a:moveTo>
                  <a:lnTo>
                    <a:pt x="0" y="6380197"/>
                  </a:lnTo>
                  <a:lnTo>
                    <a:pt x="0" y="0"/>
                  </a:lnTo>
                  <a:lnTo>
                    <a:pt x="8106769" y="0"/>
                  </a:lnTo>
                  <a:lnTo>
                    <a:pt x="8608682" y="501914"/>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a:off x="0" y="3133383"/>
            <a:ext cx="3728504" cy="3727048"/>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userDrawn="1"/>
        </p:nvSpPr>
        <p:spPr>
          <a:xfrm rot="18914386">
            <a:off x="9612304" y="-648068"/>
            <a:ext cx="1296639" cy="1296133"/>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userDrawn="1"/>
        </p:nvSpPr>
        <p:spPr>
          <a:xfrm rot="18914386">
            <a:off x="9875808" y="149847"/>
            <a:ext cx="769630" cy="769329"/>
          </a:xfrm>
          <a:custGeom>
            <a:avLst/>
            <a:gdLst>
              <a:gd name="connsiteX0" fmla="*/ 0 w 1296133"/>
              <a:gd name="connsiteY0" fmla="*/ 0 h 1296133"/>
              <a:gd name="connsiteX1" fmla="*/ 63602 w 1296133"/>
              <a:gd name="connsiteY1" fmla="*/ 63602 h 1296133"/>
              <a:gd name="connsiteX2" fmla="*/ 63602 w 1296133"/>
              <a:gd name="connsiteY2" fmla="*/ 1231995 h 1296133"/>
              <a:gd name="connsiteX3" fmla="*/ 1231995 w 1296133"/>
              <a:gd name="connsiteY3" fmla="*/ 1231995 h 1296133"/>
              <a:gd name="connsiteX4" fmla="*/ 1296133 w 1296133"/>
              <a:gd name="connsiteY4" fmla="*/ 1296133 h 1296133"/>
              <a:gd name="connsiteX5" fmla="*/ 0 w 1296133"/>
              <a:gd name="connsiteY5" fmla="*/ 1296133 h 129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33" h="1296133">
                <a:moveTo>
                  <a:pt x="0" y="0"/>
                </a:moveTo>
                <a:lnTo>
                  <a:pt x="63602" y="63602"/>
                </a:lnTo>
                <a:lnTo>
                  <a:pt x="63602" y="1231995"/>
                </a:lnTo>
                <a:lnTo>
                  <a:pt x="1231995" y="1231995"/>
                </a:lnTo>
                <a:lnTo>
                  <a:pt x="1296133" y="1296133"/>
                </a:lnTo>
                <a:lnTo>
                  <a:pt x="0" y="1296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userDrawn="1"/>
        </p:nvSpPr>
        <p:spPr>
          <a:xfrm>
            <a:off x="281142" y="3072964"/>
            <a:ext cx="3540110" cy="3538728"/>
          </a:xfrm>
          <a:custGeom>
            <a:avLst/>
            <a:gdLst>
              <a:gd name="connsiteX0" fmla="*/ 0 w 3538728"/>
              <a:gd name="connsiteY0" fmla="*/ 0 h 3538728"/>
              <a:gd name="connsiteX1" fmla="*/ 3538728 w 3538728"/>
              <a:gd name="connsiteY1" fmla="*/ 3538728 h 3538728"/>
              <a:gd name="connsiteX2" fmla="*/ 3405621 w 3538728"/>
              <a:gd name="connsiteY2" fmla="*/ 3538728 h 3538728"/>
              <a:gd name="connsiteX3" fmla="*/ 0 w 3538728"/>
              <a:gd name="connsiteY3" fmla="*/ 133107 h 3538728"/>
            </a:gdLst>
            <a:ahLst/>
            <a:cxnLst>
              <a:cxn ang="0">
                <a:pos x="connsiteX0" y="connsiteY0"/>
              </a:cxn>
              <a:cxn ang="0">
                <a:pos x="connsiteX1" y="connsiteY1"/>
              </a:cxn>
              <a:cxn ang="0">
                <a:pos x="connsiteX2" y="connsiteY2"/>
              </a:cxn>
              <a:cxn ang="0">
                <a:pos x="connsiteX3" y="connsiteY3"/>
              </a:cxn>
            </a:cxnLst>
            <a:rect l="l" t="t" r="r" b="b"/>
            <a:pathLst>
              <a:path w="3538728" h="3538728">
                <a:moveTo>
                  <a:pt x="0" y="0"/>
                </a:moveTo>
                <a:lnTo>
                  <a:pt x="3538728" y="3538728"/>
                </a:lnTo>
                <a:lnTo>
                  <a:pt x="3405621" y="3538728"/>
                </a:lnTo>
                <a:lnTo>
                  <a:pt x="0" y="13310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KSO_FD"/>
          <p:cNvSpPr>
            <a:spLocks noGrp="1"/>
          </p:cNvSpPr>
          <p:nvPr>
            <p:ph type="dt" sz="half" idx="10"/>
          </p:nvPr>
        </p:nvSpPr>
        <p:spPr>
          <a:xfrm>
            <a:off x="838527" y="6419855"/>
            <a:ext cx="2744272" cy="365125"/>
          </a:xfrm>
        </p:spPr>
        <p:txBody>
          <a:bodyPr/>
          <a:lstStyle/>
          <a:p>
            <a:fld id="{C9E60F58-3108-4415-857A-6D0360DF626E}" type="datetimeFigureOut">
              <a:rPr lang="zh-CN" altLang="en-US" smtClean="0"/>
              <a:pPr/>
              <a:t>2020/8/24</a:t>
            </a:fld>
            <a:endParaRPr lang="zh-CN" altLang="en-US"/>
          </a:p>
        </p:txBody>
      </p:sp>
      <p:sp>
        <p:nvSpPr>
          <p:cNvPr id="15" name="KSO_FT"/>
          <p:cNvSpPr>
            <a:spLocks noGrp="1"/>
          </p:cNvSpPr>
          <p:nvPr>
            <p:ph type="ftr" sz="quarter" idx="11"/>
          </p:nvPr>
        </p:nvSpPr>
        <p:spPr>
          <a:xfrm>
            <a:off x="4040178" y="6419855"/>
            <a:ext cx="4116408" cy="365125"/>
          </a:xfrm>
        </p:spPr>
        <p:txBody>
          <a:bodyPr/>
          <a:lstStyle/>
          <a:p>
            <a:endParaRPr lang="zh-CN" altLang="en-US"/>
          </a:p>
        </p:txBody>
      </p:sp>
      <p:sp>
        <p:nvSpPr>
          <p:cNvPr id="16" name="KSO_FN"/>
          <p:cNvSpPr>
            <a:spLocks noGrp="1"/>
          </p:cNvSpPr>
          <p:nvPr>
            <p:ph type="sldNum" sz="quarter" idx="12"/>
          </p:nvPr>
        </p:nvSpPr>
        <p:spPr>
          <a:xfrm>
            <a:off x="8613964" y="6419855"/>
            <a:ext cx="2744272" cy="365125"/>
          </a:xfrm>
        </p:spPr>
        <p:txBody>
          <a:bodyPr/>
          <a:lstStyle/>
          <a:p>
            <a:fld id="{4AE85CE2-CEAD-46BB-861E-7D62265DC969}" type="slidenum">
              <a:rPr lang="zh-CN" altLang="en-US" smtClean="0"/>
              <a:pPr/>
              <a:t>‹#›</a:t>
            </a:fld>
            <a:endParaRPr lang="zh-CN" altLang="en-US"/>
          </a:p>
        </p:txBody>
      </p:sp>
      <p:sp>
        <p:nvSpPr>
          <p:cNvPr id="17" name="KSO_CT2"/>
          <p:cNvSpPr>
            <a:spLocks noGrp="1"/>
          </p:cNvSpPr>
          <p:nvPr>
            <p:ph type="subTitle" idx="1" hasCustomPrompt="1"/>
          </p:nvPr>
        </p:nvSpPr>
        <p:spPr>
          <a:xfrm>
            <a:off x="6861943" y="3399365"/>
            <a:ext cx="4315535" cy="411460"/>
          </a:xfrm>
          <a:noFill/>
        </p:spPr>
        <p:txBody>
          <a:bodyPr>
            <a:noAutofit/>
          </a:bodyPr>
          <a:lstStyle>
            <a:lvl1pPr marL="0" indent="0" algn="r">
              <a:buNone/>
              <a:defRPr sz="2400" b="0">
                <a:solidFill>
                  <a:schemeClr val="tx1">
                    <a:lumMod val="50000"/>
                  </a:schemeClr>
                </a:solidFill>
                <a:effectLst/>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单击此处添加您的副标题</a:t>
            </a:r>
          </a:p>
        </p:txBody>
      </p:sp>
      <p:sp>
        <p:nvSpPr>
          <p:cNvPr id="18" name="KSO_CT1"/>
          <p:cNvSpPr>
            <a:spLocks noGrp="1"/>
          </p:cNvSpPr>
          <p:nvPr>
            <p:ph type="title" hasCustomPrompt="1"/>
          </p:nvPr>
        </p:nvSpPr>
        <p:spPr>
          <a:xfrm>
            <a:off x="3337695" y="2324100"/>
            <a:ext cx="7839783" cy="966758"/>
          </a:xfrm>
        </p:spPr>
        <p:txBody>
          <a:bodyPr anchor="b">
            <a:noAutofit/>
          </a:bodyPr>
          <a:lstStyle>
            <a:lvl1pPr algn="r">
              <a:lnSpc>
                <a:spcPct val="100000"/>
              </a:lnSpc>
              <a:defRPr sz="4000" b="1" kern="1000" baseline="0">
                <a:solidFill>
                  <a:schemeClr val="accent1"/>
                </a:solidFill>
                <a:effectLst/>
                <a:latin typeface="+mj-ea"/>
                <a:ea typeface="+mj-ea"/>
              </a:defRPr>
            </a:lvl1pPr>
          </a:lstStyle>
          <a:p>
            <a:r>
              <a:rPr lang="zh-CN" altLang="en-US" dirty="0" smtClean="0"/>
              <a:t>单击此处添加您的标题文字</a:t>
            </a:r>
            <a:endParaRPr lang="zh-CN" altLang="en-US" dirty="0"/>
          </a:p>
        </p:txBody>
      </p:sp>
      <p:cxnSp>
        <p:nvCxnSpPr>
          <p:cNvPr id="19" name="直接连接符 18"/>
          <p:cNvCxnSpPr/>
          <p:nvPr userDrawn="1"/>
        </p:nvCxnSpPr>
        <p:spPr>
          <a:xfrm>
            <a:off x="3337695" y="3288054"/>
            <a:ext cx="78430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3377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36139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93197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15189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0802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7" name="矩形 6"/>
          <p:cNvSpPr/>
          <p:nvPr userDrawn="1"/>
        </p:nvSpPr>
        <p:spPr>
          <a:xfrm rot="6535628">
            <a:off x="217825" y="226986"/>
            <a:ext cx="495861" cy="310431"/>
          </a:xfrm>
          <a:prstGeom prst="rect">
            <a:avLst/>
          </a:prstGeom>
          <a:solidFill>
            <a:srgbClr val="EDB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746" y="-71320"/>
            <a:ext cx="12196763" cy="1781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224838" y="291763"/>
            <a:ext cx="873875" cy="5040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46084" y="445138"/>
            <a:ext cx="609462" cy="461665"/>
          </a:xfrm>
          <a:prstGeom prst="rect">
            <a:avLst/>
          </a:prstGeom>
        </p:spPr>
        <p:txBody>
          <a:bodyPr wrap="none">
            <a:spAutoFit/>
          </a:bodyPr>
          <a:lstStyle/>
          <a:p>
            <a:pPr algn="ctr"/>
            <a:fld id="{EF906490-237C-474C-BA2E-D98840BC1F8F}" type="slidenum">
              <a:rPr lang="zh-CN" altLang="en-US" sz="2400" b="1" smtClean="0">
                <a:solidFill>
                  <a:schemeClr val="bg1"/>
                </a:solidFill>
                <a:latin typeface="微软雅黑" panose="020B0503020204020204" pitchFamily="34" charset="-122"/>
                <a:ea typeface="微软雅黑" panose="020B0503020204020204" pitchFamily="34" charset="-122"/>
              </a:rPr>
              <a:pPr algn="ctr"/>
              <a:t>‹#›</a:t>
            </a:fld>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8142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017323AA-2A4B-4D9C-847F-903C1B7E4049}" type="datetimeFigureOut">
              <a:rPr lang="zh-CN" altLang="en-US" smtClean="0"/>
              <a:pPr/>
              <a:t>2020/8/24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244B48-99C5-43C6-9F5A-B5B4B340FFA3}"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017323AA-2A4B-4D9C-847F-903C1B7E4049}" type="datetimeFigureOut">
              <a:rPr lang="zh-CN" altLang="en-US" smtClean="0"/>
              <a:pPr/>
              <a:t>2020/8/24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9244B48-99C5-43C6-9F5A-B5B4B340FFA3}"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017323AA-2A4B-4D9C-847F-903C1B7E4049}" type="datetimeFigureOut">
              <a:rPr lang="zh-CN" altLang="en-US" smtClean="0"/>
              <a:pPr/>
              <a:t>2020/8/24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9244B48-99C5-43C6-9F5A-B5B4B340FFA3}"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7323AA-2A4B-4D9C-847F-903C1B7E4049}" type="datetimeFigureOut">
              <a:rPr lang="zh-CN" altLang="en-US" smtClean="0"/>
              <a:pPr/>
              <a:t>2020/8/24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244B48-99C5-43C6-9F5A-B5B4B340FFA3}"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3714733" y="1053546"/>
            <a:ext cx="7872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3714734" y="228600"/>
            <a:ext cx="7867669"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714733" y="1142984"/>
            <a:ext cx="7867667"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609607" y="1142984"/>
            <a:ext cx="3009877"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017323AA-2A4B-4D9C-847F-903C1B7E4049}" type="datetimeFigureOut">
              <a:rPr lang="zh-CN" altLang="en-US" smtClean="0"/>
              <a:pPr/>
              <a:t>2020/8/24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244B48-99C5-43C6-9F5A-B5B4B340FFA3}"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11200" y="304800"/>
            <a:ext cx="85344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935403" y="1143000"/>
            <a:ext cx="9630997"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3149600" y="5410200"/>
            <a:ext cx="7543851"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017323AA-2A4B-4D9C-847F-903C1B7E4049}" type="datetimeFigureOut">
              <a:rPr lang="zh-CN" altLang="en-US" smtClean="0"/>
              <a:pPr/>
              <a:t>2020/8/24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244B48-99C5-43C6-9F5A-B5B4B340FFA3}"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12192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609600" y="274638"/>
            <a:ext cx="109728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600200"/>
            <a:ext cx="109728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101600" y="6400800"/>
            <a:ext cx="42672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017323AA-2A4B-4D9C-847F-903C1B7E4049}" type="datetimeFigureOut">
              <a:rPr lang="zh-CN" altLang="en-US" smtClean="0"/>
              <a:pPr/>
              <a:t>2020/8/24</a:t>
            </a:fld>
            <a:endParaRPr lang="zh-CN" altLang="en-US"/>
          </a:p>
        </p:txBody>
      </p:sp>
      <p:sp>
        <p:nvSpPr>
          <p:cNvPr id="5" name="页脚占位符 4"/>
          <p:cNvSpPr>
            <a:spLocks noGrp="1"/>
          </p:cNvSpPr>
          <p:nvPr>
            <p:ph type="ftr" sz="quarter" idx="3"/>
          </p:nvPr>
        </p:nvSpPr>
        <p:spPr>
          <a:xfrm>
            <a:off x="7112000" y="6400800"/>
            <a:ext cx="49784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5486400" y="6400800"/>
            <a:ext cx="12192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E9244B48-99C5-43C6-9F5A-B5B4B340FFA3}" type="slidenum">
              <a:rPr lang="zh-CN" altLang="en-US" smtClean="0"/>
              <a:pPr/>
              <a:t>‹#›</a:t>
            </a:fld>
            <a:endParaRPr lang="zh-CN" altLang="en-US"/>
          </a:p>
        </p:txBody>
      </p:sp>
      <p:sp>
        <p:nvSpPr>
          <p:cNvPr id="8" name="矩形 7"/>
          <p:cNvSpPr/>
          <p:nvPr/>
        </p:nvSpPr>
        <p:spPr>
          <a:xfrm>
            <a:off x="0" y="0"/>
            <a:ext cx="12192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649" r:id="rId30"/>
    <p:sldLayoutId id="2147483763" r:id="rId31"/>
    <p:sldLayoutId id="2147483764" r:id="rId32"/>
    <p:sldLayoutId id="2147483765" r:id="rId33"/>
    <p:sldLayoutId id="2147483766" r:id="rId34"/>
    <p:sldLayoutId id="2147483767" r:id="rId35"/>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任意多边形 14"/>
          <p:cNvSpPr>
            <a:spLocks noChangeArrowheads="1"/>
          </p:cNvSpPr>
          <p:nvPr/>
        </p:nvSpPr>
        <p:spPr bwMode="auto">
          <a:xfrm>
            <a:off x="-1" y="53740"/>
            <a:ext cx="12192000" cy="3329827"/>
          </a:xfrm>
          <a:custGeom>
            <a:avLst/>
            <a:gdLst>
              <a:gd name="T0" fmla="*/ 0 w 12192000"/>
              <a:gd name="T1" fmla="*/ 0 h 3101556"/>
              <a:gd name="T2" fmla="*/ 12192000 w 12192000"/>
              <a:gd name="T3" fmla="*/ 0 h 3101556"/>
              <a:gd name="T4" fmla="*/ 12192000 w 12192000"/>
              <a:gd name="T5" fmla="*/ 3101975 h 3101556"/>
              <a:gd name="T6" fmla="*/ 4152453 w 12192000"/>
              <a:gd name="T7" fmla="*/ 3101975 h 3101556"/>
              <a:gd name="T8" fmla="*/ 4130878 w 12192000"/>
              <a:gd name="T9" fmla="*/ 2887923 h 3101556"/>
              <a:gd name="T10" fmla="*/ 2875546 w 12192000"/>
              <a:gd name="T11" fmla="*/ 1864660 h 3101556"/>
              <a:gd name="T12" fmla="*/ 1620215 w 12192000"/>
              <a:gd name="T13" fmla="*/ 2887923 h 3101556"/>
              <a:gd name="T14" fmla="*/ 1598640 w 12192000"/>
              <a:gd name="T15" fmla="*/ 3101975 h 3101556"/>
              <a:gd name="T16" fmla="*/ 0 w 12192000"/>
              <a:gd name="T17" fmla="*/ 3101975 h 3101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92000"/>
              <a:gd name="T28" fmla="*/ 0 h 3101556"/>
              <a:gd name="T29" fmla="*/ 12192000 w 12192000"/>
              <a:gd name="T30" fmla="*/ 3101556 h 31015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92000" h="3101556">
                <a:moveTo>
                  <a:pt x="0" y="0"/>
                </a:moveTo>
                <a:lnTo>
                  <a:pt x="12192000" y="0"/>
                </a:lnTo>
                <a:lnTo>
                  <a:pt x="12192000" y="3101556"/>
                </a:lnTo>
                <a:lnTo>
                  <a:pt x="4152453" y="3101556"/>
                </a:lnTo>
                <a:lnTo>
                  <a:pt x="4130878" y="2887533"/>
                </a:lnTo>
                <a:cubicBezTo>
                  <a:pt x="4011395" y="2303637"/>
                  <a:pt x="3494765" y="1864408"/>
                  <a:pt x="2875546" y="1864408"/>
                </a:cubicBezTo>
                <a:cubicBezTo>
                  <a:pt x="2256328" y="1864408"/>
                  <a:pt x="1739697" y="2303637"/>
                  <a:pt x="1620215" y="2887533"/>
                </a:cubicBezTo>
                <a:lnTo>
                  <a:pt x="1598640" y="3101556"/>
                </a:lnTo>
                <a:lnTo>
                  <a:pt x="0" y="3101556"/>
                </a:lnTo>
                <a:lnTo>
                  <a:pt x="0" y="0"/>
                </a:lnTo>
                <a:close/>
              </a:path>
            </a:pathLst>
          </a:custGeom>
          <a:solidFill>
            <a:srgbClr val="3498DB"/>
          </a:solidFill>
          <a:ln>
            <a:noFill/>
          </a:ln>
        </p:spPr>
        <p:txBody>
          <a:bodyPr lIns="94388" tIns="47194" rIns="94388" bIns="47194" anchor="ctr"/>
          <a:lstStyle/>
          <a:p>
            <a:endParaRPr lang="zh-CN" altLang="en-US"/>
          </a:p>
        </p:txBody>
      </p:sp>
      <p:sp>
        <p:nvSpPr>
          <p:cNvPr id="4" name="矩形 3"/>
          <p:cNvSpPr/>
          <p:nvPr/>
        </p:nvSpPr>
        <p:spPr>
          <a:xfrm>
            <a:off x="1383496" y="1604727"/>
            <a:ext cx="3092333" cy="1778839"/>
          </a:xfrm>
          <a:prstGeom prst="rect">
            <a:avLst/>
          </a:prstGeom>
          <a:solidFill>
            <a:srgbClr val="3498DB"/>
          </a:solidFill>
          <a:ln>
            <a:noFill/>
          </a:ln>
        </p:spPr>
        <p:txBody>
          <a:bodyPr lIns="94388" tIns="47194" rIns="94388" bIns="47194" anchor="ctr"/>
          <a:lstStyle/>
          <a:p>
            <a:endParaRPr lang="zh-CN" altLang="en-US" dirty="0">
              <a:solidFill>
                <a:schemeClr val="tx1"/>
              </a:solidFill>
            </a:endParaRPr>
          </a:p>
        </p:txBody>
      </p:sp>
      <p:grpSp>
        <p:nvGrpSpPr>
          <p:cNvPr id="23" name="组合 1"/>
          <p:cNvGrpSpPr>
            <a:grpSpLocks/>
          </p:cNvGrpSpPr>
          <p:nvPr/>
        </p:nvGrpSpPr>
        <p:grpSpPr bwMode="auto">
          <a:xfrm>
            <a:off x="7082676" y="4027868"/>
            <a:ext cx="2562225" cy="416400"/>
            <a:chOff x="0" y="0"/>
            <a:chExt cx="2562727" cy="416524"/>
          </a:xfrm>
        </p:grpSpPr>
        <p:sp>
          <p:nvSpPr>
            <p:cNvPr id="24" name="文本框 23"/>
            <p:cNvSpPr>
              <a:spLocks noChangeArrowheads="1"/>
            </p:cNvSpPr>
            <p:nvPr/>
          </p:nvSpPr>
          <p:spPr bwMode="auto">
            <a:xfrm>
              <a:off x="300790" y="0"/>
              <a:ext cx="1985211" cy="4165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2100" b="1" dirty="0" smtClean="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2100" b="1" dirty="0" smtClean="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1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2100" b="1" dirty="0" smtClean="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月</a:t>
              </a:r>
              <a:endParaRPr lang="zh-CN" altLang="en-US" sz="21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直接连接符 29"/>
            <p:cNvSpPr>
              <a:spLocks noChangeShapeType="1"/>
            </p:cNvSpPr>
            <p:nvPr/>
          </p:nvSpPr>
          <p:spPr bwMode="auto">
            <a:xfrm>
              <a:off x="0" y="179812"/>
              <a:ext cx="288758" cy="1"/>
            </a:xfrm>
            <a:prstGeom prst="line">
              <a:avLst/>
            </a:prstGeom>
            <a:noFill/>
            <a:ln w="12700">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 name="直接连接符 30"/>
            <p:cNvSpPr>
              <a:spLocks noChangeShapeType="1"/>
            </p:cNvSpPr>
            <p:nvPr/>
          </p:nvSpPr>
          <p:spPr bwMode="auto">
            <a:xfrm>
              <a:off x="2273969" y="167781"/>
              <a:ext cx="288758" cy="1"/>
            </a:xfrm>
            <a:prstGeom prst="line">
              <a:avLst/>
            </a:prstGeom>
            <a:noFill/>
            <a:ln w="12700">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084" name="文本框 22"/>
          <p:cNvSpPr>
            <a:spLocks noChangeArrowheads="1"/>
          </p:cNvSpPr>
          <p:nvPr/>
        </p:nvSpPr>
        <p:spPr bwMode="auto">
          <a:xfrm>
            <a:off x="1151466" y="1427178"/>
            <a:ext cx="9889066" cy="9263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4388" tIns="47194" rIns="94388" bIns="47194"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54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工程总承包招标及相关政策介绍</a:t>
            </a:r>
            <a:endParaRPr lang="zh-CN" altLang="en-US" sz="54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endParaRPr>
          </a:p>
        </p:txBody>
      </p:sp>
    </p:spTree>
    <p:extLst>
      <p:ext uri="{BB962C8B-B14F-4D97-AF65-F5344CB8AC3E}">
        <p14:creationId xmlns:p14="http://schemas.microsoft.com/office/powerpoint/2010/main" val="235440062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4136" y="349745"/>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概述</a:t>
            </a: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575734" y="1221638"/>
            <a:ext cx="10984087" cy="505278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10" name="矩形 9"/>
          <p:cNvSpPr/>
          <p:nvPr/>
        </p:nvSpPr>
        <p:spPr>
          <a:xfrm>
            <a:off x="670721" y="1290920"/>
            <a:ext cx="10803466" cy="4997637"/>
          </a:xfrm>
          <a:prstGeom prst="rect">
            <a:avLst/>
          </a:prstGeom>
        </p:spPr>
        <p:txBody>
          <a:bodyPr wrap="square" lIns="85204" tIns="42602" rIns="85204" bIns="42602">
            <a:spAutoFit/>
          </a:bodyPr>
          <a:lstStyle/>
          <a:p>
            <a:pPr marL="59169" algn="just">
              <a:lnSpc>
                <a:spcPts val="3300"/>
              </a:lnSpc>
              <a:spcBef>
                <a:spcPts val="1118"/>
              </a:spcBef>
            </a:pP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等环节管理制度，为推行工程总承包创造政策环境</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。工程</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总承包</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合同中</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涵盖的设计、施工业务可以不再通过公开招标方式确定分包单位</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继</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2014</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8</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月住建部批准</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浙江省</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为工程总承包首个试点省份后，上海、福建、广东、广西、湖南、湖北、四川、重庆、吉林等</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9</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省市工程总承包试点工作逐步展开，各地制定了推行工程总承包的试点方案和相关配套政策。</a:t>
            </a:r>
          </a:p>
          <a:p>
            <a:pPr marL="59169" algn="just">
              <a:lnSpc>
                <a:spcPts val="2900"/>
              </a:lnSpc>
              <a:spcBef>
                <a:spcPts val="1118"/>
              </a:spcBef>
            </a:pP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800"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2016</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6</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日，中共中央、国务院发布</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关于进一步加强城市规划建设管理工作的若干意见</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，提出“</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深化建设项目组织实施方式改革，推广工程总承包制</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000"/>
              </a:lnSpc>
              <a:spcBef>
                <a:spcPts val="1118"/>
              </a:spcBef>
            </a:pP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2016</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日，住房城乡建设部印发了</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93</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号文</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关于进一步推进工程总承包发展的若干意见</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，对推行工程总承包的意义、完善相关制度、提升企业总承包能力和水平、推进工程总承包发展的组织和实施等</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提出了</a:t>
            </a: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条意见</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p>
          <a:p>
            <a:pPr marL="59169" algn="just">
              <a:lnSpc>
                <a:spcPts val="3200"/>
              </a:lnSpc>
              <a:spcBef>
                <a:spcPts val="1118"/>
              </a:spcBef>
            </a:pP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800"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2017</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日，国务院办公厅印发了</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关于促进建筑业持续健康发展的意见</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（国办发</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〔2017〕19</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号）其中，三、完善工程建设组织模式（三）加快推行工程总承包。</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装配式建筑原则上应采用工程</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总</a:t>
            </a:r>
            <a:endPar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761063638"/>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84719" y="400382"/>
            <a:ext cx="6917014" cy="423863"/>
          </a:xfrm>
        </p:spPr>
        <p:txBody>
          <a:bodyPr>
            <a:noAutofit/>
          </a:bodyPr>
          <a:lstStyle/>
          <a:p>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 </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（三）法</a:t>
            </a:r>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修订</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的主要内容</a:t>
            </a:r>
            <a:endParaRPr lang="zh-CN" altLang="en-US" sz="27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616059" y="2083092"/>
            <a:ext cx="10912791" cy="159056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9" name="矩形 8"/>
          <p:cNvSpPr/>
          <p:nvPr/>
        </p:nvSpPr>
        <p:spPr>
          <a:xfrm>
            <a:off x="711929" y="2157226"/>
            <a:ext cx="10709642" cy="1432552"/>
          </a:xfrm>
          <a:prstGeom prst="rect">
            <a:avLst/>
          </a:prstGeom>
        </p:spPr>
        <p:txBody>
          <a:bodyPr wrap="square" lIns="85197" tIns="42599" rIns="85197" bIns="42599">
            <a:spAutoFit/>
          </a:bodyPr>
          <a:lstStyle/>
          <a:p>
            <a:pPr marL="59164" algn="just">
              <a:lnSpc>
                <a:spcPts val="3541"/>
              </a:lnSpc>
              <a:spcBef>
                <a:spcPts val="1118"/>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（七）为招投标实践发展提供法治保障。</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明确</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总承包招标、集中招标、两阶段招标</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等招标组织形式的法律地位。积极促进电子招投标推广应用。明确政府和社会资本合作项目遴选社会资本方有关招标要求。扩大了允许自然人投标的项目范围。</a:t>
            </a:r>
          </a:p>
        </p:txBody>
      </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49634" t="51724" r="3850" b="27147"/>
          <a:stretch/>
        </p:blipFill>
        <p:spPr>
          <a:xfrm>
            <a:off x="616059" y="4127920"/>
            <a:ext cx="4794780" cy="1754189"/>
          </a:xfrm>
          <a:prstGeom prst="rect">
            <a:avLst/>
          </a:prstGeom>
        </p:spPr>
      </p:pic>
      <p:cxnSp>
        <p:nvCxnSpPr>
          <p:cNvPr id="4" name="直接箭头连接符 3"/>
          <p:cNvCxnSpPr/>
          <p:nvPr/>
        </p:nvCxnSpPr>
        <p:spPr>
          <a:xfrm flipH="1">
            <a:off x="2625303" y="3019073"/>
            <a:ext cx="542657" cy="108570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6960170" y="164849"/>
            <a:ext cx="3381778" cy="131879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TextBox 12"/>
          <p:cNvSpPr txBox="1"/>
          <p:nvPr/>
        </p:nvSpPr>
        <p:spPr>
          <a:xfrm>
            <a:off x="7112044" y="236095"/>
            <a:ext cx="3098652" cy="1176300"/>
          </a:xfrm>
          <a:prstGeom prst="rect">
            <a:avLst/>
          </a:prstGeom>
          <a:noFill/>
        </p:spPr>
        <p:txBody>
          <a:bodyPr wrap="square" lIns="98124" tIns="49062" rIns="98124" bIns="49062" rtlCol="0">
            <a:spAutoFit/>
          </a:bodyPr>
          <a:lstStyle/>
          <a:p>
            <a:pPr>
              <a:lnSpc>
                <a:spcPts val="2100"/>
              </a:lnSpc>
            </a:pPr>
            <a:r>
              <a:rPr lang="zh-CN" altLang="en-US" sz="1700" b="1" dirty="0">
                <a:latin typeface="华文楷体" panose="02010600040101010101" pitchFamily="2" charset="-122"/>
                <a:ea typeface="华文楷体" panose="02010600040101010101" pitchFamily="2" charset="-122"/>
              </a:rPr>
              <a:t>新增第</a:t>
            </a:r>
            <a:r>
              <a:rPr lang="en-US" altLang="zh-CN" sz="1700" b="1" dirty="0">
                <a:latin typeface="华文楷体" panose="02010600040101010101" pitchFamily="2" charset="-122"/>
                <a:ea typeface="华文楷体" panose="02010600040101010101" pitchFamily="2" charset="-122"/>
              </a:rPr>
              <a:t>23</a:t>
            </a:r>
            <a:r>
              <a:rPr lang="zh-CN" altLang="en-US" sz="1700" b="1" dirty="0">
                <a:latin typeface="华文楷体" panose="02010600040101010101" pitchFamily="2" charset="-122"/>
                <a:ea typeface="华文楷体" panose="02010600040101010101" pitchFamily="2" charset="-122"/>
              </a:rPr>
              <a:t>条、</a:t>
            </a:r>
            <a:r>
              <a:rPr lang="en-US" altLang="zh-CN" sz="1700" b="1" dirty="0">
                <a:latin typeface="华文楷体" panose="02010600040101010101" pitchFamily="2" charset="-122"/>
                <a:ea typeface="华文楷体" panose="02010600040101010101" pitchFamily="2" charset="-122"/>
              </a:rPr>
              <a:t>24</a:t>
            </a:r>
            <a:r>
              <a:rPr lang="zh-CN" altLang="en-US" sz="1700" b="1" dirty="0">
                <a:latin typeface="华文楷体" panose="02010600040101010101" pitchFamily="2" charset="-122"/>
                <a:ea typeface="华文楷体" panose="02010600040101010101" pitchFamily="2" charset="-122"/>
              </a:rPr>
              <a:t>条、</a:t>
            </a:r>
            <a:r>
              <a:rPr lang="en-US" altLang="zh-CN" sz="1700" b="1" dirty="0">
                <a:latin typeface="华文楷体" panose="02010600040101010101" pitchFamily="2" charset="-122"/>
                <a:ea typeface="华文楷体" panose="02010600040101010101" pitchFamily="2" charset="-122"/>
              </a:rPr>
              <a:t>25</a:t>
            </a:r>
            <a:r>
              <a:rPr lang="zh-CN" altLang="en-US" sz="1700" b="1" dirty="0">
                <a:latin typeface="华文楷体" panose="02010600040101010101" pitchFamily="2" charset="-122"/>
                <a:ea typeface="华文楷体" panose="02010600040101010101" pitchFamily="2" charset="-122"/>
              </a:rPr>
              <a:t>条，分别明确总承包、集中招标、两阶段招标法律地位，并对两阶段招标作出操作规定</a:t>
            </a:r>
          </a:p>
        </p:txBody>
      </p:sp>
      <p:cxnSp>
        <p:nvCxnSpPr>
          <p:cNvPr id="5" name="直接箭头连接符 4"/>
          <p:cNvCxnSpPr>
            <a:endCxn id="12" idx="2"/>
          </p:cNvCxnSpPr>
          <p:nvPr/>
        </p:nvCxnSpPr>
        <p:spPr>
          <a:xfrm flipV="1">
            <a:off x="8651059" y="1483640"/>
            <a:ext cx="0" cy="77179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8842638" y="4301992"/>
            <a:ext cx="2686883" cy="104779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 name="TextBox 15"/>
          <p:cNvSpPr txBox="1"/>
          <p:nvPr/>
        </p:nvSpPr>
        <p:spPr>
          <a:xfrm>
            <a:off x="8951762" y="4372389"/>
            <a:ext cx="2517868" cy="906996"/>
          </a:xfrm>
          <a:prstGeom prst="rect">
            <a:avLst/>
          </a:prstGeom>
          <a:noFill/>
        </p:spPr>
        <p:txBody>
          <a:bodyPr wrap="square" lIns="98124" tIns="49062" rIns="98124" bIns="49062" rtlCol="0">
            <a:spAutoFit/>
          </a:bodyPr>
          <a:lstStyle/>
          <a:p>
            <a:pPr>
              <a:lnSpc>
                <a:spcPts val="2100"/>
              </a:lnSpc>
            </a:pPr>
            <a:r>
              <a:rPr lang="zh-CN" altLang="en-US" sz="1600" b="1" dirty="0">
                <a:latin typeface="华文楷体" panose="02010600040101010101" pitchFamily="2" charset="-122"/>
                <a:ea typeface="华文楷体" panose="02010600040101010101" pitchFamily="2" charset="-122"/>
              </a:rPr>
              <a:t>原第三条依法必须招标的范围中，增加</a:t>
            </a:r>
            <a:r>
              <a:rPr lang="en-US" altLang="zh-CN" sz="1600" b="1" dirty="0">
                <a:latin typeface="华文楷体" panose="02010600040101010101" pitchFamily="2" charset="-122"/>
                <a:ea typeface="华文楷体" panose="02010600040101010101" pitchFamily="2" charset="-122"/>
              </a:rPr>
              <a:t>PPP</a:t>
            </a:r>
            <a:r>
              <a:rPr lang="zh-CN" altLang="en-US" sz="1600" b="1" dirty="0">
                <a:latin typeface="华文楷体" panose="02010600040101010101" pitchFamily="2" charset="-122"/>
                <a:ea typeface="华文楷体" panose="02010600040101010101" pitchFamily="2" charset="-122"/>
              </a:rPr>
              <a:t>项目选择投资方时要招标</a:t>
            </a:r>
          </a:p>
        </p:txBody>
      </p:sp>
      <p:cxnSp>
        <p:nvCxnSpPr>
          <p:cNvPr id="10" name="直接箭头连接符 9"/>
          <p:cNvCxnSpPr>
            <a:endCxn id="14" idx="0"/>
          </p:cNvCxnSpPr>
          <p:nvPr/>
        </p:nvCxnSpPr>
        <p:spPr>
          <a:xfrm>
            <a:off x="10118482" y="3042213"/>
            <a:ext cx="67598" cy="125977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5924559" y="4213555"/>
            <a:ext cx="2126777" cy="133136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TextBox 16"/>
          <p:cNvSpPr txBox="1"/>
          <p:nvPr/>
        </p:nvSpPr>
        <p:spPr>
          <a:xfrm>
            <a:off x="6055877" y="4288154"/>
            <a:ext cx="1995459" cy="1176300"/>
          </a:xfrm>
          <a:prstGeom prst="rect">
            <a:avLst/>
          </a:prstGeom>
          <a:noFill/>
        </p:spPr>
        <p:txBody>
          <a:bodyPr wrap="square" lIns="98124" tIns="49062" rIns="98124" bIns="49062" rtlCol="0">
            <a:spAutoFit/>
          </a:bodyPr>
          <a:lstStyle/>
          <a:p>
            <a:pPr>
              <a:lnSpc>
                <a:spcPts val="2100"/>
              </a:lnSpc>
            </a:pPr>
            <a:r>
              <a:rPr lang="zh-CN" altLang="en-US" sz="1600" b="1" dirty="0">
                <a:latin typeface="华文楷体" panose="02010600040101010101" pitchFamily="2" charset="-122"/>
                <a:ea typeface="华文楷体" panose="02010600040101010101" pitchFamily="2" charset="-122"/>
              </a:rPr>
              <a:t>修订后第三十一条</a:t>
            </a:r>
            <a:r>
              <a:rPr lang="zh-CN" altLang="en-US" sz="1600" b="1" dirty="0" smtClean="0">
                <a:latin typeface="华文楷体" panose="02010600040101010101" pitchFamily="2" charset="-122"/>
                <a:ea typeface="华文楷体" panose="02010600040101010101" pitchFamily="2" charset="-122"/>
              </a:rPr>
              <a:t>，除科研项目外，创意方案等招标</a:t>
            </a:r>
            <a:r>
              <a:rPr lang="zh-CN" altLang="en-US" sz="1600" b="1" dirty="0">
                <a:latin typeface="华文楷体" panose="02010600040101010101" pitchFamily="2" charset="-122"/>
                <a:ea typeface="华文楷体" panose="02010600040101010101" pitchFamily="2" charset="-122"/>
              </a:rPr>
              <a:t>允许自然人投标</a:t>
            </a:r>
          </a:p>
        </p:txBody>
      </p:sp>
      <p:cxnSp>
        <p:nvCxnSpPr>
          <p:cNvPr id="6" name="直接箭头连接符 5"/>
          <p:cNvCxnSpPr/>
          <p:nvPr/>
        </p:nvCxnSpPr>
        <p:spPr>
          <a:xfrm>
            <a:off x="4277989" y="3412213"/>
            <a:ext cx="1696373" cy="79801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30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6795" y="319106"/>
            <a:ext cx="6917014" cy="423863"/>
          </a:xfrm>
        </p:spPr>
        <p:txBody>
          <a:bodyPr>
            <a:noAutofit/>
          </a:bodyPr>
          <a:lstStyle/>
          <a:p>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 </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（三）法</a:t>
            </a:r>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修订</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的主要内容</a:t>
            </a:r>
            <a:endParaRPr lang="zh-CN" altLang="en-US" sz="27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616059" y="2062887"/>
            <a:ext cx="10912791" cy="271660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9" name="矩形 8"/>
          <p:cNvSpPr/>
          <p:nvPr/>
        </p:nvSpPr>
        <p:spPr>
          <a:xfrm>
            <a:off x="717634" y="2154305"/>
            <a:ext cx="10709642" cy="2625187"/>
          </a:xfrm>
          <a:prstGeom prst="rect">
            <a:avLst/>
          </a:prstGeom>
        </p:spPr>
        <p:txBody>
          <a:bodyPr wrap="square" lIns="85197" tIns="42599" rIns="85197" bIns="42599">
            <a:spAutoFit/>
          </a:bodyPr>
          <a:lstStyle/>
          <a:p>
            <a:pPr marL="59164" algn="just">
              <a:lnSpc>
                <a:spcPts val="3300"/>
              </a:lnSpc>
              <a:spcBef>
                <a:spcPts val="1118"/>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（八）加强和创新招投标监管。</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加强招投标领域</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信用体系建设</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。强化标后合同履行情况监管，解决招投标与合同履行脱节</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问题</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。加强对招标代理行为和评标专家行为的监管。加大对围标串 标等违法行为惩戒力度。</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推动行政监督部门建立抽查检查机制。</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引入仲裁、调解等多元化纠纷解决方式。同时，对现行</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招标投标法</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未规定的招标终止、异议与</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投诉处理程序</a:t>
            </a:r>
            <a:r>
              <a:rPr lang="zh-CN" altLang="en-US" b="1" kern="0" dirty="0" smtClean="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（增加一章</a:t>
            </a:r>
            <a:r>
              <a:rPr lang="en-US" altLang="zh-CN" b="1" kern="0" dirty="0" smtClean="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a:t>
            </a:r>
            <a:r>
              <a:rPr lang="zh-CN" altLang="en-US" b="1" kern="0" dirty="0" smtClean="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异议与投诉处理</a:t>
            </a:r>
            <a:r>
              <a:rPr lang="en-US" altLang="zh-CN" b="1" kern="0" dirty="0" smtClean="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a:t>
            </a:r>
            <a:r>
              <a:rPr lang="zh-CN" altLang="en-US" b="1" kern="0" dirty="0" smtClean="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招标档案管理、投标担保和履约担保等基本制度</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作了</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补充规定，对法律实施过程中有关方面理解和执行上存在</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疑问的</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规定作了进一步明确</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圆角矩形 2"/>
          <p:cNvSpPr/>
          <p:nvPr/>
        </p:nvSpPr>
        <p:spPr>
          <a:xfrm>
            <a:off x="5427644" y="851949"/>
            <a:ext cx="2351515" cy="73432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圆角矩形 9"/>
          <p:cNvSpPr/>
          <p:nvPr/>
        </p:nvSpPr>
        <p:spPr>
          <a:xfrm>
            <a:off x="5250677" y="5241132"/>
            <a:ext cx="3243890" cy="10381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1" name="TextBox 10"/>
          <p:cNvSpPr txBox="1"/>
          <p:nvPr/>
        </p:nvSpPr>
        <p:spPr>
          <a:xfrm>
            <a:off x="5342655" y="5319494"/>
            <a:ext cx="3059933" cy="837746"/>
          </a:xfrm>
          <a:prstGeom prst="rect">
            <a:avLst/>
          </a:prstGeom>
          <a:noFill/>
        </p:spPr>
        <p:txBody>
          <a:bodyPr wrap="square" lIns="98124" tIns="49062" rIns="98124" bIns="49062" rtlCol="0">
            <a:spAutoFit/>
          </a:bodyPr>
          <a:lstStyle/>
          <a:p>
            <a:r>
              <a:rPr lang="zh-CN" altLang="en-US" sz="1600" b="1" dirty="0">
                <a:latin typeface="华文楷体" panose="02010600040101010101" pitchFamily="2" charset="-122"/>
                <a:ea typeface="华文楷体" panose="02010600040101010101" pitchFamily="2" charset="-122"/>
              </a:rPr>
              <a:t>增加第三十条，对招标终止后如何处理作出规定</a:t>
            </a:r>
            <a:r>
              <a:rPr lang="zh-CN" altLang="en-US" sz="1600" b="1" dirty="0" smtClean="0">
                <a:latin typeface="华文楷体" panose="02010600040101010101" pitchFamily="2" charset="-122"/>
                <a:ea typeface="华文楷体" panose="02010600040101010101" pitchFamily="2" charset="-122"/>
              </a:rPr>
              <a:t>，并要求</a:t>
            </a:r>
            <a:r>
              <a:rPr lang="zh-CN" altLang="en-US" sz="1600" b="1" dirty="0">
                <a:latin typeface="华文楷体" panose="02010600040101010101" pitchFamily="2" charset="-122"/>
                <a:ea typeface="华文楷体" panose="02010600040101010101" pitchFamily="2" charset="-122"/>
              </a:rPr>
              <a:t>备案</a:t>
            </a:r>
            <a:r>
              <a:rPr lang="zh-CN" altLang="en-US" sz="1600" b="1" dirty="0">
                <a:solidFill>
                  <a:srgbClr val="FF0000"/>
                </a:solidFill>
                <a:latin typeface="华文楷体" panose="02010600040101010101" pitchFamily="2" charset="-122"/>
                <a:ea typeface="华文楷体" panose="02010600040101010101" pitchFamily="2" charset="-122"/>
              </a:rPr>
              <a:t>（备案四</a:t>
            </a:r>
            <a:r>
              <a:rPr lang="zh-CN" altLang="en-US" sz="1600" b="1" dirty="0" smtClean="0">
                <a:solidFill>
                  <a:srgbClr val="FF0000"/>
                </a:solidFill>
                <a:latin typeface="华文楷体" panose="02010600040101010101" pitchFamily="2" charset="-122"/>
                <a:ea typeface="华文楷体" panose="02010600040101010101" pitchFamily="2" charset="-122"/>
              </a:rPr>
              <a:t>），</a:t>
            </a:r>
            <a:r>
              <a:rPr lang="zh-CN" altLang="en-US" sz="1600" b="1" dirty="0" smtClean="0">
                <a:latin typeface="华文楷体" panose="02010600040101010101" pitchFamily="2" charset="-122"/>
                <a:ea typeface="华文楷体" panose="02010600040101010101" pitchFamily="2" charset="-122"/>
              </a:rPr>
              <a:t>依法承担相应责任</a:t>
            </a:r>
            <a:endParaRPr lang="zh-CN" altLang="en-US" sz="1600" b="1" dirty="0">
              <a:latin typeface="华文楷体" panose="02010600040101010101" pitchFamily="2" charset="-122"/>
              <a:ea typeface="华文楷体" panose="02010600040101010101" pitchFamily="2" charset="-122"/>
            </a:endParaRPr>
          </a:p>
        </p:txBody>
      </p:sp>
      <p:cxnSp>
        <p:nvCxnSpPr>
          <p:cNvPr id="6" name="直接箭头连接符 5"/>
          <p:cNvCxnSpPr/>
          <p:nvPr/>
        </p:nvCxnSpPr>
        <p:spPr>
          <a:xfrm>
            <a:off x="1148615" y="4257445"/>
            <a:ext cx="285164" cy="93247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1038759" y="5241132"/>
            <a:ext cx="3321357" cy="103811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TextBox 12"/>
          <p:cNvSpPr txBox="1"/>
          <p:nvPr/>
        </p:nvSpPr>
        <p:spPr>
          <a:xfrm>
            <a:off x="1148615" y="5319494"/>
            <a:ext cx="3101644" cy="883912"/>
          </a:xfrm>
          <a:prstGeom prst="rect">
            <a:avLst/>
          </a:prstGeom>
          <a:noFill/>
        </p:spPr>
        <p:txBody>
          <a:bodyPr wrap="square" lIns="98124" tIns="49062" rIns="98124" bIns="49062" rtlCol="0">
            <a:spAutoFit/>
          </a:bodyPr>
          <a:lstStyle/>
          <a:p>
            <a:r>
              <a:rPr lang="zh-CN" altLang="en-US" sz="1700" b="1" dirty="0">
                <a:latin typeface="华文楷体" panose="02010600040101010101" pitchFamily="2" charset="-122"/>
                <a:ea typeface="华文楷体" panose="02010600040101010101" pitchFamily="2" charset="-122"/>
              </a:rPr>
              <a:t>新增第五十五条，要求招标人、代理机构建立和保存招标档案</a:t>
            </a:r>
            <a:r>
              <a:rPr lang="en-US" altLang="zh-CN" sz="1700" b="1" dirty="0">
                <a:latin typeface="华文楷体" panose="02010600040101010101" pitchFamily="2" charset="-122"/>
                <a:ea typeface="华文楷体" panose="02010600040101010101" pitchFamily="2" charset="-122"/>
              </a:rPr>
              <a:t>15</a:t>
            </a:r>
            <a:r>
              <a:rPr lang="zh-CN" altLang="en-US" sz="1700" b="1" dirty="0" smtClean="0">
                <a:latin typeface="华文楷体" panose="02010600040101010101" pitchFamily="2" charset="-122"/>
                <a:ea typeface="华文楷体" panose="02010600040101010101" pitchFamily="2" charset="-122"/>
              </a:rPr>
              <a:t>年，可以用电子档案保存</a:t>
            </a:r>
            <a:endParaRPr lang="zh-CN" altLang="en-US" sz="1700" b="1" dirty="0">
              <a:latin typeface="华文楷体" panose="02010600040101010101" pitchFamily="2" charset="-122"/>
              <a:ea typeface="华文楷体" panose="02010600040101010101" pitchFamily="2" charset="-122"/>
            </a:endParaRPr>
          </a:p>
        </p:txBody>
      </p:sp>
      <p:cxnSp>
        <p:nvCxnSpPr>
          <p:cNvPr id="14" name="直接箭头连接符 13"/>
          <p:cNvCxnSpPr/>
          <p:nvPr/>
        </p:nvCxnSpPr>
        <p:spPr>
          <a:xfrm>
            <a:off x="4345229" y="3855110"/>
            <a:ext cx="1141171" cy="138602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8666788" y="404630"/>
            <a:ext cx="3142052" cy="124221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TextBox 16"/>
          <p:cNvSpPr txBox="1"/>
          <p:nvPr/>
        </p:nvSpPr>
        <p:spPr>
          <a:xfrm>
            <a:off x="8772815" y="437588"/>
            <a:ext cx="3036025" cy="1176300"/>
          </a:xfrm>
          <a:prstGeom prst="rect">
            <a:avLst/>
          </a:prstGeom>
          <a:noFill/>
        </p:spPr>
        <p:txBody>
          <a:bodyPr wrap="square" lIns="98124" tIns="49062" rIns="98124" bIns="49062" rtlCol="0">
            <a:spAutoFit/>
          </a:bodyPr>
          <a:lstStyle/>
          <a:p>
            <a:pPr>
              <a:lnSpc>
                <a:spcPts val="2100"/>
              </a:lnSpc>
            </a:pPr>
            <a:r>
              <a:rPr lang="zh-CN" altLang="en-US" sz="1600" b="1" dirty="0">
                <a:latin typeface="华文楷体" panose="02010600040101010101" pitchFamily="2" charset="-122"/>
                <a:ea typeface="华文楷体" panose="02010600040101010101" pitchFamily="2" charset="-122"/>
              </a:rPr>
              <a:t>新增第五十九条，要求有关部门要加强合同监管，建立合同履行评价机制，评价结果记入招标人和中标人信用记录</a:t>
            </a:r>
          </a:p>
        </p:txBody>
      </p:sp>
      <p:cxnSp>
        <p:nvCxnSpPr>
          <p:cNvPr id="18" name="直接箭头连接符 17"/>
          <p:cNvCxnSpPr/>
          <p:nvPr/>
        </p:nvCxnSpPr>
        <p:spPr>
          <a:xfrm flipH="1" flipV="1">
            <a:off x="10393068" y="1664757"/>
            <a:ext cx="4977" cy="533656"/>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27644" y="895091"/>
            <a:ext cx="2288598" cy="622302"/>
          </a:xfrm>
          <a:prstGeom prst="rect">
            <a:avLst/>
          </a:prstGeom>
          <a:noFill/>
        </p:spPr>
        <p:txBody>
          <a:bodyPr wrap="square" lIns="98124" tIns="49062" rIns="98124" bIns="49062" rtlCol="0">
            <a:spAutoFit/>
          </a:bodyPr>
          <a:lstStyle/>
          <a:p>
            <a:r>
              <a:rPr lang="zh-CN" altLang="en-US" sz="1700" b="1" dirty="0">
                <a:latin typeface="华文楷体" panose="02010600040101010101" pitchFamily="2" charset="-122"/>
                <a:ea typeface="华文楷体" panose="02010600040101010101" pitchFamily="2" charset="-122"/>
              </a:rPr>
              <a:t>第七十六条，对评委不履行职责予以处罚</a:t>
            </a:r>
          </a:p>
        </p:txBody>
      </p:sp>
      <p:sp>
        <p:nvSpPr>
          <p:cNvPr id="20" name="圆角矩形 19"/>
          <p:cNvSpPr/>
          <p:nvPr/>
        </p:nvSpPr>
        <p:spPr>
          <a:xfrm>
            <a:off x="2160801" y="1045395"/>
            <a:ext cx="2351515" cy="73432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5" name="TextBox 14"/>
          <p:cNvSpPr txBox="1"/>
          <p:nvPr/>
        </p:nvSpPr>
        <p:spPr>
          <a:xfrm>
            <a:off x="2224208" y="1108267"/>
            <a:ext cx="2224700" cy="622302"/>
          </a:xfrm>
          <a:prstGeom prst="rect">
            <a:avLst/>
          </a:prstGeom>
          <a:noFill/>
        </p:spPr>
        <p:txBody>
          <a:bodyPr wrap="square" lIns="98124" tIns="49062" rIns="98124" bIns="49062" rtlCol="0">
            <a:spAutoFit/>
          </a:bodyPr>
          <a:lstStyle/>
          <a:p>
            <a:r>
              <a:rPr lang="zh-CN" altLang="en-US" sz="1700" b="1" dirty="0">
                <a:latin typeface="华文楷体" panose="02010600040101010101" pitchFamily="2" charset="-122"/>
                <a:ea typeface="华文楷体" panose="02010600040101010101" pitchFamily="2" charset="-122"/>
              </a:rPr>
              <a:t>总则增加第九条，建立招投标信用制度</a:t>
            </a:r>
          </a:p>
        </p:txBody>
      </p:sp>
      <p:cxnSp>
        <p:nvCxnSpPr>
          <p:cNvPr id="27" name="直接箭头连接符 26"/>
          <p:cNvCxnSpPr>
            <a:endCxn id="3" idx="2"/>
          </p:cNvCxnSpPr>
          <p:nvPr/>
        </p:nvCxnSpPr>
        <p:spPr>
          <a:xfrm flipV="1">
            <a:off x="6378854" y="1586276"/>
            <a:ext cx="224548" cy="109453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flipV="1">
            <a:off x="4512316" y="1586276"/>
            <a:ext cx="915328" cy="61213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31" name="圆角矩形 30"/>
          <p:cNvSpPr/>
          <p:nvPr/>
        </p:nvSpPr>
        <p:spPr>
          <a:xfrm>
            <a:off x="9151315" y="5242393"/>
            <a:ext cx="2525261" cy="103811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2" name="TextBox 31"/>
          <p:cNvSpPr txBox="1"/>
          <p:nvPr/>
        </p:nvSpPr>
        <p:spPr>
          <a:xfrm>
            <a:off x="9269646" y="5306690"/>
            <a:ext cx="2288598" cy="906996"/>
          </a:xfrm>
          <a:prstGeom prst="rect">
            <a:avLst/>
          </a:prstGeom>
          <a:noFill/>
        </p:spPr>
        <p:txBody>
          <a:bodyPr wrap="square" lIns="98124" tIns="49062" rIns="98124" bIns="49062" rtlCol="0">
            <a:spAutoFit/>
          </a:bodyPr>
          <a:lstStyle/>
          <a:p>
            <a:pPr>
              <a:lnSpc>
                <a:spcPts val="2100"/>
              </a:lnSpc>
            </a:pPr>
            <a:r>
              <a:rPr lang="zh-CN" altLang="en-US" sz="1600" b="1" dirty="0" smtClean="0">
                <a:latin typeface="华文楷体" panose="02010600040101010101" pitchFamily="2" charset="-122"/>
                <a:ea typeface="华文楷体" panose="02010600040101010101" pitchFamily="2" charset="-122"/>
              </a:rPr>
              <a:t>新增第六十一条，增加招标人对评标过程、评标报告向评委提出异议</a:t>
            </a:r>
            <a:endParaRPr lang="zh-CN" altLang="en-US" sz="1600" b="1" dirty="0">
              <a:latin typeface="华文楷体" panose="02010600040101010101" pitchFamily="2" charset="-122"/>
              <a:ea typeface="华文楷体" panose="02010600040101010101" pitchFamily="2" charset="-122"/>
            </a:endParaRPr>
          </a:p>
        </p:txBody>
      </p:sp>
      <p:cxnSp>
        <p:nvCxnSpPr>
          <p:cNvPr id="33" name="直接箭头连接符 32"/>
          <p:cNvCxnSpPr/>
          <p:nvPr/>
        </p:nvCxnSpPr>
        <p:spPr>
          <a:xfrm>
            <a:off x="8244230" y="3855110"/>
            <a:ext cx="1170432" cy="138602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025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05578" y="379008"/>
            <a:ext cx="6917014" cy="423863"/>
          </a:xfrm>
        </p:spPr>
        <p:txBody>
          <a:bodyPr>
            <a:normAutofit fontScale="92500" lnSpcReduction="20000"/>
          </a:bodyPr>
          <a:lstStyle/>
          <a:p>
            <a:r>
              <a:rPr lang="zh-CN" altLang="en-US" b="1" dirty="0">
                <a:solidFill>
                  <a:schemeClr val="accent2">
                    <a:lumMod val="50000"/>
                  </a:schemeClr>
                </a:solidFill>
                <a:latin typeface="微软雅黑" panose="020B0503020204020204" pitchFamily="34" charset="-122"/>
                <a:ea typeface="微软雅黑" panose="020B0503020204020204" pitchFamily="34" charset="-122"/>
              </a:rPr>
              <a:t> </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（三）法的其他</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修订</a:t>
            </a: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522854" y="1562337"/>
            <a:ext cx="6499738" cy="66688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7" name="矩形 6"/>
          <p:cNvSpPr/>
          <p:nvPr/>
        </p:nvSpPr>
        <p:spPr>
          <a:xfrm>
            <a:off x="522854" y="4229217"/>
            <a:ext cx="10912791" cy="196760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9" name="矩形 8"/>
          <p:cNvSpPr/>
          <p:nvPr/>
        </p:nvSpPr>
        <p:spPr>
          <a:xfrm>
            <a:off x="588322" y="4317206"/>
            <a:ext cx="10709642" cy="1791625"/>
          </a:xfrm>
          <a:prstGeom prst="rect">
            <a:avLst/>
          </a:prstGeom>
        </p:spPr>
        <p:txBody>
          <a:bodyPr wrap="square" lIns="85197" tIns="42599" rIns="85197" bIns="42599">
            <a:spAutoFit/>
          </a:bodyPr>
          <a:lstStyle/>
          <a:p>
            <a:pPr marL="59164" algn="just">
              <a:lnSpc>
                <a:spcPts val="3200"/>
              </a:lnSpc>
              <a:spcBef>
                <a:spcPts val="1118"/>
              </a:spcBef>
            </a:pP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修改原十三条（代理）第二款，</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删除招标代理机构应当具备两个条件</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改为</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“招标</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代理机构应当</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具策划招标方案、编制招标文件、组织资格审查和组织评标的相应专业能力。</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9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国家建立</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招标代理机构和招标从业人员信息登记和信用评价制度</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，实现信息全国互联共享，加强对招标代理行为的事中事后监管“</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522854" y="1633854"/>
            <a:ext cx="6665390" cy="534871"/>
          </a:xfrm>
          <a:prstGeom prst="rect">
            <a:avLst/>
          </a:prstGeom>
        </p:spPr>
        <p:txBody>
          <a:bodyPr wrap="square" lIns="85197" tIns="42599" rIns="85197" bIns="42599">
            <a:spAutoFit/>
          </a:bodyPr>
          <a:lstStyle/>
          <a:p>
            <a:pPr marL="59164" algn="just">
              <a:lnSpc>
                <a:spcPts val="3541"/>
              </a:lnSpc>
              <a:spcBef>
                <a:spcPts val="1118"/>
              </a:spcBef>
            </a:pPr>
            <a:r>
              <a:rPr lang="en-US" altLang="zh-CN" b="1"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1</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第三条依法必须招标的范围，将</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造价咨询</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列入其中。</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854" y="2693353"/>
            <a:ext cx="6499738" cy="103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522854" y="2699324"/>
            <a:ext cx="7845079" cy="919592"/>
          </a:xfrm>
          <a:prstGeom prst="rect">
            <a:avLst/>
          </a:prstGeom>
        </p:spPr>
        <p:txBody>
          <a:bodyPr wrap="square" lIns="85197" tIns="42599" rIns="85197" bIns="42599">
            <a:spAutoFit/>
          </a:bodyPr>
          <a:lstStyle/>
          <a:p>
            <a:pPr marL="59164" algn="just">
              <a:lnSpc>
                <a:spcPts val="3541"/>
              </a:lnSpc>
              <a:spcBef>
                <a:spcPts val="1118"/>
              </a:spcBef>
            </a:pPr>
            <a:r>
              <a:rPr lang="en-US" altLang="zh-CN" b="1"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取消原第十一条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国家、省重点项目经批准可邀请招标</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19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的规定。</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298" y="1695903"/>
            <a:ext cx="3329347" cy="1794215"/>
          </a:xfrm>
          <a:prstGeom prst="rect">
            <a:avLst/>
          </a:prstGeom>
        </p:spPr>
      </p:pic>
    </p:spTree>
    <p:extLst>
      <p:ext uri="{BB962C8B-B14F-4D97-AF65-F5344CB8AC3E}">
        <p14:creationId xmlns:p14="http://schemas.microsoft.com/office/powerpoint/2010/main" val="2524224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06164" y="338142"/>
            <a:ext cx="6917014" cy="423863"/>
          </a:xfrm>
        </p:spPr>
        <p:txBody>
          <a:bodyPr>
            <a:normAutofit fontScale="92500" lnSpcReduction="20000"/>
          </a:bodyPr>
          <a:lstStyle/>
          <a:p>
            <a:r>
              <a:rPr lang="zh-CN" altLang="en-US" b="1" dirty="0">
                <a:solidFill>
                  <a:schemeClr val="accent2">
                    <a:lumMod val="50000"/>
                  </a:schemeClr>
                </a:solidFill>
                <a:latin typeface="微软雅黑" panose="020B0503020204020204" pitchFamily="34" charset="-122"/>
                <a:ea typeface="微软雅黑" panose="020B0503020204020204" pitchFamily="34" charset="-122"/>
              </a:rPr>
              <a:t> </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（三）法的其他</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修订</a:t>
            </a: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610355" y="1288179"/>
            <a:ext cx="10912791" cy="504678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9" name="矩形 8"/>
          <p:cNvSpPr/>
          <p:nvPr/>
        </p:nvSpPr>
        <p:spPr>
          <a:xfrm>
            <a:off x="711929" y="1306445"/>
            <a:ext cx="10709642" cy="5087399"/>
          </a:xfrm>
          <a:prstGeom prst="rect">
            <a:avLst/>
          </a:prstGeom>
        </p:spPr>
        <p:txBody>
          <a:bodyPr wrap="square" lIns="85197" tIns="42599" rIns="85197" bIns="42599">
            <a:spAutoFit/>
          </a:bodyPr>
          <a:lstStyle/>
          <a:p>
            <a:pPr marL="59164" algn="just">
              <a:lnSpc>
                <a:spcPts val="3541"/>
              </a:lnSpc>
              <a:spcBef>
                <a:spcPts val="1118"/>
              </a:spcBef>
            </a:pPr>
            <a:r>
              <a:rPr lang="zh-CN" altLang="en-US" b="1"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新增第六章，异议与投诉</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处理，共</a:t>
            </a: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条。</a:t>
            </a:r>
            <a:endPar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7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第六十条，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关于</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异议</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人的提出异议的时限规定。</a:t>
            </a:r>
            <a:r>
              <a:rPr lang="en-US" altLang="zh-CN" b="1" kern="0" dirty="0" smtClean="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a:t>
            </a:r>
            <a:r>
              <a:rPr lang="zh-CN" altLang="en-US" b="1" kern="0" dirty="0" smtClean="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汇总</a:t>
            </a:r>
            <a:r>
              <a:rPr lang="zh-CN" altLang="en-US"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条例的规定</a:t>
            </a:r>
            <a:endParaRPr lang="en-US" altLang="zh-CN"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endParaRPr>
          </a:p>
          <a:p>
            <a:pPr marL="59164" algn="just">
              <a:lnSpc>
                <a:spcPts val="3200"/>
              </a:lnSpc>
              <a:spcBef>
                <a:spcPts val="1118"/>
              </a:spcBef>
            </a:pPr>
            <a:r>
              <a:rPr lang="en-US" altLang="zh-CN"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第六十一条，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关于招标人的异议。</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招标人认为评标过程、评标报告</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违法违规，不符合招标文件规定的标准和方法，或者评分存在错误的，有权在评标过程中或者收到评标报告三个工作日内，可向评标委员会提出异议。评标委员会在评标结束前或收到异议三工作日内作出答复。</a:t>
            </a:r>
            <a:r>
              <a:rPr lang="en-US" altLang="zh-CN"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a:t>
            </a:r>
            <a:r>
              <a:rPr lang="zh-CN" altLang="en-US"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创新</a:t>
            </a:r>
            <a:endParaRPr lang="en-US" altLang="zh-CN"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endParaRPr>
          </a:p>
          <a:p>
            <a:pPr marL="59164" algn="just">
              <a:lnSpc>
                <a:spcPts val="31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第六十二条，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关于投诉。规定</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招标人、潜在投标人、投标人、评标委员会成员和其他利害关系人</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认为招投标活动违反本法规定的，除先提出异议的外，应当在知道或应该知道之日起十日内向行政监督部门提出投诉。</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31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同时，增加一款。招标人可以在招标文件中</a:t>
            </a:r>
            <a:r>
              <a:rPr lang="zh-CN" altLang="en-US"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提出</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对招投标过程中发生</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特定争议事项的仲裁、调解等处理途径。</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发生该争议事项后</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，当事人选择仲裁、调解途径的，投诉</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暂不受理；经调解无效可在五日内提起投诉。</a:t>
            </a:r>
            <a:r>
              <a:rPr lang="en-US" altLang="zh-CN" b="1" kern="0" dirty="0" smtClean="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a:t>
            </a:r>
            <a:r>
              <a:rPr lang="zh-CN" altLang="en-US" b="1" kern="0" dirty="0" smtClean="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设计的不理想</a:t>
            </a:r>
            <a:endParaRPr lang="zh-CN" altLang="en-US"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endParaRPr>
          </a:p>
        </p:txBody>
      </p:sp>
      <p:sp>
        <p:nvSpPr>
          <p:cNvPr id="3" name="椭圆 2"/>
          <p:cNvSpPr/>
          <p:nvPr/>
        </p:nvSpPr>
        <p:spPr>
          <a:xfrm>
            <a:off x="8032089" y="599846"/>
            <a:ext cx="2728569" cy="1163117"/>
          </a:xfrm>
          <a:prstGeom prst="ellipse">
            <a:avLst/>
          </a:prstGeom>
          <a:solidFill>
            <a:schemeClr val="accent4">
              <a:lumMod val="40000"/>
              <a:lumOff val="6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4" name="TextBox 3"/>
          <p:cNvSpPr txBox="1"/>
          <p:nvPr/>
        </p:nvSpPr>
        <p:spPr>
          <a:xfrm>
            <a:off x="8390534" y="731281"/>
            <a:ext cx="2106778" cy="900246"/>
          </a:xfrm>
          <a:prstGeom prst="rect">
            <a:avLst/>
          </a:prstGeom>
          <a:noFill/>
        </p:spPr>
        <p:txBody>
          <a:bodyPr wrap="square" rtlCol="0">
            <a:spAutoFit/>
          </a:bodyPr>
          <a:lstStyle/>
          <a:p>
            <a:pPr>
              <a:lnSpc>
                <a:spcPts val="2100"/>
              </a:lnSpc>
            </a:pPr>
            <a:r>
              <a:rPr lang="zh-CN" altLang="en-US" sz="1600" dirty="0" smtClean="0">
                <a:latin typeface="华文新魏" panose="02010800040101010101" pitchFamily="2" charset="-122"/>
                <a:ea typeface="华文新魏" panose="02010800040101010101" pitchFamily="2" charset="-122"/>
              </a:rPr>
              <a:t>进一步明确投诉主体（法及条例仅说投标人和其他利害关系人）</a:t>
            </a:r>
            <a:endParaRPr lang="zh-CN" altLang="en-US" sz="1600" dirty="0">
              <a:latin typeface="华文新魏" panose="02010800040101010101" pitchFamily="2" charset="-122"/>
              <a:ea typeface="华文新魏" panose="02010800040101010101" pitchFamily="2" charset="-122"/>
            </a:endParaRPr>
          </a:p>
        </p:txBody>
      </p:sp>
      <p:cxnSp>
        <p:nvCxnSpPr>
          <p:cNvPr id="6" name="直接箭头连接符 5"/>
          <p:cNvCxnSpPr/>
          <p:nvPr/>
        </p:nvCxnSpPr>
        <p:spPr>
          <a:xfrm flipV="1">
            <a:off x="6400800" y="1682733"/>
            <a:ext cx="2260395" cy="223821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177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91463" y="393639"/>
            <a:ext cx="6917014" cy="423863"/>
          </a:xfrm>
        </p:spPr>
        <p:txBody>
          <a:bodyPr>
            <a:noAutofit/>
          </a:bodyPr>
          <a:lstStyle/>
          <a:p>
            <a:pPr lvl="0"/>
            <a:r>
              <a:rPr lang="zh-CN" altLang="en-US" sz="2700" b="1" dirty="0" smtClean="0">
                <a:solidFill>
                  <a:srgbClr val="ED7D31">
                    <a:lumMod val="50000"/>
                  </a:srgbClr>
                </a:solidFill>
                <a:latin typeface="微软雅黑" panose="020B0503020204020204" pitchFamily="34" charset="-122"/>
                <a:ea typeface="微软雅黑" panose="020B0503020204020204" pitchFamily="34" charset="-122"/>
              </a:rPr>
              <a:t>（三）法的其他</a:t>
            </a:r>
            <a:r>
              <a:rPr lang="zh-CN" altLang="en-US" sz="2700" b="1" dirty="0">
                <a:solidFill>
                  <a:srgbClr val="ED7D31">
                    <a:lumMod val="50000"/>
                  </a:srgbClr>
                </a:solidFill>
                <a:latin typeface="微软雅黑" panose="020B0503020204020204" pitchFamily="34" charset="-122"/>
                <a:ea typeface="微软雅黑" panose="020B0503020204020204" pitchFamily="34" charset="-122"/>
              </a:rPr>
              <a:t>修订</a:t>
            </a: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10356" y="1581571"/>
            <a:ext cx="10825289" cy="442420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10" name="矩形 9"/>
          <p:cNvSpPr/>
          <p:nvPr/>
        </p:nvSpPr>
        <p:spPr>
          <a:xfrm>
            <a:off x="735358" y="1648538"/>
            <a:ext cx="10575283" cy="4164069"/>
          </a:xfrm>
          <a:prstGeom prst="rect">
            <a:avLst/>
          </a:prstGeom>
        </p:spPr>
        <p:txBody>
          <a:bodyPr wrap="square" lIns="85197" tIns="42599" rIns="85197" bIns="42599">
            <a:spAutoFit/>
          </a:bodyPr>
          <a:lstStyle/>
          <a:p>
            <a:pPr marL="59164" algn="just">
              <a:lnSpc>
                <a:spcPts val="3541"/>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第六十三条，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投诉的处理。参照条例六十一条和</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11</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号令制定，但增加了三点：一是行政监督部门</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对投诉</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事项</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作出的处理决定，应当在国家规定媒介上公告</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；二是行政监督部门在处理投诉过程中，</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征得双方同意，可以进行调解</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；三是以</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非法手段取得证明材料</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进行投诉的应当驳回，但投诉事项属实的，行政监督部门应当作出处理决定。</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3541"/>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第六十四条，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行政监督部门处理投诉的权限和责任。</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200"/>
              </a:lnSpc>
              <a:spcBef>
                <a:spcPts val="1118"/>
              </a:spcBef>
            </a:pPr>
            <a:r>
              <a:rPr lang="en-US" altLang="zh-CN" b="1" kern="0" dirty="0" smtClean="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a:t>
            </a:r>
            <a:r>
              <a:rPr lang="zh-CN" altLang="en-US"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条例第六十二条引用</a:t>
            </a:r>
            <a:endParaRPr lang="en-US" altLang="zh-CN"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endParaRPr>
          </a:p>
          <a:p>
            <a:pPr marL="59164" algn="just">
              <a:lnSpc>
                <a:spcPts val="2200"/>
              </a:lnSpc>
              <a:spcBef>
                <a:spcPts val="1118"/>
              </a:spcBef>
            </a:pP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第六十五条，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对投诉处理决定不服或逾期不作处理</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2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的救济途径。</a:t>
            </a:r>
            <a:r>
              <a:rPr lang="en-US" altLang="zh-CN"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 </a:t>
            </a:r>
            <a:r>
              <a:rPr lang="zh-CN" altLang="en-US"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可以申请行政复议或者向人民法院提</a:t>
            </a:r>
            <a:endParaRPr lang="en-US" altLang="zh-CN"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endParaRPr>
          </a:p>
          <a:p>
            <a:pPr marL="59164" algn="just">
              <a:lnSpc>
                <a:spcPts val="2200"/>
              </a:lnSpc>
              <a:spcBef>
                <a:spcPts val="1118"/>
              </a:spcBef>
            </a:pPr>
            <a:r>
              <a:rPr lang="zh-CN" altLang="en-US"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起行政诉讼。引用</a:t>
            </a:r>
            <a:r>
              <a:rPr lang="en-US" altLang="zh-CN"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11</a:t>
            </a:r>
            <a:r>
              <a:rPr lang="zh-CN" altLang="en-US"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号令</a:t>
            </a:r>
            <a:r>
              <a:rPr lang="en-US" altLang="zh-CN"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25</a:t>
            </a:r>
            <a:r>
              <a:rPr lang="zh-CN" altLang="en-US"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条</a:t>
            </a:r>
            <a:endParaRPr lang="en-US" altLang="zh-CN"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7341" y="3730572"/>
            <a:ext cx="3357677" cy="2094040"/>
          </a:xfrm>
          <a:prstGeom prst="rect">
            <a:avLst/>
          </a:prstGeom>
        </p:spPr>
      </p:pic>
    </p:spTree>
    <p:extLst>
      <p:ext uri="{BB962C8B-B14F-4D97-AF65-F5344CB8AC3E}">
        <p14:creationId xmlns:p14="http://schemas.microsoft.com/office/powerpoint/2010/main" val="2768694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5481" y="374628"/>
            <a:ext cx="6106057" cy="423863"/>
          </a:xfrm>
        </p:spPr>
        <p:txBody>
          <a:bodyPr>
            <a:noAutofit/>
          </a:bodyPr>
          <a:lstStyle/>
          <a:p>
            <a:pPr lvl="0"/>
            <a:r>
              <a:rPr lang="zh-CN" altLang="en-US" sz="2700" b="1" dirty="0" smtClean="0">
                <a:solidFill>
                  <a:srgbClr val="ED7D31">
                    <a:lumMod val="50000"/>
                  </a:srgbClr>
                </a:solidFill>
                <a:latin typeface="微软雅黑" panose="020B0503020204020204" pitchFamily="34" charset="-122"/>
                <a:ea typeface="微软雅黑" panose="020B0503020204020204" pitchFamily="34" charset="-122"/>
              </a:rPr>
              <a:t>（</a:t>
            </a:r>
            <a:r>
              <a:rPr lang="zh-CN" altLang="en-US" sz="2700" b="1" dirty="0">
                <a:solidFill>
                  <a:srgbClr val="ED7D31">
                    <a:lumMod val="50000"/>
                  </a:srgbClr>
                </a:solidFill>
                <a:latin typeface="微软雅黑" panose="020B0503020204020204" pitchFamily="34" charset="-122"/>
                <a:ea typeface="微软雅黑" panose="020B0503020204020204" pitchFamily="34" charset="-122"/>
              </a:rPr>
              <a:t>三）法的其他</a:t>
            </a:r>
            <a:r>
              <a:rPr lang="zh-CN" altLang="en-US" sz="2700" b="1" dirty="0" smtClean="0">
                <a:solidFill>
                  <a:srgbClr val="ED7D31">
                    <a:lumMod val="50000"/>
                  </a:srgbClr>
                </a:solidFill>
                <a:latin typeface="微软雅黑" panose="020B0503020204020204" pitchFamily="34" charset="-122"/>
                <a:ea typeface="微软雅黑" panose="020B0503020204020204" pitchFamily="34" charset="-122"/>
              </a:rPr>
              <a:t>修订</a:t>
            </a:r>
            <a:r>
              <a:rPr lang="en-US" altLang="zh-CN" sz="2000" b="1" dirty="0" smtClean="0">
                <a:solidFill>
                  <a:srgbClr val="ED7D31">
                    <a:lumMod val="50000"/>
                  </a:srgbClr>
                </a:solidFill>
                <a:latin typeface="方正舒体" panose="02010601030101010101" pitchFamily="2" charset="-122"/>
                <a:ea typeface="方正舒体" panose="02010601030101010101" pitchFamily="2" charset="-122"/>
              </a:rPr>
              <a:t>—</a:t>
            </a:r>
            <a:r>
              <a:rPr lang="zh-CN" altLang="en-US" sz="2000" b="1" dirty="0" smtClean="0">
                <a:solidFill>
                  <a:srgbClr val="ED7D31">
                    <a:lumMod val="50000"/>
                  </a:srgbClr>
                </a:solidFill>
                <a:latin typeface="方正舒体" panose="02010601030101010101" pitchFamily="2" charset="-122"/>
                <a:ea typeface="方正舒体" panose="02010601030101010101" pitchFamily="2" charset="-122"/>
              </a:rPr>
              <a:t>关于异议与投诉</a:t>
            </a:r>
            <a:endParaRPr lang="zh-CN" altLang="en-US" sz="2000" b="1" dirty="0">
              <a:solidFill>
                <a:srgbClr val="ED7D31">
                  <a:lumMod val="50000"/>
                </a:srgbClr>
              </a:solidFill>
              <a:latin typeface="方正舒体" panose="02010601030101010101" pitchFamily="2" charset="-122"/>
              <a:ea typeface="方正舒体" panose="02010601030101010101" pitchFamily="2"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39937" y="1483538"/>
            <a:ext cx="10865038" cy="4788215"/>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43698" y="1579605"/>
            <a:ext cx="10657515" cy="4674092"/>
          </a:xfrm>
          <a:prstGeom prst="rect">
            <a:avLst/>
          </a:prstGeom>
        </p:spPr>
        <p:txBody>
          <a:bodyPr wrap="square" lIns="91432" tIns="45716" rIns="91432" bIns="45716">
            <a:spAutoFit/>
          </a:bodyPr>
          <a:lstStyle/>
          <a:p>
            <a:pPr defTabSz="0" fontAlgn="base">
              <a:lnSpc>
                <a:spcPts val="3541"/>
              </a:lnSpc>
              <a:spcBef>
                <a:spcPct val="20000"/>
              </a:spcBef>
              <a:spcAft>
                <a:spcPct val="0"/>
              </a:spcAft>
              <a:buClr>
                <a:srgbClr val="2F2F2F"/>
              </a:buClr>
              <a:buSzPct val="50000"/>
            </a:pPr>
            <a:r>
              <a:rPr lang="zh-CN" altLang="en-US" sz="2000" kern="0" dirty="0">
                <a:solidFill>
                  <a:srgbClr val="000000"/>
                </a:solidFill>
                <a:latin typeface="微软雅黑" pitchFamily="34" charset="-122"/>
                <a:ea typeface="微软雅黑" pitchFamily="34" charset="-122"/>
                <a:sym typeface="微软雅黑" pitchFamily="34" charset="-122"/>
              </a:rPr>
              <a:t>    </a:t>
            </a:r>
            <a:r>
              <a:rPr lang="en-US" altLang="zh-CN" sz="2100" b="1" kern="0" dirty="0" smtClean="0">
                <a:solidFill>
                  <a:srgbClr val="FF0000"/>
                </a:solidFill>
                <a:latin typeface="微软雅黑" pitchFamily="34" charset="-122"/>
                <a:ea typeface="微软雅黑" pitchFamily="34" charset="-122"/>
                <a:sym typeface="微软雅黑" pitchFamily="34" charset="-122"/>
              </a:rPr>
              <a:t>#</a:t>
            </a:r>
            <a:r>
              <a:rPr lang="zh-CN" altLang="en-US" b="1" kern="0" dirty="0">
                <a:solidFill>
                  <a:srgbClr val="0070C0"/>
                </a:solidFill>
                <a:latin typeface="微软雅黑" pitchFamily="34" charset="-122"/>
                <a:ea typeface="微软雅黑" pitchFamily="34" charset="-122"/>
                <a:sym typeface="微软雅黑" pitchFamily="34" charset="-122"/>
              </a:rPr>
              <a:t>（</a:t>
            </a:r>
            <a:r>
              <a:rPr lang="en-US" altLang="zh-CN" b="1" kern="0" dirty="0" smtClean="0">
                <a:solidFill>
                  <a:srgbClr val="0070C0"/>
                </a:solidFill>
                <a:latin typeface="微软雅黑" pitchFamily="34" charset="-122"/>
                <a:ea typeface="微软雅黑" pitchFamily="34" charset="-122"/>
                <a:sym typeface="微软雅黑" pitchFamily="34" charset="-122"/>
              </a:rPr>
              <a:t>1</a:t>
            </a:r>
            <a:r>
              <a:rPr lang="zh-CN" altLang="en-US" b="1" kern="0" dirty="0">
                <a:solidFill>
                  <a:srgbClr val="0070C0"/>
                </a:solidFill>
                <a:latin typeface="微软雅黑" pitchFamily="34" charset="-122"/>
                <a:ea typeface="微软雅黑" pitchFamily="34" charset="-122"/>
                <a:sym typeface="微软雅黑" pitchFamily="34" charset="-122"/>
              </a:rPr>
              <a:t>）</a:t>
            </a:r>
            <a:r>
              <a:rPr lang="zh-CN" altLang="en-US" b="1" kern="0" dirty="0" smtClean="0">
                <a:solidFill>
                  <a:srgbClr val="0070C0"/>
                </a:solidFill>
                <a:latin typeface="微软雅黑" pitchFamily="34" charset="-122"/>
                <a:ea typeface="微软雅黑" pitchFamily="34" charset="-122"/>
                <a:sym typeface="微软雅黑" pitchFamily="34" charset="-122"/>
              </a:rPr>
              <a:t>基本</a:t>
            </a:r>
            <a:r>
              <a:rPr lang="zh-CN" altLang="en-US" b="1" kern="0" dirty="0">
                <a:solidFill>
                  <a:srgbClr val="0070C0"/>
                </a:solidFill>
                <a:latin typeface="微软雅黑" pitchFamily="34" charset="-122"/>
                <a:ea typeface="微软雅黑" pitchFamily="34" charset="-122"/>
                <a:sym typeface="微软雅黑" pitchFamily="34" charset="-122"/>
              </a:rPr>
              <a:t>概念</a:t>
            </a:r>
            <a:r>
              <a:rPr lang="zh-CN" altLang="en-US" b="1" kern="0" dirty="0" smtClean="0">
                <a:solidFill>
                  <a:srgbClr val="0070C0"/>
                </a:solidFill>
                <a:latin typeface="微软雅黑" pitchFamily="34" charset="-122"/>
                <a:ea typeface="微软雅黑" pitchFamily="34" charset="-122"/>
                <a:sym typeface="微软雅黑" pitchFamily="34" charset="-122"/>
              </a:rPr>
              <a:t>。</a:t>
            </a:r>
            <a:r>
              <a:rPr lang="zh-CN" altLang="en-US" kern="0" dirty="0">
                <a:solidFill>
                  <a:srgbClr val="000000"/>
                </a:solidFill>
                <a:latin typeface="微软雅黑" pitchFamily="34" charset="-122"/>
                <a:ea typeface="微软雅黑" pitchFamily="34" charset="-122"/>
                <a:sym typeface="微软雅黑" pitchFamily="34" charset="-122"/>
              </a:rPr>
              <a:t>江苏</a:t>
            </a:r>
            <a:r>
              <a:rPr lang="zh-CN" altLang="en-US" kern="0" dirty="0" smtClean="0">
                <a:solidFill>
                  <a:srgbClr val="000000"/>
                </a:solidFill>
                <a:latin typeface="微软雅黑" pitchFamily="34" charset="-122"/>
                <a:ea typeface="微软雅黑" pitchFamily="34" charset="-122"/>
                <a:sym typeface="微软雅黑" pitchFamily="34" charset="-122"/>
              </a:rPr>
              <a:t>处理</a:t>
            </a:r>
            <a:r>
              <a:rPr lang="zh-CN" altLang="en-US" kern="0" dirty="0">
                <a:solidFill>
                  <a:srgbClr val="000000"/>
                </a:solidFill>
                <a:latin typeface="微软雅黑" pitchFamily="34" charset="-122"/>
                <a:ea typeface="微软雅黑" pitchFamily="34" charset="-122"/>
                <a:sym typeface="微软雅黑" pitchFamily="34" charset="-122"/>
              </a:rPr>
              <a:t>异议及投诉依据</a:t>
            </a:r>
            <a:r>
              <a:rPr lang="en-US" altLang="zh-CN" kern="0" dirty="0">
                <a:solidFill>
                  <a:srgbClr val="FF0000"/>
                </a:solidFill>
                <a:latin typeface="微软雅黑" pitchFamily="34" charset="-122"/>
                <a:ea typeface="微软雅黑" pitchFamily="34" charset="-122"/>
                <a:sym typeface="微软雅黑" pitchFamily="34" charset="-122"/>
              </a:rPr>
              <a:t>《</a:t>
            </a:r>
            <a:r>
              <a:rPr lang="zh-CN" altLang="en-US" kern="0" dirty="0">
                <a:solidFill>
                  <a:srgbClr val="FF0000"/>
                </a:solidFill>
                <a:latin typeface="微软雅黑" pitchFamily="34" charset="-122"/>
                <a:ea typeface="微软雅黑" pitchFamily="34" charset="-122"/>
                <a:sym typeface="微软雅黑" pitchFamily="34" charset="-122"/>
              </a:rPr>
              <a:t>条例</a:t>
            </a:r>
            <a:r>
              <a:rPr lang="en-US" altLang="zh-CN" kern="0" dirty="0">
                <a:solidFill>
                  <a:srgbClr val="FF0000"/>
                </a:solidFill>
                <a:latin typeface="微软雅黑" pitchFamily="34" charset="-122"/>
                <a:ea typeface="微软雅黑" pitchFamily="34" charset="-122"/>
                <a:sym typeface="微软雅黑" pitchFamily="34" charset="-122"/>
              </a:rPr>
              <a:t>》</a:t>
            </a:r>
            <a:r>
              <a:rPr lang="zh-CN" altLang="en-US" kern="0" dirty="0">
                <a:solidFill>
                  <a:srgbClr val="FF0000"/>
                </a:solidFill>
                <a:latin typeface="微软雅黑" pitchFamily="34" charset="-122"/>
                <a:ea typeface="微软雅黑" pitchFamily="34" charset="-122"/>
                <a:sym typeface="微软雅黑" pitchFamily="34" charset="-122"/>
              </a:rPr>
              <a:t>、七部委</a:t>
            </a:r>
            <a:r>
              <a:rPr lang="en-US" altLang="zh-CN" kern="0" dirty="0">
                <a:solidFill>
                  <a:srgbClr val="FF0000"/>
                </a:solidFill>
                <a:latin typeface="微软雅黑" pitchFamily="34" charset="-122"/>
                <a:ea typeface="微软雅黑" pitchFamily="34" charset="-122"/>
                <a:sym typeface="微软雅黑" pitchFamily="34" charset="-122"/>
              </a:rPr>
              <a:t>11</a:t>
            </a:r>
            <a:r>
              <a:rPr lang="zh-CN" altLang="en-US" kern="0" dirty="0">
                <a:solidFill>
                  <a:srgbClr val="FF0000"/>
                </a:solidFill>
                <a:latin typeface="微软雅黑" pitchFamily="34" charset="-122"/>
                <a:ea typeface="微软雅黑" pitchFamily="34" charset="-122"/>
                <a:sym typeface="微软雅黑" pitchFamily="34" charset="-122"/>
              </a:rPr>
              <a:t>号令</a:t>
            </a:r>
            <a:r>
              <a:rPr lang="zh-CN" altLang="en-US" kern="0" dirty="0">
                <a:solidFill>
                  <a:srgbClr val="000000"/>
                </a:solidFill>
                <a:latin typeface="微软雅黑" pitchFamily="34" charset="-122"/>
                <a:ea typeface="微软雅黑" pitchFamily="34" charset="-122"/>
                <a:sym typeface="微软雅黑" pitchFamily="34" charset="-122"/>
              </a:rPr>
              <a:t>和</a:t>
            </a:r>
            <a:r>
              <a:rPr lang="en-US" altLang="zh-CN" kern="0" dirty="0">
                <a:solidFill>
                  <a:srgbClr val="FF0000"/>
                </a:solidFill>
                <a:latin typeface="微软雅黑" pitchFamily="34" charset="-122"/>
                <a:ea typeface="微软雅黑" pitchFamily="34" charset="-122"/>
                <a:sym typeface="微软雅黑" pitchFamily="34" charset="-122"/>
              </a:rPr>
              <a:t>《</a:t>
            </a:r>
            <a:r>
              <a:rPr lang="zh-CN" altLang="zh-CN" kern="0" dirty="0">
                <a:solidFill>
                  <a:srgbClr val="FF0000"/>
                </a:solidFill>
                <a:latin typeface="微软雅黑" pitchFamily="34" charset="-122"/>
                <a:ea typeface="微软雅黑" pitchFamily="34" charset="-122"/>
                <a:sym typeface="Franklin Gothic Book" pitchFamily="34" charset="0"/>
              </a:rPr>
              <a:t>江苏省房屋建筑和市政基础设施工程</a:t>
            </a:r>
            <a:r>
              <a:rPr lang="zh-CN" altLang="en-US" kern="0" dirty="0">
                <a:solidFill>
                  <a:srgbClr val="FF0000"/>
                </a:solidFill>
                <a:latin typeface="微软雅黑" pitchFamily="34" charset="-122"/>
                <a:ea typeface="微软雅黑" pitchFamily="34" charset="-122"/>
                <a:sym typeface="Franklin Gothic Book" pitchFamily="34" charset="0"/>
              </a:rPr>
              <a:t>招标投标活动异议与投诉处理实施办法</a:t>
            </a:r>
            <a:r>
              <a:rPr lang="en-US" altLang="zh-CN" kern="0" dirty="0">
                <a:solidFill>
                  <a:srgbClr val="FF0000"/>
                </a:solidFill>
                <a:latin typeface="微软雅黑" pitchFamily="34" charset="-122"/>
                <a:ea typeface="微软雅黑" pitchFamily="34" charset="-122"/>
                <a:sym typeface="微软雅黑" pitchFamily="34" charset="-122"/>
              </a:rPr>
              <a:t>》</a:t>
            </a:r>
            <a:r>
              <a:rPr lang="zh-CN" altLang="en-US" kern="0" dirty="0">
                <a:solidFill>
                  <a:srgbClr val="000000"/>
                </a:solidFill>
                <a:latin typeface="微软雅黑" pitchFamily="34" charset="-122"/>
                <a:ea typeface="微软雅黑" pitchFamily="34" charset="-122"/>
                <a:sym typeface="微软雅黑" pitchFamily="34" charset="-122"/>
              </a:rPr>
              <a:t>（苏建规字</a:t>
            </a:r>
            <a:r>
              <a:rPr lang="en-US" altLang="zh-CN" kern="0" dirty="0">
                <a:solidFill>
                  <a:srgbClr val="000000"/>
                </a:solidFill>
                <a:latin typeface="微软雅黑" pitchFamily="34" charset="-122"/>
                <a:ea typeface="微软雅黑" pitchFamily="34" charset="-122"/>
                <a:sym typeface="微软雅黑" pitchFamily="34" charset="-122"/>
              </a:rPr>
              <a:t>[2016]4</a:t>
            </a:r>
            <a:r>
              <a:rPr lang="zh-CN" altLang="en-US" kern="0" dirty="0">
                <a:solidFill>
                  <a:srgbClr val="000000"/>
                </a:solidFill>
                <a:latin typeface="微软雅黑" pitchFamily="34" charset="-122"/>
                <a:ea typeface="微软雅黑" pitchFamily="34" charset="-122"/>
                <a:sym typeface="微软雅黑" pitchFamily="34" charset="-122"/>
              </a:rPr>
              <a:t>号）</a:t>
            </a:r>
            <a:endParaRPr lang="en-US" altLang="zh-CN" kern="0" dirty="0">
              <a:solidFill>
                <a:srgbClr val="000000"/>
              </a:solidFill>
              <a:latin typeface="微软雅黑" pitchFamily="34" charset="-122"/>
              <a:ea typeface="微软雅黑" pitchFamily="34" charset="-122"/>
              <a:sym typeface="微软雅黑" pitchFamily="34" charset="-122"/>
            </a:endParaRPr>
          </a:p>
          <a:p>
            <a:pPr defTabSz="0" fontAlgn="base">
              <a:lnSpc>
                <a:spcPts val="3434"/>
              </a:lnSpc>
              <a:spcBef>
                <a:spcPct val="20000"/>
              </a:spcBef>
              <a:spcAft>
                <a:spcPct val="0"/>
              </a:spcAft>
              <a:buClr>
                <a:srgbClr val="2F2F2F"/>
              </a:buClr>
              <a:buSzPct val="50000"/>
            </a:pPr>
            <a:r>
              <a:rPr lang="zh-CN" altLang="en-US" kern="0" dirty="0">
                <a:solidFill>
                  <a:srgbClr val="FF0000"/>
                </a:solidFill>
                <a:latin typeface="微软雅黑" pitchFamily="34" charset="-122"/>
                <a:ea typeface="微软雅黑" pitchFamily="34" charset="-122"/>
                <a:sym typeface="微软雅黑" pitchFamily="34" charset="-122"/>
              </a:rPr>
              <a:t>    </a:t>
            </a:r>
            <a:r>
              <a:rPr lang="zh-CN" altLang="en-US" b="1" kern="0" dirty="0">
                <a:solidFill>
                  <a:srgbClr val="FF0000"/>
                </a:solidFill>
                <a:latin typeface="微软雅黑" pitchFamily="34" charset="-122"/>
                <a:ea typeface="微软雅黑" pitchFamily="34" charset="-122"/>
                <a:sym typeface="微软雅黑" pitchFamily="34" charset="-122"/>
              </a:rPr>
              <a:t>异议：</a:t>
            </a:r>
            <a:r>
              <a:rPr lang="zh-CN" altLang="en-US" kern="0" dirty="0">
                <a:solidFill>
                  <a:srgbClr val="000000"/>
                </a:solidFill>
                <a:latin typeface="微软雅黑" pitchFamily="34" charset="-122"/>
                <a:ea typeface="微软雅黑" pitchFamily="34" charset="-122"/>
                <a:sym typeface="微软雅黑" pitchFamily="34" charset="-122"/>
              </a:rPr>
              <a:t>是指投标人或者其他利害关系人对资格预审文件、资格预审不合格结果、招标文件、开标或者评标结果</a:t>
            </a:r>
            <a:r>
              <a:rPr lang="zh-CN" altLang="en-US" kern="0" dirty="0">
                <a:solidFill>
                  <a:srgbClr val="FF0000"/>
                </a:solidFill>
                <a:latin typeface="微软雅黑" pitchFamily="34" charset="-122"/>
                <a:ea typeface="微软雅黑" pitchFamily="34" charset="-122"/>
                <a:sym typeface="微软雅黑" pitchFamily="34" charset="-122"/>
              </a:rPr>
              <a:t>可能存在的违反法律、法规和规章</a:t>
            </a:r>
            <a:r>
              <a:rPr lang="zh-CN" altLang="en-US" kern="0" dirty="0" smtClean="0">
                <a:solidFill>
                  <a:srgbClr val="FF0000"/>
                </a:solidFill>
                <a:latin typeface="微软雅黑" pitchFamily="34" charset="-122"/>
                <a:ea typeface="微软雅黑" pitchFamily="34" charset="-122"/>
                <a:sym typeface="微软雅黑" pitchFamily="34" charset="-122"/>
              </a:rPr>
              <a:t>规定的</a:t>
            </a:r>
            <a:r>
              <a:rPr lang="zh-CN" altLang="en-US" kern="0" dirty="0">
                <a:solidFill>
                  <a:srgbClr val="FF0000"/>
                </a:solidFill>
                <a:latin typeface="微软雅黑" pitchFamily="34" charset="-122"/>
                <a:ea typeface="微软雅黑" pitchFamily="34" charset="-122"/>
                <a:sym typeface="微软雅黑" pitchFamily="34" charset="-122"/>
              </a:rPr>
              <a:t>问题，</a:t>
            </a:r>
            <a:r>
              <a:rPr lang="zh-CN" altLang="en-US" kern="0" dirty="0">
                <a:solidFill>
                  <a:srgbClr val="000000"/>
                </a:solidFill>
                <a:latin typeface="微软雅黑" pitchFamily="34" charset="-122"/>
                <a:ea typeface="微软雅黑" pitchFamily="34" charset="-122"/>
                <a:sym typeface="微软雅黑" pitchFamily="34" charset="-122"/>
              </a:rPr>
              <a:t>依法向招标人提出不同意见的行为。</a:t>
            </a:r>
            <a:endParaRPr lang="en-US" altLang="zh-CN" kern="0" dirty="0">
              <a:solidFill>
                <a:srgbClr val="000000"/>
              </a:solidFill>
              <a:latin typeface="微软雅黑" pitchFamily="34" charset="-122"/>
              <a:ea typeface="微软雅黑" pitchFamily="34" charset="-122"/>
              <a:sym typeface="微软雅黑" pitchFamily="34" charset="-122"/>
            </a:endParaRPr>
          </a:p>
          <a:p>
            <a:pPr defTabSz="0" fontAlgn="base">
              <a:lnSpc>
                <a:spcPts val="3219"/>
              </a:lnSpc>
              <a:spcBef>
                <a:spcPct val="20000"/>
              </a:spcBef>
              <a:spcAft>
                <a:spcPct val="0"/>
              </a:spcAft>
              <a:buClr>
                <a:srgbClr val="2F2F2F"/>
              </a:buClr>
              <a:buSzPct val="50000"/>
            </a:pPr>
            <a:r>
              <a:rPr lang="en-US" altLang="zh-CN" kern="0" dirty="0">
                <a:solidFill>
                  <a:srgbClr val="000000"/>
                </a:solidFill>
                <a:latin typeface="微软雅黑" pitchFamily="34" charset="-122"/>
                <a:ea typeface="微软雅黑" pitchFamily="34" charset="-122"/>
                <a:sym typeface="微软雅黑" pitchFamily="34" charset="-122"/>
              </a:rPr>
              <a:t>  【</a:t>
            </a:r>
            <a:r>
              <a:rPr lang="zh-CN" altLang="en-US" kern="0" dirty="0">
                <a:solidFill>
                  <a:srgbClr val="000000"/>
                </a:solidFill>
                <a:latin typeface="微软雅黑" pitchFamily="34" charset="-122"/>
                <a:ea typeface="微软雅黑" pitchFamily="34" charset="-122"/>
                <a:sym typeface="微软雅黑" pitchFamily="34" charset="-122"/>
              </a:rPr>
              <a:t>政府采购使用“质疑”一词</a:t>
            </a:r>
            <a:r>
              <a:rPr lang="en-US" altLang="zh-CN" kern="0" dirty="0">
                <a:solidFill>
                  <a:srgbClr val="000000"/>
                </a:solidFill>
                <a:latin typeface="微软雅黑" pitchFamily="34" charset="-122"/>
                <a:ea typeface="微软雅黑" pitchFamily="34" charset="-122"/>
                <a:sym typeface="微软雅黑" pitchFamily="34" charset="-122"/>
              </a:rPr>
              <a:t>】</a:t>
            </a:r>
          </a:p>
          <a:p>
            <a:pPr defTabSz="0" fontAlgn="base">
              <a:lnSpc>
                <a:spcPts val="3434"/>
              </a:lnSpc>
              <a:spcBef>
                <a:spcPct val="20000"/>
              </a:spcBef>
              <a:spcAft>
                <a:spcPct val="0"/>
              </a:spcAft>
              <a:buClr>
                <a:srgbClr val="2F2F2F"/>
              </a:buClr>
              <a:buSzPct val="50000"/>
            </a:pPr>
            <a:r>
              <a:rPr lang="zh-CN" altLang="en-US" b="1" kern="0" dirty="0">
                <a:solidFill>
                  <a:srgbClr val="FF0000"/>
                </a:solidFill>
                <a:latin typeface="微软雅黑" pitchFamily="34" charset="-122"/>
                <a:ea typeface="微软雅黑" pitchFamily="34" charset="-122"/>
                <a:sym typeface="微软雅黑" pitchFamily="34" charset="-122"/>
              </a:rPr>
              <a:t>    疑问</a:t>
            </a:r>
            <a:r>
              <a:rPr lang="zh-CN" altLang="en-US" kern="0" dirty="0">
                <a:solidFill>
                  <a:srgbClr val="FF0000"/>
                </a:solidFill>
                <a:latin typeface="微软雅黑" pitchFamily="34" charset="-122"/>
                <a:ea typeface="微软雅黑" pitchFamily="34" charset="-122"/>
                <a:sym typeface="微软雅黑" pitchFamily="34" charset="-122"/>
              </a:rPr>
              <a:t>：</a:t>
            </a:r>
            <a:r>
              <a:rPr lang="zh-CN" altLang="en-US" kern="0" dirty="0">
                <a:solidFill>
                  <a:srgbClr val="00B0F0"/>
                </a:solidFill>
                <a:latin typeface="微软雅黑" pitchFamily="34" charset="-122"/>
                <a:ea typeface="微软雅黑" pitchFamily="34" charset="-122"/>
                <a:sym typeface="微软雅黑" pitchFamily="34" charset="-122"/>
              </a:rPr>
              <a:t>潜在投标人</a:t>
            </a:r>
            <a:r>
              <a:rPr lang="zh-CN" altLang="en-US" kern="0" dirty="0">
                <a:solidFill>
                  <a:prstClr val="black"/>
                </a:solidFill>
                <a:latin typeface="微软雅黑" pitchFamily="34" charset="-122"/>
                <a:ea typeface="微软雅黑" pitchFamily="34" charset="-122"/>
                <a:sym typeface="微软雅黑" pitchFamily="34" charset="-122"/>
              </a:rPr>
              <a:t>对资格预审文件和招标文件中可能存在</a:t>
            </a:r>
            <a:r>
              <a:rPr lang="zh-CN" altLang="en-US" kern="0" dirty="0" smtClean="0">
                <a:solidFill>
                  <a:prstClr val="black"/>
                </a:solidFill>
                <a:latin typeface="微软雅黑" pitchFamily="34" charset="-122"/>
                <a:ea typeface="微软雅黑" pitchFamily="34" charset="-122"/>
                <a:sym typeface="微软雅黑" pitchFamily="34" charset="-122"/>
              </a:rPr>
              <a:t>的遗漏</a:t>
            </a:r>
            <a:r>
              <a:rPr lang="zh-CN" altLang="en-US" kern="0" dirty="0">
                <a:solidFill>
                  <a:prstClr val="black"/>
                </a:solidFill>
                <a:latin typeface="微软雅黑" pitchFamily="34" charset="-122"/>
                <a:ea typeface="微软雅黑" pitchFamily="34" charset="-122"/>
                <a:sym typeface="微软雅黑" pitchFamily="34" charset="-122"/>
              </a:rPr>
              <a:t>、错误、含义不清甚至相互矛盾等问题</a:t>
            </a:r>
            <a:r>
              <a:rPr lang="zh-CN" altLang="en-US" kern="0" dirty="0">
                <a:solidFill>
                  <a:srgbClr val="00B0F0"/>
                </a:solidFill>
                <a:latin typeface="微软雅黑" pitchFamily="34" charset="-122"/>
                <a:ea typeface="微软雅黑" pitchFamily="34" charset="-122"/>
                <a:sym typeface="微软雅黑" pitchFamily="34" charset="-122"/>
              </a:rPr>
              <a:t>提出疑问</a:t>
            </a:r>
            <a:r>
              <a:rPr lang="zh-CN" altLang="en-US" kern="0" dirty="0">
                <a:solidFill>
                  <a:prstClr val="black"/>
                </a:solidFill>
                <a:latin typeface="微软雅黑" pitchFamily="34" charset="-122"/>
                <a:ea typeface="微软雅黑" pitchFamily="34" charset="-122"/>
                <a:sym typeface="微软雅黑" pitchFamily="34" charset="-122"/>
              </a:rPr>
              <a:t>的，不</a:t>
            </a:r>
            <a:r>
              <a:rPr lang="zh-CN" altLang="en-US" kern="0" dirty="0" smtClean="0">
                <a:solidFill>
                  <a:prstClr val="black"/>
                </a:solidFill>
                <a:latin typeface="微软雅黑" pitchFamily="34" charset="-122"/>
                <a:ea typeface="微软雅黑" pitchFamily="34" charset="-122"/>
                <a:sym typeface="微软雅黑" pitchFamily="34" charset="-122"/>
              </a:rPr>
              <a:t>属于</a:t>
            </a:r>
            <a:r>
              <a:rPr lang="zh-CN" altLang="en-US" kern="0" dirty="0">
                <a:solidFill>
                  <a:prstClr val="black"/>
                </a:solidFill>
                <a:latin typeface="微软雅黑" pitchFamily="34" charset="-122"/>
                <a:ea typeface="微软雅黑" pitchFamily="34" charset="-122"/>
                <a:sym typeface="微软雅黑" pitchFamily="34" charset="-122"/>
              </a:rPr>
              <a:t>异议。</a:t>
            </a:r>
            <a:r>
              <a:rPr lang="zh-CN" altLang="en-US" kern="0" dirty="0">
                <a:latin typeface="微软雅黑" pitchFamily="34" charset="-122"/>
                <a:ea typeface="微软雅黑" pitchFamily="34" charset="-122"/>
                <a:sym typeface="微软雅黑" pitchFamily="34" charset="-122"/>
              </a:rPr>
              <a:t>疑问应当在资格预审文件或者招标文件规定的时间</a:t>
            </a:r>
            <a:r>
              <a:rPr lang="zh-CN" altLang="en-US" kern="0" dirty="0" smtClean="0">
                <a:latin typeface="微软雅黑" pitchFamily="34" charset="-122"/>
                <a:ea typeface="微软雅黑" pitchFamily="34" charset="-122"/>
                <a:sym typeface="微软雅黑" pitchFamily="34" charset="-122"/>
              </a:rPr>
              <a:t>内提出</a:t>
            </a:r>
            <a:r>
              <a:rPr lang="zh-CN" altLang="en-US" kern="0" dirty="0">
                <a:latin typeface="微软雅黑" pitchFamily="34" charset="-122"/>
                <a:ea typeface="微软雅黑" pitchFamily="34" charset="-122"/>
                <a:sym typeface="微软雅黑" pitchFamily="34" charset="-122"/>
              </a:rPr>
              <a:t>，招标人应及时通过</a:t>
            </a:r>
            <a:r>
              <a:rPr lang="zh-CN" altLang="en-US" kern="0" dirty="0" smtClean="0">
                <a:latin typeface="微软雅黑" pitchFamily="34" charset="-122"/>
                <a:ea typeface="微软雅黑" pitchFamily="34" charset="-122"/>
                <a:sym typeface="微软雅黑" pitchFamily="34" charset="-122"/>
              </a:rPr>
              <a:t>平台答疑。</a:t>
            </a:r>
            <a:r>
              <a:rPr lang="en-US" altLang="zh-CN" kern="0" dirty="0">
                <a:solidFill>
                  <a:srgbClr val="FF0000"/>
                </a:solidFill>
                <a:latin typeface="微软雅黑" pitchFamily="34" charset="-122"/>
                <a:ea typeface="微软雅黑" pitchFamily="34" charset="-122"/>
                <a:sym typeface="微软雅黑" pitchFamily="34" charset="-122"/>
              </a:rPr>
              <a:t> </a:t>
            </a:r>
            <a:endParaRPr lang="en-US" altLang="zh-CN" kern="0" dirty="0" smtClean="0">
              <a:solidFill>
                <a:srgbClr val="FF0000"/>
              </a:solidFill>
              <a:latin typeface="微软雅黑" pitchFamily="34" charset="-122"/>
              <a:ea typeface="微软雅黑" pitchFamily="34" charset="-122"/>
              <a:sym typeface="微软雅黑" pitchFamily="34" charset="-122"/>
            </a:endParaRPr>
          </a:p>
          <a:p>
            <a:pPr defTabSz="0" fontAlgn="base">
              <a:lnSpc>
                <a:spcPts val="3434"/>
              </a:lnSpc>
              <a:spcBef>
                <a:spcPct val="20000"/>
              </a:spcBef>
              <a:spcAft>
                <a:spcPct val="0"/>
              </a:spcAft>
              <a:buClr>
                <a:srgbClr val="2F2F2F"/>
              </a:buClr>
              <a:buSzPct val="50000"/>
            </a:pPr>
            <a:r>
              <a:rPr lang="en-US" altLang="zh-CN" b="1" kern="0" dirty="0">
                <a:solidFill>
                  <a:srgbClr val="FF0000"/>
                </a:solidFill>
                <a:latin typeface="微软雅黑" pitchFamily="34" charset="-122"/>
                <a:ea typeface="微软雅黑" pitchFamily="34" charset="-122"/>
                <a:sym typeface="微软雅黑" pitchFamily="34" charset="-122"/>
              </a:rPr>
              <a:t> </a:t>
            </a:r>
            <a:r>
              <a:rPr lang="en-US" altLang="zh-CN" b="1" kern="0" dirty="0" smtClean="0">
                <a:solidFill>
                  <a:srgbClr val="FF0000"/>
                </a:solidFill>
                <a:latin typeface="微软雅黑" pitchFamily="34" charset="-122"/>
                <a:ea typeface="微软雅黑" pitchFamily="34" charset="-122"/>
                <a:sym typeface="微软雅黑" pitchFamily="34" charset="-122"/>
              </a:rPr>
              <a:t>   </a:t>
            </a:r>
            <a:r>
              <a:rPr lang="zh-CN" altLang="en-US" b="1" kern="0" dirty="0" smtClean="0">
                <a:solidFill>
                  <a:srgbClr val="FF0000"/>
                </a:solidFill>
                <a:latin typeface="微软雅黑" pitchFamily="34" charset="-122"/>
                <a:ea typeface="微软雅黑" pitchFamily="34" charset="-122"/>
                <a:sym typeface="微软雅黑" pitchFamily="34" charset="-122"/>
              </a:rPr>
              <a:t>询问</a:t>
            </a:r>
            <a:r>
              <a:rPr lang="zh-CN" altLang="en-US" kern="0" dirty="0">
                <a:solidFill>
                  <a:srgbClr val="FF0000"/>
                </a:solidFill>
                <a:latin typeface="微软雅黑" pitchFamily="34" charset="-122"/>
                <a:ea typeface="微软雅黑" pitchFamily="34" charset="-122"/>
                <a:sym typeface="微软雅黑" pitchFamily="34" charset="-122"/>
              </a:rPr>
              <a:t>：</a:t>
            </a:r>
            <a:r>
              <a:rPr lang="zh-CN" altLang="en-US" kern="0" dirty="0">
                <a:solidFill>
                  <a:srgbClr val="00B0F0"/>
                </a:solidFill>
                <a:latin typeface="微软雅黑" pitchFamily="34" charset="-122"/>
                <a:ea typeface="微软雅黑" pitchFamily="34" charset="-122"/>
                <a:sym typeface="微软雅黑" pitchFamily="34" charset="-122"/>
              </a:rPr>
              <a:t>供应商</a:t>
            </a:r>
            <a:r>
              <a:rPr lang="zh-CN" altLang="en-US" kern="0" dirty="0">
                <a:latin typeface="微软雅黑" pitchFamily="34" charset="-122"/>
                <a:ea typeface="微软雅黑" pitchFamily="34" charset="-122"/>
                <a:sym typeface="微软雅黑" pitchFamily="34" charset="-122"/>
              </a:rPr>
              <a:t>对政府采购活动事项有疑问的，可以向采购人</a:t>
            </a:r>
            <a:r>
              <a:rPr lang="zh-CN" altLang="en-US" kern="0" dirty="0">
                <a:solidFill>
                  <a:srgbClr val="00B0F0"/>
                </a:solidFill>
                <a:latin typeface="微软雅黑" pitchFamily="34" charset="-122"/>
                <a:ea typeface="微软雅黑" pitchFamily="34" charset="-122"/>
                <a:sym typeface="微软雅黑" pitchFamily="34" charset="-122"/>
              </a:rPr>
              <a:t>提出询问</a:t>
            </a:r>
            <a:r>
              <a:rPr lang="zh-CN" altLang="en-US" kern="0" dirty="0">
                <a:latin typeface="微软雅黑" pitchFamily="34" charset="-122"/>
                <a:ea typeface="微软雅黑" pitchFamily="34" charset="-122"/>
                <a:sym typeface="微软雅黑" pitchFamily="34" charset="-122"/>
              </a:rPr>
              <a:t>，采购人应当及时作出答复，但答复的内容不得涉及商业秘密。采购人</a:t>
            </a:r>
            <a:r>
              <a:rPr lang="zh-CN" altLang="en-US" kern="0" dirty="0" smtClean="0">
                <a:latin typeface="微软雅黑" pitchFamily="34" charset="-122"/>
                <a:ea typeface="微软雅黑" pitchFamily="34" charset="-122"/>
                <a:sym typeface="微软雅黑" pitchFamily="34" charset="-122"/>
              </a:rPr>
              <a:t>或者代理</a:t>
            </a:r>
            <a:r>
              <a:rPr lang="zh-CN" altLang="en-US" kern="0" dirty="0">
                <a:latin typeface="微软雅黑" pitchFamily="34" charset="-122"/>
                <a:ea typeface="微软雅黑" pitchFamily="34" charset="-122"/>
                <a:sym typeface="微软雅黑" pitchFamily="34" charset="-122"/>
              </a:rPr>
              <a:t>机构应当在</a:t>
            </a:r>
            <a:r>
              <a:rPr lang="en-US" altLang="zh-CN" kern="0" dirty="0">
                <a:latin typeface="微软雅黑" pitchFamily="34" charset="-122"/>
                <a:ea typeface="微软雅黑" pitchFamily="34" charset="-122"/>
                <a:sym typeface="微软雅黑" pitchFamily="34" charset="-122"/>
              </a:rPr>
              <a:t>3</a:t>
            </a:r>
            <a:r>
              <a:rPr lang="zh-CN" altLang="en-US" kern="0" dirty="0">
                <a:latin typeface="微软雅黑" pitchFamily="34" charset="-122"/>
                <a:ea typeface="微软雅黑" pitchFamily="34" charset="-122"/>
                <a:sym typeface="微软雅黑" pitchFamily="34" charset="-122"/>
              </a:rPr>
              <a:t>个工作日内对供应</a:t>
            </a:r>
            <a:r>
              <a:rPr lang="zh-CN" altLang="en-US" kern="0" dirty="0" smtClean="0">
                <a:latin typeface="微软雅黑" pitchFamily="34" charset="-122"/>
                <a:ea typeface="微软雅黑" pitchFamily="34" charset="-122"/>
                <a:sym typeface="微软雅黑" pitchFamily="34" charset="-122"/>
              </a:rPr>
              <a:t>商</a:t>
            </a:r>
            <a:r>
              <a:rPr lang="zh-CN" altLang="en-US" kern="0" dirty="0">
                <a:latin typeface="微软雅黑" pitchFamily="34" charset="-122"/>
                <a:ea typeface="微软雅黑" pitchFamily="34" charset="-122"/>
                <a:sym typeface="微软雅黑" pitchFamily="34" charset="-122"/>
              </a:rPr>
              <a:t>的</a:t>
            </a:r>
            <a:r>
              <a:rPr lang="zh-CN" altLang="en-US" kern="0" dirty="0" smtClean="0">
                <a:latin typeface="微软雅黑" pitchFamily="34" charset="-122"/>
                <a:ea typeface="微软雅黑" pitchFamily="34" charset="-122"/>
                <a:sym typeface="微软雅黑" pitchFamily="34" charset="-122"/>
              </a:rPr>
              <a:t>询问</a:t>
            </a:r>
            <a:r>
              <a:rPr lang="zh-CN" altLang="en-US" kern="0" dirty="0">
                <a:latin typeface="微软雅黑" pitchFamily="34" charset="-122"/>
                <a:ea typeface="微软雅黑" pitchFamily="34" charset="-122"/>
                <a:sym typeface="微软雅黑" pitchFamily="34" charset="-122"/>
              </a:rPr>
              <a:t>作出答复。</a:t>
            </a:r>
          </a:p>
        </p:txBody>
      </p:sp>
      <p:sp>
        <p:nvSpPr>
          <p:cNvPr id="3" name="椭圆 2"/>
          <p:cNvSpPr/>
          <p:nvPr/>
        </p:nvSpPr>
        <p:spPr>
          <a:xfrm>
            <a:off x="6574805" y="350754"/>
            <a:ext cx="2021202" cy="62942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 name="TextBox 3"/>
          <p:cNvSpPr txBox="1"/>
          <p:nvPr/>
        </p:nvSpPr>
        <p:spPr>
          <a:xfrm>
            <a:off x="6732097" y="485119"/>
            <a:ext cx="1863910" cy="360692"/>
          </a:xfrm>
          <a:prstGeom prst="rect">
            <a:avLst/>
          </a:prstGeom>
          <a:noFill/>
        </p:spPr>
        <p:txBody>
          <a:bodyPr wrap="square" lIns="98124" tIns="49062" rIns="98124" bIns="49062" rtlCol="0">
            <a:spAutoFit/>
          </a:bodyPr>
          <a:lstStyle/>
          <a:p>
            <a:r>
              <a:rPr lang="zh-CN" altLang="en-US" sz="1700" b="1" dirty="0">
                <a:latin typeface="华文楷体" panose="02010600040101010101" pitchFamily="2" charset="-122"/>
                <a:ea typeface="华文楷体" panose="02010600040101010101" pitchFamily="2" charset="-122"/>
              </a:rPr>
              <a:t>源于法六十五条</a:t>
            </a:r>
          </a:p>
        </p:txBody>
      </p:sp>
      <p:cxnSp>
        <p:nvCxnSpPr>
          <p:cNvPr id="8" name="直接箭头连接符 7"/>
          <p:cNvCxnSpPr/>
          <p:nvPr/>
        </p:nvCxnSpPr>
        <p:spPr>
          <a:xfrm flipV="1">
            <a:off x="5705856" y="921655"/>
            <a:ext cx="1272845" cy="79741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196615"/>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5482" y="374628"/>
            <a:ext cx="7137500" cy="423863"/>
          </a:xfrm>
        </p:spPr>
        <p:txBody>
          <a:bodyPr>
            <a:noAutofit/>
          </a:bodyPr>
          <a:lstStyle/>
          <a:p>
            <a:pPr lvl="0"/>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sz="2700" b="1" dirty="0">
                <a:solidFill>
                  <a:srgbClr val="ED7D31">
                    <a:lumMod val="50000"/>
                  </a:srgbClr>
                </a:solidFill>
                <a:latin typeface="微软雅黑" panose="020B0503020204020204" pitchFamily="34" charset="-122"/>
                <a:ea typeface="微软雅黑" panose="020B0503020204020204" pitchFamily="34" charset="-122"/>
              </a:rPr>
              <a:t>三）法的其他修订</a:t>
            </a:r>
            <a:r>
              <a:rPr lang="en-US" altLang="zh-CN" sz="2000" b="1" dirty="0" smtClean="0">
                <a:solidFill>
                  <a:srgbClr val="ED7D31">
                    <a:lumMod val="50000"/>
                  </a:srgbClr>
                </a:solidFill>
                <a:latin typeface="方正舒体" panose="02010601030101010101" pitchFamily="2" charset="-122"/>
                <a:ea typeface="方正舒体" panose="02010601030101010101" pitchFamily="2" charset="-122"/>
                <a:sym typeface="微软雅黑" pitchFamily="34" charset="-122"/>
              </a:rPr>
              <a:t>-</a:t>
            </a:r>
            <a:r>
              <a:rPr lang="zh-CN" altLang="en-US" sz="2000" b="1" dirty="0" smtClean="0">
                <a:solidFill>
                  <a:srgbClr val="ED7D31">
                    <a:lumMod val="50000"/>
                  </a:srgbClr>
                </a:solidFill>
                <a:latin typeface="方正舒体" panose="02010601030101010101" pitchFamily="2" charset="-122"/>
                <a:ea typeface="方正舒体" panose="02010601030101010101" pitchFamily="2" charset="-122"/>
              </a:rPr>
              <a:t>关于</a:t>
            </a:r>
            <a:r>
              <a:rPr lang="zh-CN" altLang="en-US" sz="2000" b="1" dirty="0">
                <a:solidFill>
                  <a:srgbClr val="ED7D31">
                    <a:lumMod val="50000"/>
                  </a:srgbClr>
                </a:solidFill>
                <a:latin typeface="方正舒体" panose="02010601030101010101" pitchFamily="2" charset="-122"/>
                <a:ea typeface="方正舒体" panose="02010601030101010101" pitchFamily="2" charset="-122"/>
              </a:rPr>
              <a:t>异议与</a:t>
            </a:r>
            <a:r>
              <a:rPr lang="zh-CN" altLang="en-US" sz="2000" b="1" dirty="0" smtClean="0">
                <a:solidFill>
                  <a:srgbClr val="ED7D31">
                    <a:lumMod val="50000"/>
                  </a:srgbClr>
                </a:solidFill>
                <a:latin typeface="方正舒体" panose="02010601030101010101" pitchFamily="2" charset="-122"/>
                <a:ea typeface="方正舒体" panose="02010601030101010101" pitchFamily="2" charset="-122"/>
              </a:rPr>
              <a:t>投诉</a:t>
            </a:r>
            <a:endParaRPr lang="zh-CN" altLang="en-US" sz="2000" b="1" dirty="0">
              <a:solidFill>
                <a:srgbClr val="ED7D31">
                  <a:lumMod val="50000"/>
                </a:srgbClr>
              </a:solidFill>
              <a:latin typeface="方正舒体" panose="02010601030101010101" pitchFamily="2" charset="-122"/>
              <a:ea typeface="方正舒体" panose="02010601030101010101" pitchFamily="2"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1" y="1404518"/>
            <a:ext cx="10743462" cy="485660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43698" y="1473967"/>
            <a:ext cx="10657515" cy="4790021"/>
          </a:xfrm>
          <a:prstGeom prst="rect">
            <a:avLst/>
          </a:prstGeom>
        </p:spPr>
        <p:txBody>
          <a:bodyPr wrap="square" lIns="91432" tIns="45716" rIns="91432" bIns="45716">
            <a:spAutoFit/>
          </a:bodyPr>
          <a:lstStyle/>
          <a:p>
            <a:pPr defTabSz="0" fontAlgn="base">
              <a:lnSpc>
                <a:spcPts val="3434"/>
              </a:lnSpc>
              <a:spcBef>
                <a:spcPct val="20000"/>
              </a:spcBef>
              <a:spcAft>
                <a:spcPct val="0"/>
              </a:spcAft>
              <a:buClr>
                <a:srgbClr val="2F2F2F"/>
              </a:buClr>
              <a:buSzPct val="50000"/>
            </a:pPr>
            <a:r>
              <a:rPr lang="zh-CN" altLang="en-US" b="1" kern="0" dirty="0" smtClean="0">
                <a:solidFill>
                  <a:srgbClr val="FF0000"/>
                </a:solidFill>
                <a:latin typeface="微软雅黑" pitchFamily="34" charset="-122"/>
                <a:ea typeface="微软雅黑" pitchFamily="34" charset="-122"/>
                <a:sym typeface="微软雅黑" pitchFamily="34" charset="-122"/>
              </a:rPr>
              <a:t>    投诉</a:t>
            </a:r>
            <a:r>
              <a:rPr lang="zh-CN" altLang="en-US" b="1" kern="0" dirty="0">
                <a:solidFill>
                  <a:srgbClr val="FF0000"/>
                </a:solidFill>
                <a:latin typeface="微软雅黑" pitchFamily="34" charset="-122"/>
                <a:ea typeface="微软雅黑" pitchFamily="34" charset="-122"/>
                <a:sym typeface="微软雅黑" pitchFamily="34" charset="-122"/>
              </a:rPr>
              <a:t>：</a:t>
            </a:r>
            <a:r>
              <a:rPr lang="zh-CN" altLang="en-US" kern="0" dirty="0">
                <a:solidFill>
                  <a:srgbClr val="000000"/>
                </a:solidFill>
                <a:latin typeface="微软雅黑" pitchFamily="34" charset="-122"/>
                <a:ea typeface="微软雅黑" pitchFamily="34" charset="-122"/>
                <a:sym typeface="微软雅黑" pitchFamily="34" charset="-122"/>
              </a:rPr>
              <a:t>是指投标人或者其他利害关系人认为招标投标活动不符合法律、法规和规章规定，或者其自身合法权益受到侵害，以及异议人对招标人的异议答复不服，依法在规定的期限内向行政监督部门提出</a:t>
            </a:r>
            <a:r>
              <a:rPr lang="zh-CN" altLang="en-US" kern="0" dirty="0">
                <a:solidFill>
                  <a:srgbClr val="FF0000"/>
                </a:solidFill>
                <a:latin typeface="微软雅黑" pitchFamily="34" charset="-122"/>
                <a:ea typeface="微软雅黑" pitchFamily="34" charset="-122"/>
                <a:sym typeface="微软雅黑" pitchFamily="34" charset="-122"/>
              </a:rPr>
              <a:t>要求制止违法行为或者保护其合法权益的行为。</a:t>
            </a:r>
            <a:endParaRPr lang="en-US" altLang="zh-CN" kern="0" dirty="0">
              <a:latin typeface="微软雅黑" pitchFamily="34" charset="-122"/>
              <a:ea typeface="微软雅黑" pitchFamily="34" charset="-122"/>
              <a:sym typeface="微软雅黑" pitchFamily="34" charset="-122"/>
            </a:endParaRPr>
          </a:p>
          <a:p>
            <a:pPr defTabSz="0" fontAlgn="base">
              <a:lnSpc>
                <a:spcPts val="3434"/>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   </a:t>
            </a:r>
            <a:r>
              <a:rPr lang="zh-CN" altLang="en-US" b="1" kern="0" dirty="0" smtClean="0">
                <a:solidFill>
                  <a:srgbClr val="0070C0"/>
                </a:solidFill>
                <a:latin typeface="微软雅黑" pitchFamily="34" charset="-122"/>
                <a:ea typeface="微软雅黑" pitchFamily="34" charset="-122"/>
                <a:sym typeface="微软雅黑" pitchFamily="34" charset="-122"/>
              </a:rPr>
              <a:t>（</a:t>
            </a:r>
            <a:r>
              <a:rPr lang="en-US" altLang="zh-CN" b="1" kern="0" dirty="0" smtClean="0">
                <a:solidFill>
                  <a:srgbClr val="0070C0"/>
                </a:solidFill>
                <a:latin typeface="微软雅黑" pitchFamily="34" charset="-122"/>
                <a:ea typeface="微软雅黑" pitchFamily="34" charset="-122"/>
                <a:sym typeface="微软雅黑" pitchFamily="34" charset="-122"/>
              </a:rPr>
              <a:t>2</a:t>
            </a:r>
            <a:r>
              <a:rPr lang="zh-CN" altLang="en-US" b="1" kern="0" dirty="0">
                <a:solidFill>
                  <a:srgbClr val="0070C0"/>
                </a:solidFill>
                <a:latin typeface="微软雅黑" pitchFamily="34" charset="-122"/>
                <a:ea typeface="微软雅黑" pitchFamily="34" charset="-122"/>
                <a:sym typeface="微软雅黑" pitchFamily="34" charset="-122"/>
              </a:rPr>
              <a:t>）</a:t>
            </a:r>
            <a:r>
              <a:rPr lang="zh-CN" altLang="en-US" b="1" kern="0" dirty="0" smtClean="0">
                <a:solidFill>
                  <a:srgbClr val="0070C0"/>
                </a:solidFill>
                <a:latin typeface="微软雅黑" pitchFamily="34" charset="-122"/>
                <a:ea typeface="微软雅黑" pitchFamily="34" charset="-122"/>
                <a:sym typeface="微软雅黑" pitchFamily="34" charset="-122"/>
              </a:rPr>
              <a:t>异议、投诉的作用</a:t>
            </a:r>
            <a:endParaRPr lang="en-US" altLang="zh-CN" b="1" kern="0" dirty="0" smtClean="0">
              <a:solidFill>
                <a:srgbClr val="0070C0"/>
              </a:solidFill>
              <a:latin typeface="微软雅黑" pitchFamily="34" charset="-122"/>
              <a:ea typeface="微软雅黑" pitchFamily="34" charset="-122"/>
              <a:sym typeface="微软雅黑" pitchFamily="34" charset="-122"/>
            </a:endParaRPr>
          </a:p>
          <a:p>
            <a:pPr defTabSz="0" fontAlgn="base">
              <a:lnSpc>
                <a:spcPts val="3434"/>
              </a:lnSpc>
              <a:spcBef>
                <a:spcPct val="20000"/>
              </a:spcBef>
              <a:spcAft>
                <a:spcPct val="0"/>
              </a:spcAft>
              <a:buClr>
                <a:srgbClr val="2F2F2F"/>
              </a:buClr>
              <a:buSzPct val="50000"/>
            </a:pPr>
            <a:r>
              <a:rPr lang="en-US" altLang="zh-CN" kern="0" dirty="0" smtClean="0">
                <a:latin typeface="微软雅黑" pitchFamily="34" charset="-122"/>
                <a:ea typeface="微软雅黑" pitchFamily="34" charset="-122"/>
                <a:sym typeface="微软雅黑" pitchFamily="34" charset="-122"/>
              </a:rPr>
              <a:t>    </a:t>
            </a:r>
            <a:r>
              <a:rPr lang="zh-CN" altLang="en-US" kern="0" dirty="0" smtClean="0">
                <a:latin typeface="微软雅黑" pitchFamily="34" charset="-122"/>
                <a:ea typeface="微软雅黑" pitchFamily="34" charset="-122"/>
                <a:sym typeface="微软雅黑" pitchFamily="34" charset="-122"/>
              </a:rPr>
              <a:t>设立异议制度的本意在于</a:t>
            </a:r>
            <a:r>
              <a:rPr lang="zh-CN" altLang="en-US" kern="0" dirty="0" smtClean="0">
                <a:solidFill>
                  <a:srgbClr val="FF0000"/>
                </a:solidFill>
                <a:latin typeface="微软雅黑" pitchFamily="34" charset="-122"/>
                <a:ea typeface="微软雅黑" pitchFamily="34" charset="-122"/>
                <a:sym typeface="微软雅黑" pitchFamily="34" charset="-122"/>
              </a:rPr>
              <a:t>加强当事人之间的相互监督</a:t>
            </a:r>
            <a:r>
              <a:rPr lang="zh-CN" altLang="en-US" kern="0" dirty="0" smtClean="0">
                <a:latin typeface="微软雅黑" pitchFamily="34" charset="-122"/>
                <a:ea typeface="微软雅黑" pitchFamily="34" charset="-122"/>
                <a:sym typeface="微软雅黑" pitchFamily="34" charset="-122"/>
              </a:rPr>
              <a:t>，鼓励当事人之间加强沟通，及早友好地解决争议，避免矛盾激化，从而提高招标投标活动的效率。</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541"/>
              </a:lnSpc>
              <a:spcBef>
                <a:spcPct val="20000"/>
              </a:spcBef>
              <a:spcAft>
                <a:spcPct val="0"/>
              </a:spcAft>
              <a:buClr>
                <a:srgbClr val="2F2F2F"/>
              </a:buClr>
              <a:buSzPct val="50000"/>
            </a:pPr>
            <a:r>
              <a:rPr lang="en-US" altLang="zh-CN" kern="0" dirty="0" smtClean="0">
                <a:latin typeface="微软雅黑" pitchFamily="34" charset="-122"/>
                <a:ea typeface="微软雅黑" pitchFamily="34" charset="-122"/>
                <a:sym typeface="微软雅黑" pitchFamily="34" charset="-122"/>
              </a:rPr>
              <a:t>    </a:t>
            </a:r>
            <a:r>
              <a:rPr lang="zh-CN" altLang="en-US" kern="0" dirty="0" smtClean="0">
                <a:latin typeface="微软雅黑" pitchFamily="34" charset="-122"/>
                <a:ea typeface="微软雅黑" pitchFamily="34" charset="-122"/>
                <a:sym typeface="微软雅黑" pitchFamily="34" charset="-122"/>
              </a:rPr>
              <a:t>投诉是为了保护国家利益、社会公共利益和招标投标当事人的合法权益，保证招投标活动公开、公平、公正。</a:t>
            </a:r>
            <a:r>
              <a:rPr lang="zh-CN" altLang="en-US" b="1" kern="0" dirty="0" smtClean="0">
                <a:solidFill>
                  <a:srgbClr val="0070C0"/>
                </a:solidFill>
                <a:latin typeface="微软雅黑" pitchFamily="34" charset="-122"/>
                <a:ea typeface="微软雅黑" pitchFamily="34" charset="-122"/>
                <a:sym typeface="微软雅黑" pitchFamily="34" charset="-122"/>
              </a:rPr>
              <a:t> </a:t>
            </a:r>
            <a:endParaRPr lang="en-US" altLang="zh-CN" b="1" kern="0" dirty="0" smtClean="0">
              <a:solidFill>
                <a:srgbClr val="0070C0"/>
              </a:solidFill>
              <a:latin typeface="微软雅黑" pitchFamily="34" charset="-122"/>
              <a:ea typeface="微软雅黑" pitchFamily="34" charset="-122"/>
              <a:sym typeface="微软雅黑" pitchFamily="34" charset="-122"/>
            </a:endParaRPr>
          </a:p>
          <a:p>
            <a:pPr defTabSz="0" fontAlgn="base">
              <a:lnSpc>
                <a:spcPts val="3541"/>
              </a:lnSpc>
              <a:spcBef>
                <a:spcPct val="20000"/>
              </a:spcBef>
              <a:spcAft>
                <a:spcPct val="0"/>
              </a:spcAft>
              <a:buClr>
                <a:srgbClr val="2F2F2F"/>
              </a:buClr>
              <a:buSzPct val="50000"/>
            </a:pPr>
            <a:r>
              <a:rPr lang="zh-CN" altLang="en-US" b="1" kern="0" dirty="0" smtClean="0">
                <a:solidFill>
                  <a:srgbClr val="0070C0"/>
                </a:solidFill>
                <a:latin typeface="微软雅黑" pitchFamily="34" charset="-122"/>
                <a:ea typeface="微软雅黑" pitchFamily="34" charset="-122"/>
                <a:sym typeface="微软雅黑" pitchFamily="34" charset="-122"/>
              </a:rPr>
              <a:t>  （</a:t>
            </a:r>
            <a:r>
              <a:rPr lang="en-US" altLang="zh-CN" b="1" kern="0" dirty="0" smtClean="0">
                <a:solidFill>
                  <a:srgbClr val="0070C0"/>
                </a:solidFill>
                <a:latin typeface="微软雅黑" pitchFamily="34" charset="-122"/>
                <a:ea typeface="微软雅黑" pitchFamily="34" charset="-122"/>
                <a:sym typeface="微软雅黑" pitchFamily="34" charset="-122"/>
              </a:rPr>
              <a:t>3</a:t>
            </a:r>
            <a:r>
              <a:rPr lang="zh-CN" altLang="en-US" b="1" kern="0" dirty="0">
                <a:solidFill>
                  <a:srgbClr val="0070C0"/>
                </a:solidFill>
                <a:latin typeface="微软雅黑" pitchFamily="34" charset="-122"/>
                <a:ea typeface="微软雅黑" pitchFamily="34" charset="-122"/>
                <a:sym typeface="微软雅黑" pitchFamily="34" charset="-122"/>
              </a:rPr>
              <a:t>）</a:t>
            </a:r>
            <a:r>
              <a:rPr lang="zh-CN" altLang="en-US" b="1" kern="0" dirty="0" smtClean="0">
                <a:solidFill>
                  <a:srgbClr val="0070C0"/>
                </a:solidFill>
                <a:latin typeface="微软雅黑" pitchFamily="34" charset="-122"/>
                <a:ea typeface="微软雅黑" pitchFamily="34" charset="-122"/>
                <a:sym typeface="微软雅黑" pitchFamily="34" charset="-122"/>
              </a:rPr>
              <a:t>异议提出的时限</a:t>
            </a:r>
            <a:endParaRPr lang="en-US" altLang="zh-CN" b="1" kern="0" dirty="0" smtClean="0">
              <a:solidFill>
                <a:srgbClr val="0070C0"/>
              </a:solidFill>
              <a:latin typeface="微软雅黑" pitchFamily="34" charset="-122"/>
              <a:ea typeface="微软雅黑" pitchFamily="34" charset="-122"/>
              <a:sym typeface="微软雅黑" pitchFamily="34" charset="-122"/>
            </a:endParaRPr>
          </a:p>
          <a:p>
            <a:pPr defTabSz="0" fontAlgn="base">
              <a:lnSpc>
                <a:spcPts val="3541"/>
              </a:lnSpc>
              <a:spcBef>
                <a:spcPct val="20000"/>
              </a:spcBef>
              <a:spcAft>
                <a:spcPct val="0"/>
              </a:spcAft>
              <a:buClr>
                <a:srgbClr val="2F2F2F"/>
              </a:buClr>
              <a:buSzPct val="50000"/>
            </a:pPr>
            <a:r>
              <a:rPr lang="en-US" altLang="zh-CN" kern="0" dirty="0">
                <a:latin typeface="微软雅黑" pitchFamily="34" charset="-122"/>
                <a:ea typeface="微软雅黑" pitchFamily="34" charset="-122"/>
                <a:sym typeface="微软雅黑" pitchFamily="34" charset="-122"/>
              </a:rPr>
              <a:t> </a:t>
            </a:r>
            <a:r>
              <a:rPr lang="en-US" altLang="zh-CN" kern="0" dirty="0" smtClean="0">
                <a:latin typeface="微软雅黑" pitchFamily="34" charset="-122"/>
                <a:ea typeface="微软雅黑" pitchFamily="34" charset="-122"/>
                <a:sym typeface="微软雅黑" pitchFamily="34" charset="-122"/>
              </a:rPr>
              <a:t>   </a:t>
            </a:r>
            <a:r>
              <a:rPr lang="en-US" altLang="zh-CN" kern="0" dirty="0" smtClean="0">
                <a:latin typeface="黑体"/>
                <a:ea typeface="黑体"/>
                <a:sym typeface="微软雅黑" pitchFamily="34" charset="-122"/>
              </a:rPr>
              <a:t>1</a:t>
            </a:r>
            <a:r>
              <a:rPr lang="zh-CN" altLang="en-US" kern="0" dirty="0" smtClean="0">
                <a:latin typeface="黑体"/>
                <a:ea typeface="黑体"/>
                <a:sym typeface="微软雅黑" pitchFamily="34" charset="-122"/>
              </a:rPr>
              <a:t>）</a:t>
            </a:r>
            <a:r>
              <a:rPr lang="zh-CN" altLang="en-US" kern="0" dirty="0" smtClean="0">
                <a:solidFill>
                  <a:prstClr val="black"/>
                </a:solidFill>
                <a:latin typeface="微软雅黑" pitchFamily="34" charset="-122"/>
                <a:ea typeface="微软雅黑" pitchFamily="34" charset="-122"/>
                <a:sym typeface="微软雅黑" pitchFamily="34" charset="-122"/>
              </a:rPr>
              <a:t>对资格预审文件有异议的，潜在投标人或者其他利害关系人应当在提交资格预审申请文件截止</a:t>
            </a:r>
            <a:endParaRPr lang="zh-CN" altLang="en-US" kern="0" dirty="0">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2302064948"/>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5482" y="374628"/>
            <a:ext cx="5598318" cy="423863"/>
          </a:xfrm>
        </p:spPr>
        <p:txBody>
          <a:bodyPr>
            <a:noAutofit/>
          </a:bodyPr>
          <a:lstStyle/>
          <a:p>
            <a:pPr>
              <a:lnSpc>
                <a:spcPct val="100000"/>
              </a:lnSpc>
            </a:pPr>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sz="2700" b="1" dirty="0">
                <a:solidFill>
                  <a:srgbClr val="ED7D31">
                    <a:lumMod val="50000"/>
                  </a:srgbClr>
                </a:solidFill>
                <a:latin typeface="微软雅黑" panose="020B0503020204020204" pitchFamily="34" charset="-122"/>
                <a:ea typeface="微软雅黑" panose="020B0503020204020204" pitchFamily="34" charset="-122"/>
              </a:rPr>
              <a:t>三）法的其他修订</a:t>
            </a:r>
            <a:r>
              <a:rPr lang="en-US" altLang="zh-CN" sz="2000" b="1" dirty="0" smtClean="0">
                <a:solidFill>
                  <a:srgbClr val="ED7D31">
                    <a:lumMod val="50000"/>
                  </a:srgbClr>
                </a:solidFill>
                <a:latin typeface="方正舒体" panose="02010601030101010101" pitchFamily="2" charset="-122"/>
                <a:ea typeface="方正舒体" panose="02010601030101010101" pitchFamily="2" charset="-122"/>
                <a:sym typeface="微软雅黑" pitchFamily="34" charset="-122"/>
              </a:rPr>
              <a:t>-</a:t>
            </a:r>
            <a:r>
              <a:rPr lang="zh-CN" altLang="en-US" sz="2000" b="1" dirty="0">
                <a:solidFill>
                  <a:srgbClr val="ED7D31">
                    <a:lumMod val="50000"/>
                  </a:srgbClr>
                </a:solidFill>
                <a:latin typeface="方正舒体" panose="02010601030101010101" pitchFamily="2" charset="-122"/>
                <a:ea typeface="方正舒体" panose="02010601030101010101" pitchFamily="2" charset="-122"/>
              </a:rPr>
              <a:t>关于异议与投诉</a:t>
            </a:r>
            <a:endParaRPr lang="zh-CN" altLang="en-US" sz="2000"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566251" y="1264970"/>
            <a:ext cx="10956538" cy="503675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673408" y="1326049"/>
            <a:ext cx="10798095" cy="5034704"/>
          </a:xfrm>
          <a:prstGeom prst="rect">
            <a:avLst/>
          </a:prstGeom>
        </p:spPr>
        <p:txBody>
          <a:bodyPr wrap="square" lIns="91432" tIns="45716" rIns="91432" bIns="45716">
            <a:spAutoFit/>
          </a:bodyPr>
          <a:lstStyle/>
          <a:p>
            <a:pPr defTabSz="0" fontAlgn="base">
              <a:lnSpc>
                <a:spcPts val="3200"/>
              </a:lnSpc>
              <a:spcBef>
                <a:spcPct val="20000"/>
              </a:spcBef>
              <a:spcAft>
                <a:spcPct val="0"/>
              </a:spcAft>
              <a:buClr>
                <a:srgbClr val="2F2F2F"/>
              </a:buClr>
              <a:buSzPct val="50000"/>
            </a:pPr>
            <a:r>
              <a:rPr lang="zh-CN" altLang="en-US" kern="0" dirty="0" smtClean="0">
                <a:solidFill>
                  <a:srgbClr val="FF0000"/>
                </a:solidFill>
                <a:latin typeface="微软雅黑" pitchFamily="34" charset="-122"/>
                <a:ea typeface="微软雅黑" pitchFamily="34" charset="-122"/>
                <a:sym typeface="微软雅黑" pitchFamily="34" charset="-122"/>
              </a:rPr>
              <a:t>时间</a:t>
            </a:r>
            <a:r>
              <a:rPr lang="en-US" altLang="zh-CN" kern="0" dirty="0" smtClean="0">
                <a:solidFill>
                  <a:srgbClr val="FF0000"/>
                </a:solidFill>
                <a:latin typeface="微软雅黑" pitchFamily="34" charset="-122"/>
                <a:ea typeface="微软雅黑" pitchFamily="34" charset="-122"/>
                <a:sym typeface="微软雅黑" pitchFamily="34" charset="-122"/>
              </a:rPr>
              <a:t>2</a:t>
            </a:r>
            <a:r>
              <a:rPr lang="zh-CN" altLang="en-US" kern="0" dirty="0" smtClean="0">
                <a:solidFill>
                  <a:srgbClr val="FF0000"/>
                </a:solidFill>
                <a:latin typeface="微软雅黑" pitchFamily="34" charset="-122"/>
                <a:ea typeface="微软雅黑" pitchFamily="34" charset="-122"/>
                <a:sym typeface="微软雅黑" pitchFamily="34" charset="-122"/>
              </a:rPr>
              <a:t>日前</a:t>
            </a:r>
            <a:r>
              <a:rPr lang="zh-CN" altLang="en-US" kern="0" dirty="0" smtClean="0">
                <a:solidFill>
                  <a:prstClr val="black"/>
                </a:solidFill>
                <a:latin typeface="微软雅黑" pitchFamily="34" charset="-122"/>
                <a:ea typeface="微软雅黑" pitchFamily="34" charset="-122"/>
                <a:sym typeface="微软雅黑" pitchFamily="34" charset="-122"/>
              </a:rPr>
              <a:t>提出；</a:t>
            </a:r>
          </a:p>
          <a:p>
            <a:pPr defTabSz="0" fontAlgn="base">
              <a:lnSpc>
                <a:spcPts val="3200"/>
              </a:lnSpc>
              <a:spcBef>
                <a:spcPct val="20000"/>
              </a:spcBef>
              <a:spcAft>
                <a:spcPct val="0"/>
              </a:spcAft>
              <a:buClr>
                <a:srgbClr val="2F2F2F"/>
              </a:buClr>
              <a:buSzPct val="50000"/>
            </a:pPr>
            <a:r>
              <a:rPr lang="zh-CN" altLang="en-US" kern="0" dirty="0" smtClean="0">
                <a:solidFill>
                  <a:prstClr val="black"/>
                </a:solidFill>
                <a:latin typeface="微软雅黑" pitchFamily="34" charset="-122"/>
                <a:ea typeface="微软雅黑" pitchFamily="34" charset="-122"/>
                <a:sym typeface="微软雅黑" pitchFamily="34" charset="-122"/>
              </a:rPr>
              <a:t>    </a:t>
            </a:r>
            <a:r>
              <a:rPr lang="en-US" altLang="zh-CN" kern="0" dirty="0" smtClean="0">
                <a:solidFill>
                  <a:prstClr val="black"/>
                </a:solidFill>
                <a:latin typeface="黑体"/>
                <a:ea typeface="黑体"/>
                <a:sym typeface="微软雅黑" pitchFamily="34" charset="-122"/>
              </a:rPr>
              <a:t>2</a:t>
            </a:r>
            <a:r>
              <a:rPr lang="zh-CN" altLang="en-US" kern="0" dirty="0" smtClean="0">
                <a:solidFill>
                  <a:prstClr val="black"/>
                </a:solidFill>
                <a:latin typeface="黑体"/>
                <a:ea typeface="黑体"/>
                <a:sym typeface="微软雅黑" pitchFamily="34" charset="-122"/>
              </a:rPr>
              <a:t>）</a:t>
            </a:r>
            <a:r>
              <a:rPr lang="zh-CN" altLang="en-US" kern="0" dirty="0" smtClean="0">
                <a:solidFill>
                  <a:prstClr val="black"/>
                </a:solidFill>
                <a:latin typeface="微软雅黑" pitchFamily="34" charset="-122"/>
                <a:ea typeface="微软雅黑" pitchFamily="34" charset="-122"/>
                <a:sym typeface="微软雅黑" pitchFamily="34" charset="-122"/>
              </a:rPr>
              <a:t>对招标文件有异议的，潜在投标人或者其他利害关系人应当在投标</a:t>
            </a:r>
            <a:r>
              <a:rPr lang="zh-CN" altLang="en-US" kern="0" dirty="0" smtClean="0">
                <a:solidFill>
                  <a:srgbClr val="FF0000"/>
                </a:solidFill>
                <a:latin typeface="微软雅黑" pitchFamily="34" charset="-122"/>
                <a:ea typeface="微软雅黑" pitchFamily="34" charset="-122"/>
                <a:sym typeface="微软雅黑" pitchFamily="34" charset="-122"/>
              </a:rPr>
              <a:t>截止时间</a:t>
            </a:r>
            <a:r>
              <a:rPr lang="en-US" altLang="zh-CN" kern="0" dirty="0" smtClean="0">
                <a:solidFill>
                  <a:srgbClr val="FF0000"/>
                </a:solidFill>
                <a:latin typeface="微软雅黑" pitchFamily="34" charset="-122"/>
                <a:ea typeface="微软雅黑" pitchFamily="34" charset="-122"/>
                <a:sym typeface="微软雅黑" pitchFamily="34" charset="-122"/>
              </a:rPr>
              <a:t>10</a:t>
            </a:r>
            <a:r>
              <a:rPr lang="zh-CN" altLang="en-US" kern="0" dirty="0" smtClean="0">
                <a:solidFill>
                  <a:srgbClr val="FF0000"/>
                </a:solidFill>
                <a:latin typeface="微软雅黑" pitchFamily="34" charset="-122"/>
                <a:ea typeface="微软雅黑" pitchFamily="34" charset="-122"/>
                <a:sym typeface="微软雅黑" pitchFamily="34" charset="-122"/>
              </a:rPr>
              <a:t>日前</a:t>
            </a:r>
            <a:r>
              <a:rPr lang="zh-CN" altLang="en-US" kern="0" dirty="0" smtClean="0">
                <a:solidFill>
                  <a:prstClr val="black"/>
                </a:solidFill>
                <a:latin typeface="微软雅黑" pitchFamily="34" charset="-122"/>
                <a:ea typeface="微软雅黑" pitchFamily="34" charset="-122"/>
                <a:sym typeface="微软雅黑" pitchFamily="34" charset="-122"/>
              </a:rPr>
              <a:t>提出，</a:t>
            </a:r>
            <a:r>
              <a:rPr lang="zh-CN" altLang="en-US" kern="0" dirty="0">
                <a:solidFill>
                  <a:prstClr val="black"/>
                </a:solidFill>
                <a:latin typeface="微软雅黑" pitchFamily="34" charset="-122"/>
                <a:ea typeface="微软雅黑" pitchFamily="34" charset="-122"/>
                <a:sym typeface="微软雅黑" pitchFamily="34" charset="-122"/>
              </a:rPr>
              <a:t>其中对采用合理价随机确定中标人法发包的，在提交投标文件</a:t>
            </a:r>
            <a:r>
              <a:rPr lang="zh-CN" altLang="en-US" kern="0" dirty="0" smtClean="0">
                <a:solidFill>
                  <a:srgbClr val="FF0000"/>
                </a:solidFill>
                <a:latin typeface="微软雅黑" pitchFamily="34" charset="-122"/>
                <a:ea typeface="微软雅黑" pitchFamily="34" charset="-122"/>
                <a:sym typeface="微软雅黑" pitchFamily="34" charset="-122"/>
              </a:rPr>
              <a:t>截止时间</a:t>
            </a:r>
            <a:r>
              <a:rPr lang="en-US" altLang="zh-CN" kern="0" dirty="0" smtClean="0">
                <a:solidFill>
                  <a:srgbClr val="FF0000"/>
                </a:solidFill>
                <a:latin typeface="微软雅黑" pitchFamily="34" charset="-122"/>
                <a:ea typeface="微软雅黑" pitchFamily="34" charset="-122"/>
                <a:sym typeface="微软雅黑" pitchFamily="34" charset="-122"/>
              </a:rPr>
              <a:t>1</a:t>
            </a:r>
            <a:r>
              <a:rPr lang="zh-CN" altLang="en-US" kern="0" dirty="0" smtClean="0">
                <a:solidFill>
                  <a:srgbClr val="FF0000"/>
                </a:solidFill>
                <a:latin typeface="微软雅黑" pitchFamily="34" charset="-122"/>
                <a:ea typeface="微软雅黑" pitchFamily="34" charset="-122"/>
                <a:sym typeface="微软雅黑" pitchFamily="34" charset="-122"/>
              </a:rPr>
              <a:t>日前</a:t>
            </a:r>
            <a:r>
              <a:rPr lang="zh-CN" altLang="en-US" kern="0" dirty="0">
                <a:solidFill>
                  <a:prstClr val="black"/>
                </a:solidFill>
                <a:latin typeface="微软雅黑" pitchFamily="34" charset="-122"/>
                <a:ea typeface="微软雅黑" pitchFamily="34" charset="-122"/>
                <a:sym typeface="微软雅黑" pitchFamily="34" charset="-122"/>
              </a:rPr>
              <a:t>提出；</a:t>
            </a:r>
          </a:p>
          <a:p>
            <a:pPr defTabSz="0" fontAlgn="base">
              <a:lnSpc>
                <a:spcPts val="3200"/>
              </a:lnSpc>
              <a:spcBef>
                <a:spcPct val="20000"/>
              </a:spcBef>
              <a:spcAft>
                <a:spcPct val="0"/>
              </a:spcAft>
              <a:buClr>
                <a:srgbClr val="2F2F2F"/>
              </a:buClr>
              <a:buSzPct val="50000"/>
            </a:pPr>
            <a:r>
              <a:rPr lang="zh-CN" altLang="en-US" kern="0" dirty="0" smtClean="0">
                <a:solidFill>
                  <a:prstClr val="black"/>
                </a:solidFill>
                <a:latin typeface="微软雅黑" pitchFamily="34" charset="-122"/>
                <a:ea typeface="微软雅黑" pitchFamily="34" charset="-122"/>
                <a:sym typeface="微软雅黑" pitchFamily="34" charset="-122"/>
              </a:rPr>
              <a:t>    </a:t>
            </a:r>
            <a:r>
              <a:rPr lang="en-US" altLang="zh-CN" kern="0" dirty="0" smtClean="0">
                <a:solidFill>
                  <a:prstClr val="black"/>
                </a:solidFill>
                <a:latin typeface="黑体"/>
                <a:ea typeface="黑体"/>
                <a:sym typeface="微软雅黑" pitchFamily="34" charset="-122"/>
              </a:rPr>
              <a:t>3</a:t>
            </a:r>
            <a:r>
              <a:rPr lang="zh-CN" altLang="en-US" kern="0" dirty="0" smtClean="0">
                <a:solidFill>
                  <a:prstClr val="black"/>
                </a:solidFill>
                <a:latin typeface="黑体"/>
                <a:ea typeface="黑体"/>
                <a:sym typeface="微软雅黑" pitchFamily="34" charset="-122"/>
              </a:rPr>
              <a:t>）</a:t>
            </a:r>
            <a:r>
              <a:rPr lang="zh-CN" altLang="en-US" kern="0" dirty="0" smtClean="0">
                <a:solidFill>
                  <a:prstClr val="black"/>
                </a:solidFill>
                <a:latin typeface="微软雅黑" pitchFamily="34" charset="-122"/>
                <a:ea typeface="微软雅黑" pitchFamily="34" charset="-122"/>
                <a:sym typeface="微软雅黑" pitchFamily="34" charset="-122"/>
              </a:rPr>
              <a:t>对资格预审不合格结果有异议的，应在资格预审未入围结果公示期间提出；</a:t>
            </a:r>
          </a:p>
          <a:p>
            <a:pPr defTabSz="0" fontAlgn="base">
              <a:lnSpc>
                <a:spcPts val="3200"/>
              </a:lnSpc>
              <a:spcBef>
                <a:spcPct val="20000"/>
              </a:spcBef>
              <a:spcAft>
                <a:spcPct val="0"/>
              </a:spcAft>
              <a:buClr>
                <a:srgbClr val="2F2F2F"/>
              </a:buClr>
              <a:buSzPct val="50000"/>
            </a:pPr>
            <a:r>
              <a:rPr lang="zh-CN" altLang="en-US" kern="0" dirty="0" smtClean="0">
                <a:solidFill>
                  <a:prstClr val="black"/>
                </a:solidFill>
                <a:latin typeface="微软雅黑" pitchFamily="34" charset="-122"/>
                <a:ea typeface="微软雅黑" pitchFamily="34" charset="-122"/>
                <a:sym typeface="微软雅黑" pitchFamily="34" charset="-122"/>
              </a:rPr>
              <a:t>    </a:t>
            </a:r>
            <a:r>
              <a:rPr lang="en-US" altLang="zh-CN" kern="0" dirty="0" smtClean="0">
                <a:solidFill>
                  <a:prstClr val="black"/>
                </a:solidFill>
                <a:latin typeface="黑体"/>
                <a:ea typeface="黑体"/>
                <a:sym typeface="微软雅黑" pitchFamily="34" charset="-122"/>
              </a:rPr>
              <a:t>4</a:t>
            </a:r>
            <a:r>
              <a:rPr lang="zh-CN" altLang="en-US" kern="0" dirty="0" smtClean="0">
                <a:solidFill>
                  <a:prstClr val="black"/>
                </a:solidFill>
                <a:latin typeface="黑体"/>
                <a:ea typeface="黑体"/>
                <a:sym typeface="微软雅黑" pitchFamily="34" charset="-122"/>
              </a:rPr>
              <a:t>）</a:t>
            </a:r>
            <a:r>
              <a:rPr lang="zh-CN" altLang="en-US" kern="0" dirty="0" smtClean="0">
                <a:solidFill>
                  <a:prstClr val="black"/>
                </a:solidFill>
                <a:latin typeface="微软雅黑" pitchFamily="34" charset="-122"/>
                <a:ea typeface="微软雅黑" pitchFamily="34" charset="-122"/>
                <a:sym typeface="微软雅黑" pitchFamily="34" charset="-122"/>
              </a:rPr>
              <a:t>对开标有异议的，应当在开标现场提出；</a:t>
            </a:r>
          </a:p>
          <a:p>
            <a:pPr defTabSz="0" fontAlgn="base">
              <a:lnSpc>
                <a:spcPts val="3200"/>
              </a:lnSpc>
              <a:spcBef>
                <a:spcPct val="20000"/>
              </a:spcBef>
              <a:spcAft>
                <a:spcPct val="0"/>
              </a:spcAft>
              <a:buClr>
                <a:srgbClr val="2F2F2F"/>
              </a:buClr>
              <a:buSzPct val="50000"/>
            </a:pPr>
            <a:r>
              <a:rPr lang="zh-CN" altLang="en-US" kern="0" dirty="0" smtClean="0">
                <a:solidFill>
                  <a:prstClr val="black"/>
                </a:solidFill>
                <a:latin typeface="微软雅黑" pitchFamily="34" charset="-122"/>
                <a:ea typeface="微软雅黑" pitchFamily="34" charset="-122"/>
                <a:sym typeface="微软雅黑" pitchFamily="34" charset="-122"/>
              </a:rPr>
              <a:t>    </a:t>
            </a:r>
            <a:r>
              <a:rPr lang="en-US" altLang="zh-CN" kern="0" dirty="0" smtClean="0">
                <a:solidFill>
                  <a:prstClr val="black"/>
                </a:solidFill>
                <a:latin typeface="黑体"/>
                <a:ea typeface="黑体"/>
                <a:sym typeface="微软雅黑" pitchFamily="34" charset="-122"/>
              </a:rPr>
              <a:t>5</a:t>
            </a:r>
            <a:r>
              <a:rPr lang="zh-CN" altLang="en-US" kern="0" dirty="0" smtClean="0">
                <a:solidFill>
                  <a:prstClr val="black"/>
                </a:solidFill>
                <a:latin typeface="黑体"/>
                <a:ea typeface="黑体"/>
                <a:sym typeface="微软雅黑" pitchFamily="34" charset="-122"/>
              </a:rPr>
              <a:t>）</a:t>
            </a:r>
            <a:r>
              <a:rPr lang="zh-CN" altLang="en-US" kern="0" dirty="0" smtClean="0">
                <a:solidFill>
                  <a:prstClr val="black"/>
                </a:solidFill>
                <a:latin typeface="微软雅黑" pitchFamily="34" charset="-122"/>
                <a:ea typeface="微软雅黑" pitchFamily="34" charset="-122"/>
                <a:sym typeface="微软雅黑" pitchFamily="34" charset="-122"/>
              </a:rPr>
              <a:t>对评标结果有异议的，投标人或者其他利害关系人应当在中标候选</a:t>
            </a:r>
            <a:endParaRPr lang="en-US" altLang="zh-CN" kern="0" dirty="0" smtClean="0">
              <a:solidFill>
                <a:prstClr val="black"/>
              </a:solidFill>
              <a:latin typeface="微软雅黑" pitchFamily="34" charset="-122"/>
              <a:ea typeface="微软雅黑" pitchFamily="34" charset="-122"/>
              <a:sym typeface="微软雅黑" pitchFamily="34" charset="-122"/>
            </a:endParaRPr>
          </a:p>
          <a:p>
            <a:pPr defTabSz="0" fontAlgn="base">
              <a:lnSpc>
                <a:spcPts val="3112"/>
              </a:lnSpc>
              <a:spcBef>
                <a:spcPct val="20000"/>
              </a:spcBef>
              <a:spcAft>
                <a:spcPct val="0"/>
              </a:spcAft>
              <a:buClr>
                <a:srgbClr val="2F2F2F"/>
              </a:buClr>
              <a:buSzPct val="50000"/>
            </a:pPr>
            <a:r>
              <a:rPr lang="zh-CN" altLang="en-US" kern="0" dirty="0" smtClean="0">
                <a:solidFill>
                  <a:prstClr val="black"/>
                </a:solidFill>
                <a:latin typeface="微软雅黑" pitchFamily="34" charset="-122"/>
                <a:ea typeface="微软雅黑" pitchFamily="34" charset="-122"/>
                <a:sym typeface="微软雅黑" pitchFamily="34" charset="-122"/>
              </a:rPr>
              <a:t>人的公示期间提出。</a:t>
            </a:r>
            <a:endParaRPr lang="en-US" altLang="zh-CN" kern="0" dirty="0" smtClean="0">
              <a:solidFill>
                <a:prstClr val="black"/>
              </a:solidFill>
              <a:latin typeface="微软雅黑" pitchFamily="34" charset="-122"/>
              <a:ea typeface="微软雅黑" pitchFamily="34" charset="-122"/>
              <a:sym typeface="微软雅黑" pitchFamily="34" charset="-122"/>
            </a:endParaRPr>
          </a:p>
          <a:p>
            <a:pPr defTabSz="0" fontAlgn="base">
              <a:lnSpc>
                <a:spcPts val="3112"/>
              </a:lnSpc>
              <a:spcBef>
                <a:spcPct val="20000"/>
              </a:spcBef>
              <a:spcAft>
                <a:spcPct val="0"/>
              </a:spcAft>
              <a:buClr>
                <a:srgbClr val="2F2F2F"/>
              </a:buClr>
              <a:buSzPct val="50000"/>
            </a:pPr>
            <a:r>
              <a:rPr lang="en-US" altLang="zh-CN" sz="2000" b="1" kern="0" dirty="0">
                <a:solidFill>
                  <a:prstClr val="black"/>
                </a:solidFill>
                <a:latin typeface="微软雅黑" pitchFamily="34" charset="-122"/>
                <a:ea typeface="微软雅黑" pitchFamily="34" charset="-122"/>
                <a:sym typeface="微软雅黑" pitchFamily="34" charset="-122"/>
              </a:rPr>
              <a:t> </a:t>
            </a:r>
            <a:r>
              <a:rPr lang="en-US" altLang="zh-CN" sz="2000" b="1" kern="0" dirty="0" smtClean="0">
                <a:solidFill>
                  <a:prstClr val="black"/>
                </a:solidFill>
                <a:latin typeface="微软雅黑" pitchFamily="34" charset="-122"/>
                <a:ea typeface="微软雅黑" pitchFamily="34" charset="-122"/>
                <a:sym typeface="微软雅黑" pitchFamily="34" charset="-122"/>
              </a:rPr>
              <a:t> </a:t>
            </a:r>
            <a:r>
              <a:rPr lang="en-US" altLang="zh-CN" sz="2000" b="1" kern="0" dirty="0" smtClean="0">
                <a:solidFill>
                  <a:srgbClr val="FF0000"/>
                </a:solidFill>
                <a:latin typeface="微软雅黑" pitchFamily="34" charset="-122"/>
                <a:ea typeface="微软雅黑" pitchFamily="34" charset="-122"/>
                <a:sym typeface="微软雅黑" pitchFamily="34" charset="-122"/>
              </a:rPr>
              <a:t>#</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sym typeface="微软雅黑" pitchFamily="34" charset="-122"/>
              </a:rPr>
              <a:t>（</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sym typeface="微软雅黑" pitchFamily="34" charset="-122"/>
              </a:rPr>
              <a:t>4</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sym typeface="微软雅黑" pitchFamily="34" charset="-122"/>
              </a:rPr>
              <a:t>）</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受理</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、处理异议时注意</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事项</a:t>
            </a:r>
            <a:endPar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a:p>
            <a:pPr indent="328444" algn="just">
              <a:lnSpc>
                <a:spcPts val="3327"/>
              </a:lnSpc>
            </a:pP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受理。</a:t>
            </a:r>
            <a:r>
              <a:rPr lang="zh-CN" altLang="en-US" kern="0" dirty="0">
                <a:solidFill>
                  <a:srgbClr val="000000"/>
                </a:solidFill>
                <a:latin typeface="微软雅黑" pitchFamily="34" charset="-122"/>
                <a:ea typeface="微软雅黑" pitchFamily="34" charset="-122"/>
              </a:rPr>
              <a:t>符合受理条件的异议，收到异议申请之日为受理日。招标</a:t>
            </a:r>
            <a:r>
              <a:rPr lang="zh-CN" altLang="en-US" kern="0" dirty="0" smtClean="0">
                <a:solidFill>
                  <a:srgbClr val="000000"/>
                </a:solidFill>
                <a:latin typeface="微软雅黑" pitchFamily="34" charset="-122"/>
                <a:ea typeface="微软雅黑" pitchFamily="34" charset="-122"/>
              </a:rPr>
              <a:t>人</a:t>
            </a:r>
            <a:endParaRPr lang="en-US" altLang="zh-CN" kern="0" dirty="0" smtClean="0">
              <a:solidFill>
                <a:srgbClr val="000000"/>
              </a:solidFill>
              <a:latin typeface="微软雅黑" pitchFamily="34" charset="-122"/>
              <a:ea typeface="微软雅黑" pitchFamily="34" charset="-122"/>
            </a:endParaRPr>
          </a:p>
          <a:p>
            <a:pPr indent="328444" algn="just">
              <a:lnSpc>
                <a:spcPts val="3327"/>
              </a:lnSpc>
            </a:pPr>
            <a:r>
              <a:rPr lang="zh-CN" altLang="en-US" kern="0" dirty="0" smtClean="0">
                <a:solidFill>
                  <a:srgbClr val="000000"/>
                </a:solidFill>
                <a:latin typeface="微软雅黑" pitchFamily="34" charset="-122"/>
                <a:ea typeface="微软雅黑" pitchFamily="34" charset="-122"/>
              </a:rPr>
              <a:t>在受理</a:t>
            </a:r>
            <a:r>
              <a:rPr lang="zh-CN" altLang="en-US" kern="0" dirty="0">
                <a:solidFill>
                  <a:srgbClr val="000000"/>
                </a:solidFill>
                <a:latin typeface="微软雅黑" pitchFamily="34" charset="-122"/>
                <a:ea typeface="微软雅黑" pitchFamily="34" charset="-122"/>
              </a:rPr>
              <a:t>异议时，</a:t>
            </a:r>
            <a:r>
              <a:rPr lang="zh-CN" altLang="en-US" kern="0" dirty="0">
                <a:solidFill>
                  <a:srgbClr val="FF0000"/>
                </a:solidFill>
                <a:latin typeface="微软雅黑" pitchFamily="34" charset="-122"/>
                <a:ea typeface="微软雅黑" pitchFamily="34" charset="-122"/>
              </a:rPr>
              <a:t>应当向异议人出具异议接收单</a:t>
            </a:r>
            <a:r>
              <a:rPr lang="zh-CN" altLang="en-US" kern="0" dirty="0" smtClean="0">
                <a:solidFill>
                  <a:srgbClr val="FF0000"/>
                </a:solidFill>
                <a:latin typeface="微软雅黑" pitchFamily="34" charset="-122"/>
                <a:ea typeface="微软雅黑" pitchFamily="34" charset="-122"/>
              </a:rPr>
              <a:t>。</a:t>
            </a:r>
            <a:endParaRPr lang="en-US" altLang="zh-CN" kern="0" dirty="0" smtClean="0">
              <a:solidFill>
                <a:srgbClr val="FF0000"/>
              </a:solidFill>
              <a:latin typeface="微软雅黑" pitchFamily="34" charset="-122"/>
              <a:ea typeface="微软雅黑" pitchFamily="34" charset="-122"/>
            </a:endParaRPr>
          </a:p>
          <a:p>
            <a:pPr indent="328444" algn="just">
              <a:lnSpc>
                <a:spcPts val="3327"/>
              </a:lnSpc>
            </a:pPr>
            <a:r>
              <a:rPr lang="en-US" altLang="zh-CN" kern="0" dirty="0">
                <a:solidFill>
                  <a:prstClr val="black"/>
                </a:solidFill>
                <a:latin typeface="微软雅黑" pitchFamily="34" charset="-122"/>
                <a:ea typeface="微软雅黑" pitchFamily="34" charset="-122"/>
              </a:rPr>
              <a:t>2</a:t>
            </a:r>
            <a:r>
              <a:rPr lang="zh-CN" altLang="en-US" kern="0" dirty="0">
                <a:solidFill>
                  <a:prstClr val="black"/>
                </a:solidFill>
                <a:latin typeface="微软雅黑" pitchFamily="34" charset="-122"/>
                <a:ea typeface="微软雅黑" pitchFamily="34" charset="-122"/>
              </a:rPr>
              <a:t>）</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撤回</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异议。</a:t>
            </a:r>
            <a:r>
              <a:rPr lang="zh-CN" altLang="en-US" kern="0" dirty="0">
                <a:latin typeface="微软雅黑" pitchFamily="34" charset="-122"/>
                <a:ea typeface="微软雅黑" pitchFamily="34" charset="-122"/>
              </a:rPr>
              <a:t>在异议处理决定做出前，异议人要求撤回异议的，</a:t>
            </a:r>
            <a:r>
              <a:rPr lang="zh-CN" altLang="en-US" kern="0" dirty="0" smtClean="0">
                <a:latin typeface="微软雅黑" pitchFamily="34" charset="-122"/>
                <a:ea typeface="微软雅黑" pitchFamily="34" charset="-122"/>
              </a:rPr>
              <a:t>应当</a:t>
            </a:r>
            <a:endParaRPr lang="en-US" altLang="zh-CN" kern="0" dirty="0">
              <a:solidFill>
                <a:srgbClr val="FF0000"/>
              </a:solidFill>
              <a:latin typeface="微软雅黑" pitchFamily="34" charset="-122"/>
              <a:ea typeface="微软雅黑" pitchFamily="34" charset="-122"/>
            </a:endParaRPr>
          </a:p>
        </p:txBody>
      </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34277" t="29031" r="34858" b="28892"/>
          <a:stretch/>
        </p:blipFill>
        <p:spPr>
          <a:xfrm>
            <a:off x="9048903" y="3496665"/>
            <a:ext cx="2214670" cy="2716558"/>
          </a:xfrm>
          <a:prstGeom prst="rect">
            <a:avLst/>
          </a:prstGeom>
        </p:spPr>
      </p:pic>
    </p:spTree>
    <p:extLst>
      <p:ext uri="{BB962C8B-B14F-4D97-AF65-F5344CB8AC3E}">
        <p14:creationId xmlns:p14="http://schemas.microsoft.com/office/powerpoint/2010/main" val="1958903680"/>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5482" y="374628"/>
            <a:ext cx="5598318" cy="423863"/>
          </a:xfrm>
        </p:spPr>
        <p:txBody>
          <a:bodyPr>
            <a:noAutofit/>
          </a:bodyPr>
          <a:lstStyle/>
          <a:p>
            <a:pPr lvl="0"/>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三）法的其他修订 </a:t>
            </a:r>
            <a:r>
              <a:rPr lang="en-US" altLang="zh-CN" sz="2000" b="1" dirty="0" smtClean="0">
                <a:solidFill>
                  <a:srgbClr val="ED7D31">
                    <a:lumMod val="50000"/>
                  </a:srgbClr>
                </a:solidFill>
                <a:latin typeface="方正舒体" panose="02010601030101010101" pitchFamily="2" charset="-122"/>
                <a:ea typeface="方正舒体" panose="02010601030101010101" pitchFamily="2" charset="-122"/>
                <a:sym typeface="微软雅黑" pitchFamily="34" charset="-122"/>
              </a:rPr>
              <a:t>-</a:t>
            </a:r>
            <a:r>
              <a:rPr lang="zh-CN" altLang="en-US" sz="2000" b="1" dirty="0">
                <a:solidFill>
                  <a:srgbClr val="ED7D31">
                    <a:lumMod val="50000"/>
                  </a:srgbClr>
                </a:solidFill>
                <a:latin typeface="方正舒体" panose="02010601030101010101" pitchFamily="2" charset="-122"/>
                <a:ea typeface="方正舒体" panose="02010601030101010101" pitchFamily="2" charset="-122"/>
              </a:rPr>
              <a:t>关于异议与</a:t>
            </a:r>
            <a:r>
              <a:rPr lang="zh-CN" altLang="en-US" sz="2000" b="1" dirty="0" smtClean="0">
                <a:solidFill>
                  <a:srgbClr val="ED7D31">
                    <a:lumMod val="50000"/>
                  </a:srgbClr>
                </a:solidFill>
                <a:latin typeface="方正舒体" panose="02010601030101010101" pitchFamily="2" charset="-122"/>
                <a:ea typeface="方正舒体" panose="02010601030101010101" pitchFamily="2" charset="-122"/>
              </a:rPr>
              <a:t>投诉</a:t>
            </a:r>
            <a:endParaRPr lang="zh-CN" altLang="en-US" sz="2000" b="1" dirty="0">
              <a:solidFill>
                <a:srgbClr val="C0504D">
                  <a:lumMod val="50000"/>
                </a:srgbClr>
              </a:solidFill>
              <a:latin typeface="微软雅黑" panose="020B0503020204020204" pitchFamily="34" charset="-122"/>
              <a:ea typeface="微软雅黑" panose="020B0503020204020204" pitchFamily="34" charset="-122"/>
              <a:sym typeface="微软雅黑"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65683" y="1340121"/>
            <a:ext cx="10811866" cy="4952950"/>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90041" y="1402606"/>
            <a:ext cx="10563150" cy="4827980"/>
          </a:xfrm>
          <a:prstGeom prst="rect">
            <a:avLst/>
          </a:prstGeom>
        </p:spPr>
        <p:txBody>
          <a:bodyPr wrap="square" lIns="91432" tIns="45716" rIns="91432" bIns="45716">
            <a:spAutoFit/>
          </a:bodyPr>
          <a:lstStyle/>
          <a:p>
            <a:pPr indent="328444" algn="just">
              <a:lnSpc>
                <a:spcPts val="3300"/>
              </a:lnSpc>
            </a:pPr>
            <a:r>
              <a:rPr lang="zh-CN" altLang="en-US" kern="0" dirty="0">
                <a:solidFill>
                  <a:srgbClr val="000000"/>
                </a:solidFill>
                <a:latin typeface="微软雅黑" pitchFamily="34" charset="-122"/>
                <a:ea typeface="微软雅黑" pitchFamily="34" charset="-122"/>
              </a:rPr>
              <a:t>以书面形式提出并说明理由</a:t>
            </a:r>
            <a:r>
              <a:rPr lang="zh-CN" altLang="en-US" kern="0" dirty="0" smtClean="0">
                <a:solidFill>
                  <a:srgbClr val="000000"/>
                </a:solidFill>
                <a:latin typeface="微软雅黑" pitchFamily="34" charset="-122"/>
                <a:ea typeface="微软雅黑" pitchFamily="34" charset="-122"/>
              </a:rPr>
              <a:t>，招标</a:t>
            </a:r>
            <a:r>
              <a:rPr lang="zh-CN" altLang="en-US" kern="0" dirty="0">
                <a:solidFill>
                  <a:srgbClr val="000000"/>
                </a:solidFill>
                <a:latin typeface="微软雅黑" pitchFamily="34" charset="-122"/>
                <a:ea typeface="微软雅黑" pitchFamily="34" charset="-122"/>
              </a:rPr>
              <a:t>人可根据以下情况，决定是否准予撤回： </a:t>
            </a:r>
            <a:endParaRPr lang="en-US" altLang="zh-CN" kern="0" dirty="0">
              <a:solidFill>
                <a:srgbClr val="000000"/>
              </a:solidFill>
              <a:latin typeface="微软雅黑" pitchFamily="34" charset="-122"/>
              <a:ea typeface="微软雅黑" pitchFamily="34" charset="-122"/>
            </a:endParaRPr>
          </a:p>
          <a:p>
            <a:pPr indent="328444" algn="just">
              <a:lnSpc>
                <a:spcPts val="3300"/>
              </a:lnSpc>
            </a:pPr>
            <a:r>
              <a:rPr lang="en-US" altLang="zh-CN" kern="0" dirty="0" smtClean="0">
                <a:solidFill>
                  <a:srgbClr val="000000"/>
                </a:solidFill>
                <a:latin typeface="微软雅黑" pitchFamily="34" charset="-122"/>
                <a:ea typeface="微软雅黑" pitchFamily="34" charset="-122"/>
              </a:rPr>
              <a:t>① </a:t>
            </a:r>
            <a:r>
              <a:rPr lang="zh-CN" altLang="en-US" kern="0" dirty="0" smtClean="0">
                <a:solidFill>
                  <a:srgbClr val="000000"/>
                </a:solidFill>
                <a:latin typeface="微软雅黑" pitchFamily="34" charset="-122"/>
                <a:ea typeface="微软雅黑" pitchFamily="34" charset="-122"/>
              </a:rPr>
              <a:t>若</a:t>
            </a:r>
            <a:r>
              <a:rPr lang="zh-CN" altLang="en-US" kern="0" dirty="0">
                <a:solidFill>
                  <a:srgbClr val="000000"/>
                </a:solidFill>
                <a:latin typeface="微软雅黑" pitchFamily="34" charset="-122"/>
                <a:ea typeface="微软雅黑" pitchFamily="34" charset="-122"/>
              </a:rPr>
              <a:t>异议人主动撤回异议，不存在损害国家利益、社会公共利益或者其他当事人合法权益的情况下，异议处理终止；</a:t>
            </a:r>
          </a:p>
          <a:p>
            <a:pPr indent="328444" algn="just">
              <a:lnSpc>
                <a:spcPts val="3000"/>
              </a:lnSpc>
            </a:pPr>
            <a:r>
              <a:rPr lang="en-US" altLang="zh-CN" kern="0" dirty="0" smtClean="0">
                <a:solidFill>
                  <a:srgbClr val="000000"/>
                </a:solidFill>
                <a:latin typeface="微软雅黑" pitchFamily="34" charset="-122"/>
                <a:ea typeface="微软雅黑" pitchFamily="34" charset="-122"/>
              </a:rPr>
              <a:t>② </a:t>
            </a:r>
            <a:r>
              <a:rPr lang="zh-CN" altLang="en-US" kern="0" dirty="0" smtClean="0">
                <a:solidFill>
                  <a:srgbClr val="FF0000"/>
                </a:solidFill>
                <a:latin typeface="微软雅黑" pitchFamily="34" charset="-122"/>
                <a:ea typeface="微软雅黑" pitchFamily="34" charset="-122"/>
              </a:rPr>
              <a:t>若</a:t>
            </a:r>
            <a:r>
              <a:rPr lang="zh-CN" altLang="en-US" kern="0" dirty="0">
                <a:solidFill>
                  <a:srgbClr val="FF0000"/>
                </a:solidFill>
                <a:latin typeface="微软雅黑" pitchFamily="34" charset="-122"/>
                <a:ea typeface="微软雅黑" pitchFamily="34" charset="-122"/>
              </a:rPr>
              <a:t>已经查实有明显违法行为的，招标人应当</a:t>
            </a:r>
            <a:r>
              <a:rPr lang="zh-CN" altLang="en-US" kern="0" dirty="0" smtClean="0">
                <a:solidFill>
                  <a:srgbClr val="FF0000"/>
                </a:solidFill>
                <a:latin typeface="微软雅黑" pitchFamily="34" charset="-122"/>
                <a:ea typeface="微软雅黑" pitchFamily="34" charset="-122"/>
              </a:rPr>
              <a:t>不准</a:t>
            </a:r>
            <a:r>
              <a:rPr lang="zh-CN" altLang="en-US" kern="0" dirty="0">
                <a:solidFill>
                  <a:srgbClr val="FF0000"/>
                </a:solidFill>
                <a:latin typeface="微软雅黑" pitchFamily="34" charset="-122"/>
                <a:ea typeface="微软雅黑" pitchFamily="34" charset="-122"/>
              </a:rPr>
              <a:t>撤回，</a:t>
            </a:r>
            <a:r>
              <a:rPr lang="zh-CN" altLang="en-US" kern="0" dirty="0">
                <a:solidFill>
                  <a:srgbClr val="000000"/>
                </a:solidFill>
                <a:latin typeface="微软雅黑" pitchFamily="34" charset="-122"/>
                <a:ea typeface="微软雅黑" pitchFamily="34" charset="-122"/>
              </a:rPr>
              <a:t>并继续调查直至做出异议处理决定。</a:t>
            </a:r>
          </a:p>
          <a:p>
            <a:pPr lvl="0" defTabSz="0" fontAlgn="base">
              <a:lnSpc>
                <a:spcPts val="3000"/>
              </a:lnSpc>
              <a:spcBef>
                <a:spcPct val="20000"/>
              </a:spcBef>
              <a:spcAft>
                <a:spcPct val="0"/>
              </a:spcAft>
              <a:buClr>
                <a:srgbClr val="2F2F2F"/>
              </a:buClr>
              <a:buSzPct val="50000"/>
            </a:pPr>
            <a:r>
              <a:rPr lang="zh-CN" altLang="en-US" kern="0" dirty="0" smtClean="0">
                <a:solidFill>
                  <a:srgbClr val="000000"/>
                </a:solidFill>
                <a:latin typeface="微软雅黑" pitchFamily="34" charset="-122"/>
                <a:ea typeface="微软雅黑" pitchFamily="34" charset="-122"/>
              </a:rPr>
              <a:t>    异议</a:t>
            </a:r>
            <a:r>
              <a:rPr lang="zh-CN" altLang="en-US" kern="0" dirty="0">
                <a:solidFill>
                  <a:srgbClr val="000000"/>
                </a:solidFill>
                <a:latin typeface="微软雅黑" pitchFamily="34" charset="-122"/>
                <a:ea typeface="微软雅黑" pitchFamily="34" charset="-122"/>
              </a:rPr>
              <a:t>人撤回异议的，再以同一理由提出异议的，</a:t>
            </a:r>
            <a:r>
              <a:rPr lang="zh-CN" altLang="en-US" kern="0" dirty="0" smtClean="0">
                <a:solidFill>
                  <a:srgbClr val="000000"/>
                </a:solidFill>
                <a:latin typeface="微软雅黑" pitchFamily="34" charset="-122"/>
                <a:ea typeface="微软雅黑" pitchFamily="34" charset="-122"/>
              </a:rPr>
              <a:t>招标</a:t>
            </a:r>
            <a:r>
              <a:rPr lang="zh-CN" altLang="en-US" kern="0" dirty="0">
                <a:solidFill>
                  <a:srgbClr val="000000"/>
                </a:solidFill>
                <a:latin typeface="微软雅黑" pitchFamily="34" charset="-122"/>
                <a:ea typeface="微软雅黑" pitchFamily="34" charset="-122"/>
              </a:rPr>
              <a:t>人不予受理</a:t>
            </a:r>
            <a:r>
              <a:rPr lang="zh-CN" altLang="en-US" kern="0" dirty="0" smtClean="0">
                <a:solidFill>
                  <a:srgbClr val="000000"/>
                </a:solidFill>
                <a:latin typeface="微软雅黑" pitchFamily="34" charset="-122"/>
                <a:ea typeface="微软雅黑" pitchFamily="34" charset="-122"/>
              </a:rPr>
              <a:t>。</a:t>
            </a:r>
            <a:endParaRPr lang="en-US" altLang="zh-CN" kern="0" dirty="0" smtClean="0">
              <a:solidFill>
                <a:srgbClr val="000000"/>
              </a:solidFill>
              <a:latin typeface="微软雅黑" pitchFamily="34" charset="-122"/>
              <a:ea typeface="微软雅黑" pitchFamily="34" charset="-122"/>
            </a:endParaRPr>
          </a:p>
          <a:p>
            <a:pPr lvl="0" defTabSz="0" fontAlgn="base">
              <a:lnSpc>
                <a:spcPts val="3000"/>
              </a:lnSpc>
              <a:spcBef>
                <a:spcPct val="20000"/>
              </a:spcBef>
              <a:spcAft>
                <a:spcPct val="0"/>
              </a:spcAft>
              <a:buClr>
                <a:srgbClr val="2F2F2F"/>
              </a:buClr>
              <a:buSzPct val="50000"/>
            </a:pPr>
            <a:r>
              <a:rPr lang="en-US" altLang="zh-CN" kern="0" dirty="0">
                <a:solidFill>
                  <a:srgbClr val="000000"/>
                </a:solidFill>
                <a:latin typeface="微软雅黑" pitchFamily="34" charset="-122"/>
                <a:ea typeface="微软雅黑" pitchFamily="34" charset="-122"/>
                <a:sym typeface="微软雅黑" pitchFamily="34" charset="-122"/>
              </a:rPr>
              <a:t> </a:t>
            </a:r>
            <a:r>
              <a:rPr lang="en-US" altLang="zh-CN" kern="0" dirty="0" smtClean="0">
                <a:solidFill>
                  <a:srgbClr val="000000"/>
                </a:solidFill>
                <a:latin typeface="微软雅黑" pitchFamily="34" charset="-122"/>
                <a:ea typeface="微软雅黑" pitchFamily="34" charset="-122"/>
                <a:sym typeface="微软雅黑" pitchFamily="34" charset="-122"/>
              </a:rPr>
              <a:t>   3</a:t>
            </a:r>
            <a:r>
              <a:rPr lang="zh-CN" altLang="en-US" kern="0" dirty="0" smtClean="0">
                <a:solidFill>
                  <a:srgbClr val="000000"/>
                </a:solidFill>
                <a:latin typeface="微软雅黑" pitchFamily="34" charset="-122"/>
                <a:ea typeface="微软雅黑" pitchFamily="34" charset="-122"/>
                <a:sym typeface="微软雅黑" pitchFamily="34" charset="-122"/>
              </a:rPr>
              <a:t>）</a:t>
            </a:r>
            <a:r>
              <a:rPr lang="zh-CN" altLang="en-US" kern="0" dirty="0" smtClean="0">
                <a:solidFill>
                  <a:prstClr val="black"/>
                </a:solidFill>
                <a:latin typeface="微软雅黑" pitchFamily="34" charset="-122"/>
                <a:ea typeface="微软雅黑" pitchFamily="34" charset="-122"/>
                <a:sym typeface="微软雅黑" pitchFamily="34" charset="-122"/>
              </a:rPr>
              <a:t>违反</a:t>
            </a:r>
            <a:r>
              <a:rPr lang="zh-CN" altLang="en-US" kern="0" dirty="0">
                <a:solidFill>
                  <a:prstClr val="black"/>
                </a:solidFill>
                <a:latin typeface="微软雅黑" pitchFamily="34" charset="-122"/>
                <a:ea typeface="微软雅黑" pitchFamily="34" charset="-122"/>
                <a:sym typeface="微软雅黑" pitchFamily="34" charset="-122"/>
              </a:rPr>
              <a:t>异议提出的时效规定即不能发生相应的法律后果；</a:t>
            </a:r>
          </a:p>
          <a:p>
            <a:pPr lvl="0" defTabSz="0" fontAlgn="base">
              <a:lnSpc>
                <a:spcPts val="3200"/>
              </a:lnSpc>
              <a:spcBef>
                <a:spcPct val="20000"/>
              </a:spcBef>
              <a:spcAft>
                <a:spcPct val="0"/>
              </a:spcAft>
              <a:buClr>
                <a:srgbClr val="2F2F2F"/>
              </a:buClr>
              <a:buSzPct val="50000"/>
            </a:pPr>
            <a:r>
              <a:rPr lang="zh-CN" altLang="en-US" kern="0" dirty="0">
                <a:solidFill>
                  <a:prstClr val="black"/>
                </a:solidFill>
                <a:latin typeface="微软雅黑" pitchFamily="34" charset="-122"/>
                <a:ea typeface="微软雅黑" pitchFamily="34" charset="-122"/>
                <a:sym typeface="微软雅黑" pitchFamily="34" charset="-122"/>
              </a:rPr>
              <a:t>    </a:t>
            </a:r>
            <a:r>
              <a:rPr lang="en-US" altLang="zh-CN" kern="0" dirty="0" smtClean="0">
                <a:solidFill>
                  <a:prstClr val="black"/>
                </a:solidFill>
                <a:latin typeface="微软雅黑" pitchFamily="34" charset="-122"/>
                <a:ea typeface="微软雅黑" pitchFamily="34" charset="-122"/>
                <a:sym typeface="微软雅黑" pitchFamily="34" charset="-122"/>
              </a:rPr>
              <a:t>4</a:t>
            </a:r>
            <a:r>
              <a:rPr lang="zh-CN" altLang="en-US" kern="0" dirty="0" smtClean="0">
                <a:solidFill>
                  <a:prstClr val="black"/>
                </a:solidFill>
                <a:latin typeface="微软雅黑" pitchFamily="34" charset="-122"/>
                <a:ea typeface="微软雅黑" pitchFamily="34" charset="-122"/>
                <a:sym typeface="微软雅黑" pitchFamily="34" charset="-122"/>
              </a:rPr>
              <a:t>）</a:t>
            </a:r>
            <a:r>
              <a:rPr lang="zh-CN" altLang="en-US" kern="0" dirty="0" smtClean="0">
                <a:solidFill>
                  <a:srgbClr val="FF0000"/>
                </a:solidFill>
                <a:latin typeface="微软雅黑" pitchFamily="34" charset="-122"/>
                <a:ea typeface="微软雅黑" pitchFamily="34" charset="-122"/>
                <a:sym typeface="微软雅黑" pitchFamily="34" charset="-122"/>
              </a:rPr>
              <a:t>异议</a:t>
            </a:r>
            <a:r>
              <a:rPr lang="zh-CN" altLang="en-US" kern="0" dirty="0">
                <a:solidFill>
                  <a:srgbClr val="FF0000"/>
                </a:solidFill>
                <a:latin typeface="微软雅黑" pitchFamily="34" charset="-122"/>
                <a:ea typeface="微软雅黑" pitchFamily="34" charset="-122"/>
                <a:sym typeface="微软雅黑" pitchFamily="34" charset="-122"/>
              </a:rPr>
              <a:t>答复前应当暂停招标投标活动。</a:t>
            </a:r>
            <a:r>
              <a:rPr lang="zh-CN" altLang="en-US" kern="0" dirty="0">
                <a:solidFill>
                  <a:prstClr val="black"/>
                </a:solidFill>
                <a:latin typeface="微软雅黑" pitchFamily="34" charset="-122"/>
                <a:ea typeface="微软雅黑" pitchFamily="34" charset="-122"/>
                <a:sym typeface="微软雅黑" pitchFamily="34" charset="-122"/>
              </a:rPr>
              <a:t>因异议致使招标投标活动暂停的，招标人应根据招标项目具体实施阶段书面通知投标人、潜在投标人、中标候选人或中标人。</a:t>
            </a:r>
            <a:r>
              <a:rPr lang="en-US" altLang="zh-CN" kern="0" dirty="0">
                <a:solidFill>
                  <a:prstClr val="black"/>
                </a:solidFill>
                <a:latin typeface="微软雅黑" pitchFamily="34" charset="-122"/>
                <a:ea typeface="微软雅黑" pitchFamily="34" charset="-122"/>
                <a:sym typeface="微软雅黑" pitchFamily="34" charset="-122"/>
              </a:rPr>
              <a:t> </a:t>
            </a:r>
          </a:p>
          <a:p>
            <a:pPr lvl="0" defTabSz="0" fontAlgn="base">
              <a:lnSpc>
                <a:spcPts val="3300"/>
              </a:lnSpc>
              <a:spcBef>
                <a:spcPct val="20000"/>
              </a:spcBef>
              <a:spcAft>
                <a:spcPct val="0"/>
              </a:spcAft>
              <a:buClr>
                <a:srgbClr val="2F2F2F"/>
              </a:buClr>
              <a:buSzPct val="50000"/>
            </a:pPr>
            <a:r>
              <a:rPr lang="en-US" altLang="zh-CN" kern="0" dirty="0">
                <a:solidFill>
                  <a:prstClr val="black"/>
                </a:solidFill>
                <a:latin typeface="微软雅黑" pitchFamily="34" charset="-122"/>
                <a:ea typeface="微软雅黑" pitchFamily="34" charset="-122"/>
                <a:sym typeface="微软雅黑" pitchFamily="34" charset="-122"/>
              </a:rPr>
              <a:t>    </a:t>
            </a:r>
            <a:r>
              <a:rPr lang="en-US" altLang="zh-CN" kern="0" dirty="0" smtClean="0">
                <a:solidFill>
                  <a:prstClr val="black"/>
                </a:solidFill>
                <a:latin typeface="微软雅黑" pitchFamily="34" charset="-122"/>
                <a:ea typeface="微软雅黑" pitchFamily="34" charset="-122"/>
                <a:sym typeface="微软雅黑" pitchFamily="34" charset="-122"/>
              </a:rPr>
              <a:t>5</a:t>
            </a:r>
            <a:r>
              <a:rPr lang="zh-CN" altLang="en-US" kern="0" dirty="0" smtClean="0">
                <a:solidFill>
                  <a:prstClr val="black"/>
                </a:solidFill>
                <a:latin typeface="微软雅黑" pitchFamily="34" charset="-122"/>
                <a:ea typeface="微软雅黑" pitchFamily="34" charset="-122"/>
                <a:sym typeface="微软雅黑" pitchFamily="34" charset="-122"/>
              </a:rPr>
              <a:t>）无论</a:t>
            </a:r>
            <a:r>
              <a:rPr lang="zh-CN" altLang="en-US" kern="0" dirty="0">
                <a:solidFill>
                  <a:prstClr val="black"/>
                </a:solidFill>
                <a:latin typeface="微软雅黑" pitchFamily="34" charset="-122"/>
                <a:ea typeface="微软雅黑" pitchFamily="34" charset="-122"/>
                <a:sym typeface="微软雅黑" pitchFamily="34" charset="-122"/>
              </a:rPr>
              <a:t>异议是否成立，</a:t>
            </a:r>
            <a:r>
              <a:rPr lang="zh-CN" altLang="en-US" kern="0" dirty="0">
                <a:solidFill>
                  <a:srgbClr val="FF0000"/>
                </a:solidFill>
                <a:latin typeface="微软雅黑" pitchFamily="34" charset="-122"/>
                <a:ea typeface="微软雅黑" pitchFamily="34" charset="-122"/>
                <a:sym typeface="微软雅黑" pitchFamily="34" charset="-122"/>
              </a:rPr>
              <a:t>招标人均有在规定时间内答复的义务（</a:t>
            </a:r>
            <a:r>
              <a:rPr lang="en-US" altLang="zh-CN" kern="0" dirty="0">
                <a:solidFill>
                  <a:srgbClr val="FF0000"/>
                </a:solidFill>
                <a:latin typeface="微软雅黑" pitchFamily="34" charset="-122"/>
                <a:ea typeface="微软雅黑" pitchFamily="34" charset="-122"/>
                <a:sym typeface="微软雅黑" pitchFamily="34" charset="-122"/>
              </a:rPr>
              <a:t>3</a:t>
            </a:r>
            <a:r>
              <a:rPr lang="zh-CN" altLang="en-US" kern="0" dirty="0">
                <a:solidFill>
                  <a:srgbClr val="FF0000"/>
                </a:solidFill>
                <a:latin typeface="微软雅黑" pitchFamily="34" charset="-122"/>
                <a:ea typeface="微软雅黑" pitchFamily="34" charset="-122"/>
                <a:sym typeface="微软雅黑" pitchFamily="34" charset="-122"/>
              </a:rPr>
              <a:t>日内，需调查、检测除外）</a:t>
            </a:r>
            <a:r>
              <a:rPr lang="zh-CN" altLang="en-US" kern="0" dirty="0">
                <a:solidFill>
                  <a:prstClr val="black"/>
                </a:solidFill>
                <a:latin typeface="微软雅黑" pitchFamily="34" charset="-122"/>
                <a:ea typeface="微软雅黑" pitchFamily="34" charset="-122"/>
                <a:sym typeface="微软雅黑" pitchFamily="34" charset="-122"/>
              </a:rPr>
              <a:t>注意答复内容不得涉及商业秘密。如需进行检测、鉴定、调查，所需时间不计入前项规定时限，但应在异议受理</a:t>
            </a:r>
            <a:r>
              <a:rPr lang="en-US" altLang="zh-CN" kern="0" dirty="0">
                <a:solidFill>
                  <a:prstClr val="black"/>
                </a:solidFill>
                <a:latin typeface="微软雅黑" pitchFamily="34" charset="-122"/>
                <a:ea typeface="微软雅黑" pitchFamily="34" charset="-122"/>
                <a:sym typeface="微软雅黑" pitchFamily="34" charset="-122"/>
              </a:rPr>
              <a:t>3</a:t>
            </a:r>
            <a:r>
              <a:rPr lang="zh-CN" altLang="en-US" kern="0" dirty="0">
                <a:solidFill>
                  <a:prstClr val="black"/>
                </a:solidFill>
                <a:latin typeface="微软雅黑" pitchFamily="34" charset="-122"/>
                <a:ea typeface="微软雅黑" pitchFamily="34" charset="-122"/>
                <a:sym typeface="微软雅黑" pitchFamily="34" charset="-122"/>
              </a:rPr>
              <a:t>日内将该情况告知异议人。 </a:t>
            </a:r>
            <a:endParaRPr lang="en-US" altLang="zh-CN" b="1" kern="0" dirty="0">
              <a:solidFill>
                <a:srgbClr val="0070C0"/>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545814763"/>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5482" y="339812"/>
            <a:ext cx="5598318" cy="423863"/>
          </a:xfrm>
        </p:spPr>
        <p:txBody>
          <a:bodyPr>
            <a:noAutofit/>
          </a:bodyPr>
          <a:lstStyle/>
          <a:p>
            <a:pPr lvl="0"/>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sz="2700" b="1" dirty="0">
                <a:solidFill>
                  <a:srgbClr val="C0504D">
                    <a:lumMod val="50000"/>
                  </a:srgbClr>
                </a:solidFill>
                <a:latin typeface="微软雅黑" panose="020B0503020204020204" pitchFamily="34" charset="-122"/>
                <a:ea typeface="微软雅黑" panose="020B0503020204020204" pitchFamily="34" charset="-122"/>
                <a:sym typeface="微软雅黑" pitchFamily="34" charset="-122"/>
              </a:rPr>
              <a:t>三）法的其他修订</a:t>
            </a:r>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 </a:t>
            </a:r>
            <a:r>
              <a:rPr lang="en-US" altLang="zh-CN" sz="2000" b="1" dirty="0" smtClean="0">
                <a:solidFill>
                  <a:srgbClr val="ED7D31">
                    <a:lumMod val="50000"/>
                  </a:srgbClr>
                </a:solidFill>
                <a:latin typeface="方正舒体" panose="02010601030101010101" pitchFamily="2" charset="-122"/>
                <a:ea typeface="方正舒体" panose="02010601030101010101" pitchFamily="2" charset="-122"/>
                <a:sym typeface="微软雅黑" pitchFamily="34" charset="-122"/>
              </a:rPr>
              <a:t>-</a:t>
            </a:r>
            <a:r>
              <a:rPr lang="zh-CN" altLang="en-US" sz="2000" b="1" dirty="0">
                <a:solidFill>
                  <a:srgbClr val="ED7D31">
                    <a:lumMod val="50000"/>
                  </a:srgbClr>
                </a:solidFill>
                <a:latin typeface="方正舒体" panose="02010601030101010101" pitchFamily="2" charset="-122"/>
                <a:ea typeface="方正舒体" panose="02010601030101010101" pitchFamily="2" charset="-122"/>
              </a:rPr>
              <a:t>关于异议与</a:t>
            </a:r>
            <a:r>
              <a:rPr lang="zh-CN" altLang="en-US" sz="2000" b="1" dirty="0" smtClean="0">
                <a:solidFill>
                  <a:srgbClr val="ED7D31">
                    <a:lumMod val="50000"/>
                  </a:srgbClr>
                </a:solidFill>
                <a:latin typeface="方正舒体" panose="02010601030101010101" pitchFamily="2" charset="-122"/>
                <a:ea typeface="方正舒体" panose="02010601030101010101" pitchFamily="2" charset="-122"/>
              </a:rPr>
              <a:t>投诉</a:t>
            </a:r>
            <a:endParaRPr lang="zh-CN" altLang="en-US" sz="2000" b="1" dirty="0">
              <a:solidFill>
                <a:srgbClr val="C0504D">
                  <a:lumMod val="50000"/>
                </a:srgbClr>
              </a:solidFill>
              <a:latin typeface="微软雅黑" panose="020B0503020204020204" pitchFamily="34" charset="-122"/>
              <a:ea typeface="微软雅黑" panose="020B0503020204020204" pitchFamily="34" charset="-122"/>
              <a:sym typeface="微软雅黑"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594187" y="1264970"/>
            <a:ext cx="10877316" cy="503675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673408" y="1326049"/>
            <a:ext cx="10798095" cy="5032652"/>
          </a:xfrm>
          <a:prstGeom prst="rect">
            <a:avLst/>
          </a:prstGeom>
        </p:spPr>
        <p:txBody>
          <a:bodyPr wrap="square" lIns="91432" tIns="45716" rIns="91432" bIns="45716">
            <a:spAutoFit/>
          </a:bodyPr>
          <a:lstStyle/>
          <a:p>
            <a:pPr defTabSz="0" fontAlgn="base">
              <a:lnSpc>
                <a:spcPts val="3200"/>
              </a:lnSpc>
              <a:spcBef>
                <a:spcPct val="20000"/>
              </a:spcBef>
              <a:spcAft>
                <a:spcPct val="0"/>
              </a:spcAft>
              <a:buClr>
                <a:srgbClr val="2F2F2F"/>
              </a:buClr>
              <a:buSzPct val="50000"/>
            </a:pPr>
            <a:r>
              <a:rPr lang="en-US" altLang="zh-CN" kern="0" dirty="0" smtClean="0">
                <a:solidFill>
                  <a:srgbClr val="FF0000"/>
                </a:solidFill>
                <a:latin typeface="微软雅黑" pitchFamily="34" charset="-122"/>
                <a:ea typeface="微软雅黑" pitchFamily="34" charset="-122"/>
                <a:sym typeface="微软雅黑" pitchFamily="34" charset="-122"/>
              </a:rPr>
              <a:t>    </a:t>
            </a:r>
            <a:r>
              <a:rPr lang="en-US" altLang="zh-CN" kern="0" dirty="0" smtClean="0">
                <a:latin typeface="微软雅黑" pitchFamily="34" charset="-122"/>
                <a:ea typeface="微软雅黑" pitchFamily="34" charset="-122"/>
                <a:sym typeface="微软雅黑" pitchFamily="34" charset="-122"/>
              </a:rPr>
              <a:t>6</a:t>
            </a:r>
            <a:r>
              <a:rPr lang="zh-CN" altLang="en-US" kern="0" dirty="0" smtClean="0">
                <a:latin typeface="微软雅黑" pitchFamily="34" charset="-122"/>
                <a:ea typeface="微软雅黑" pitchFamily="34" charset="-122"/>
                <a:sym typeface="微软雅黑" pitchFamily="34" charset="-122"/>
              </a:rPr>
              <a:t>）</a:t>
            </a:r>
            <a:r>
              <a:rPr lang="zh-CN" altLang="en-US" kern="0" dirty="0" smtClean="0">
                <a:solidFill>
                  <a:srgbClr val="FF0000"/>
                </a:solidFill>
                <a:latin typeface="微软雅黑" pitchFamily="34" charset="-122"/>
                <a:ea typeface="微软雅黑" pitchFamily="34" charset="-122"/>
                <a:sym typeface="微软雅黑" pitchFamily="34" charset="-122"/>
              </a:rPr>
              <a:t>招标</a:t>
            </a:r>
            <a:r>
              <a:rPr lang="zh-CN" altLang="en-US" kern="0" dirty="0">
                <a:solidFill>
                  <a:srgbClr val="FF0000"/>
                </a:solidFill>
                <a:latin typeface="微软雅黑" pitchFamily="34" charset="-122"/>
                <a:ea typeface="微软雅黑" pitchFamily="34" charset="-122"/>
                <a:sym typeface="微软雅黑" pitchFamily="34" charset="-122"/>
              </a:rPr>
              <a:t>人不按规定处理异议，会面临一定的法律后果（条例</a:t>
            </a:r>
            <a:r>
              <a:rPr lang="en-US" altLang="zh-CN" kern="0" dirty="0">
                <a:solidFill>
                  <a:srgbClr val="FF0000"/>
                </a:solidFill>
                <a:latin typeface="微软雅黑" pitchFamily="34" charset="-122"/>
                <a:ea typeface="微软雅黑" pitchFamily="34" charset="-122"/>
                <a:sym typeface="微软雅黑" pitchFamily="34" charset="-122"/>
              </a:rPr>
              <a:t>77</a:t>
            </a:r>
            <a:r>
              <a:rPr lang="zh-CN" altLang="en-US" kern="0" dirty="0">
                <a:solidFill>
                  <a:srgbClr val="FF0000"/>
                </a:solidFill>
                <a:latin typeface="微软雅黑" pitchFamily="34" charset="-122"/>
                <a:ea typeface="微软雅黑" pitchFamily="34" charset="-122"/>
                <a:sym typeface="微软雅黑" pitchFamily="34" charset="-122"/>
              </a:rPr>
              <a:t>条）：</a:t>
            </a:r>
            <a:r>
              <a:rPr lang="zh-CN" altLang="en-US" kern="0" dirty="0">
                <a:solidFill>
                  <a:prstClr val="black"/>
                </a:solidFill>
                <a:latin typeface="微软雅黑" pitchFamily="34" charset="-122"/>
                <a:ea typeface="微软雅黑" pitchFamily="34" charset="-122"/>
                <a:sym typeface="微软雅黑" pitchFamily="34" charset="-122"/>
              </a:rPr>
              <a:t>①责令改正；②拒不改正或者不能改正并影响中标结果的，依法重新招标或评标；</a:t>
            </a:r>
          </a:p>
          <a:p>
            <a:pPr defTabSz="0" fontAlgn="base">
              <a:lnSpc>
                <a:spcPts val="3200"/>
              </a:lnSpc>
              <a:spcBef>
                <a:spcPct val="20000"/>
              </a:spcBef>
              <a:spcAft>
                <a:spcPct val="0"/>
              </a:spcAft>
              <a:buClr>
                <a:srgbClr val="2F2F2F"/>
              </a:buClr>
              <a:buSzPct val="50000"/>
            </a:pPr>
            <a:r>
              <a:rPr lang="zh-CN" altLang="en-US" kern="0" dirty="0">
                <a:solidFill>
                  <a:prstClr val="black"/>
                </a:solidFill>
                <a:latin typeface="微软雅黑" pitchFamily="34" charset="-122"/>
                <a:ea typeface="微软雅黑" pitchFamily="34" charset="-122"/>
                <a:sym typeface="微软雅黑" pitchFamily="34" charset="-122"/>
              </a:rPr>
              <a:t>    </a:t>
            </a:r>
            <a:r>
              <a:rPr lang="en-US" altLang="zh-CN" kern="0" dirty="0" smtClean="0">
                <a:solidFill>
                  <a:prstClr val="black"/>
                </a:solidFill>
                <a:latin typeface="微软雅黑" pitchFamily="34" charset="-122"/>
                <a:ea typeface="微软雅黑" pitchFamily="34" charset="-122"/>
                <a:sym typeface="微软雅黑" pitchFamily="34" charset="-122"/>
              </a:rPr>
              <a:t>7</a:t>
            </a:r>
            <a:r>
              <a:rPr lang="zh-CN" altLang="en-US" kern="0" dirty="0" smtClean="0">
                <a:solidFill>
                  <a:prstClr val="black"/>
                </a:solidFill>
                <a:latin typeface="微软雅黑" pitchFamily="34" charset="-122"/>
                <a:ea typeface="微软雅黑" pitchFamily="34" charset="-122"/>
                <a:sym typeface="微软雅黑" pitchFamily="34" charset="-122"/>
              </a:rPr>
              <a:t>）招标</a:t>
            </a:r>
            <a:r>
              <a:rPr lang="zh-CN" altLang="en-US" kern="0" dirty="0">
                <a:solidFill>
                  <a:prstClr val="black"/>
                </a:solidFill>
                <a:latin typeface="微软雅黑" pitchFamily="34" charset="-122"/>
                <a:ea typeface="微软雅黑" pitchFamily="34" charset="-122"/>
                <a:sym typeface="微软雅黑" pitchFamily="34" charset="-122"/>
              </a:rPr>
              <a:t>人在处理异议的过程中</a:t>
            </a:r>
            <a:r>
              <a:rPr lang="zh-CN" altLang="en-US" kern="0" dirty="0">
                <a:solidFill>
                  <a:srgbClr val="FF0000"/>
                </a:solidFill>
                <a:latin typeface="微软雅黑" pitchFamily="34" charset="-122"/>
                <a:ea typeface="微软雅黑" pitchFamily="34" charset="-122"/>
                <a:sym typeface="微软雅黑" pitchFamily="34" charset="-122"/>
              </a:rPr>
              <a:t>发现存在违纪违法的线索或者证据的，招标人应当</a:t>
            </a:r>
            <a:r>
              <a:rPr lang="zh-CN" altLang="en-US" kern="0" dirty="0">
                <a:solidFill>
                  <a:prstClr val="black"/>
                </a:solidFill>
                <a:latin typeface="微软雅黑" pitchFamily="34" charset="-122"/>
                <a:ea typeface="微软雅黑" pitchFamily="34" charset="-122"/>
                <a:sym typeface="微软雅黑" pitchFamily="34" charset="-122"/>
              </a:rPr>
              <a:t>依法移送行政监督部门或者监察部门、公安司法机关予以查处，不得隐匿或者掩盖。 </a:t>
            </a:r>
            <a:endParaRPr lang="en-US" altLang="zh-CN" kern="0" dirty="0">
              <a:solidFill>
                <a:prstClr val="black"/>
              </a:solidFill>
              <a:latin typeface="微软雅黑" pitchFamily="34" charset="-122"/>
              <a:ea typeface="微软雅黑" pitchFamily="34" charset="-122"/>
              <a:sym typeface="微软雅黑" pitchFamily="34" charset="-122"/>
            </a:endParaRPr>
          </a:p>
          <a:p>
            <a:pPr defTabSz="0" fontAlgn="base">
              <a:lnSpc>
                <a:spcPts val="3100"/>
              </a:lnSpc>
              <a:spcBef>
                <a:spcPct val="20000"/>
              </a:spcBef>
              <a:spcAft>
                <a:spcPct val="0"/>
              </a:spcAft>
              <a:buClr>
                <a:srgbClr val="2F2F2F"/>
              </a:buClr>
              <a:buSzPct val="50000"/>
            </a:pPr>
            <a:r>
              <a:rPr lang="en-US" altLang="zh-CN" kern="0" dirty="0">
                <a:solidFill>
                  <a:prstClr val="black"/>
                </a:solidFill>
                <a:latin typeface="微软雅黑" pitchFamily="34" charset="-122"/>
                <a:ea typeface="微软雅黑" pitchFamily="34" charset="-122"/>
                <a:sym typeface="微软雅黑" pitchFamily="34" charset="-122"/>
              </a:rPr>
              <a:t>    </a:t>
            </a:r>
            <a:r>
              <a:rPr lang="en-US" altLang="zh-CN" kern="0" dirty="0" smtClean="0">
                <a:solidFill>
                  <a:prstClr val="black"/>
                </a:solidFill>
                <a:latin typeface="微软雅黑" pitchFamily="34" charset="-122"/>
                <a:ea typeface="微软雅黑" pitchFamily="34" charset="-122"/>
                <a:sym typeface="微软雅黑" pitchFamily="34" charset="-122"/>
              </a:rPr>
              <a:t>8</a:t>
            </a:r>
            <a:r>
              <a:rPr lang="zh-CN" altLang="en-US" kern="0" dirty="0" smtClean="0">
                <a:solidFill>
                  <a:prstClr val="black"/>
                </a:solidFill>
                <a:latin typeface="微软雅黑" pitchFamily="34" charset="-122"/>
                <a:ea typeface="微软雅黑" pitchFamily="34" charset="-122"/>
                <a:sym typeface="微软雅黑" pitchFamily="34" charset="-122"/>
              </a:rPr>
              <a:t>）制定</a:t>
            </a:r>
            <a:r>
              <a:rPr lang="zh-CN" altLang="en-US" kern="0" dirty="0">
                <a:solidFill>
                  <a:prstClr val="black"/>
                </a:solidFill>
                <a:latin typeface="微软雅黑" pitchFamily="34" charset="-122"/>
                <a:ea typeface="微软雅黑" pitchFamily="34" charset="-122"/>
                <a:sym typeface="微软雅黑" pitchFamily="34" charset="-122"/>
              </a:rPr>
              <a:t>发生异议及投诉时的</a:t>
            </a:r>
            <a:r>
              <a:rPr lang="zh-CN" altLang="en-US" kern="0" dirty="0">
                <a:solidFill>
                  <a:srgbClr val="FF0000"/>
                </a:solidFill>
                <a:latin typeface="微软雅黑" pitchFamily="34" charset="-122"/>
                <a:ea typeface="微软雅黑" pitchFamily="34" charset="-122"/>
                <a:sym typeface="微软雅黑" pitchFamily="34" charset="-122"/>
              </a:rPr>
              <a:t>应急预案</a:t>
            </a:r>
            <a:r>
              <a:rPr lang="zh-CN" altLang="en-US" kern="0" dirty="0">
                <a:solidFill>
                  <a:prstClr val="black"/>
                </a:solidFill>
                <a:latin typeface="微软雅黑" pitchFamily="34" charset="-122"/>
                <a:ea typeface="微软雅黑" pitchFamily="34" charset="-122"/>
                <a:sym typeface="微软雅黑" pitchFamily="34" charset="-122"/>
              </a:rPr>
              <a:t>。针对不同异议，</a:t>
            </a:r>
            <a:r>
              <a:rPr lang="zh-CN" altLang="en-US" kern="0" dirty="0" smtClean="0">
                <a:solidFill>
                  <a:prstClr val="black"/>
                </a:solidFill>
                <a:latin typeface="微软雅黑" pitchFamily="34" charset="-122"/>
                <a:ea typeface="微软雅黑" pitchFamily="34" charset="-122"/>
                <a:sym typeface="微软雅黑" pitchFamily="34" charset="-122"/>
              </a:rPr>
              <a:t>结合</a:t>
            </a:r>
            <a:r>
              <a:rPr lang="zh-CN" altLang="en-US" kern="0" dirty="0">
                <a:solidFill>
                  <a:prstClr val="black"/>
                </a:solidFill>
                <a:latin typeface="微软雅黑" pitchFamily="34" charset="-122"/>
                <a:ea typeface="微软雅黑" pitchFamily="34" charset="-122"/>
                <a:sym typeface="微软雅黑" pitchFamily="34" charset="-122"/>
              </a:rPr>
              <a:t>招标人的工作流程</a:t>
            </a:r>
            <a:r>
              <a:rPr lang="zh-CN" altLang="en-US" kern="0" dirty="0" smtClean="0">
                <a:solidFill>
                  <a:prstClr val="black"/>
                </a:solidFill>
                <a:latin typeface="微软雅黑" pitchFamily="34" charset="-122"/>
                <a:ea typeface="微软雅黑" pitchFamily="34" charset="-122"/>
                <a:sym typeface="微软雅黑" pitchFamily="34" charset="-122"/>
              </a:rPr>
              <a:t>，制定</a:t>
            </a:r>
            <a:r>
              <a:rPr lang="zh-CN" altLang="en-US" kern="0" dirty="0">
                <a:solidFill>
                  <a:prstClr val="black"/>
                </a:solidFill>
                <a:latin typeface="微软雅黑" pitchFamily="34" charset="-122"/>
                <a:ea typeface="微软雅黑" pitchFamily="34" charset="-122"/>
                <a:sym typeface="微软雅黑" pitchFamily="34" charset="-122"/>
              </a:rPr>
              <a:t>相应的应急预案，把危机处理</a:t>
            </a:r>
            <a:r>
              <a:rPr lang="zh-CN" altLang="en-US" kern="0" dirty="0" smtClean="0">
                <a:solidFill>
                  <a:prstClr val="black"/>
                </a:solidFill>
                <a:latin typeface="微软雅黑" pitchFamily="34" charset="-122"/>
                <a:ea typeface="微软雅黑" pitchFamily="34" charset="-122"/>
                <a:sym typeface="微软雅黑" pitchFamily="34" charset="-122"/>
              </a:rPr>
              <a:t>流程化</a:t>
            </a:r>
            <a:r>
              <a:rPr lang="zh-CN" altLang="en-US" kern="0" dirty="0">
                <a:solidFill>
                  <a:prstClr val="black"/>
                </a:solidFill>
                <a:latin typeface="微软雅黑" pitchFamily="34" charset="-122"/>
                <a:ea typeface="微软雅黑" pitchFamily="34" charset="-122"/>
                <a:sym typeface="微软雅黑" pitchFamily="34" charset="-122"/>
              </a:rPr>
              <a:t>、制度化，从而可以在异议出现后更高效</a:t>
            </a:r>
            <a:r>
              <a:rPr lang="zh-CN" altLang="en-US" kern="0" dirty="0" smtClean="0">
                <a:solidFill>
                  <a:prstClr val="black"/>
                </a:solidFill>
                <a:latin typeface="微软雅黑" pitchFamily="34" charset="-122"/>
                <a:ea typeface="微软雅黑" pitchFamily="34" charset="-122"/>
                <a:sym typeface="微软雅黑" pitchFamily="34" charset="-122"/>
              </a:rPr>
              <a:t>、</a:t>
            </a:r>
            <a:endParaRPr lang="en-US" altLang="zh-CN" kern="0" dirty="0" smtClean="0">
              <a:solidFill>
                <a:prstClr val="black"/>
              </a:solidFill>
              <a:latin typeface="微软雅黑" pitchFamily="34" charset="-122"/>
              <a:ea typeface="微软雅黑" pitchFamily="34" charset="-122"/>
              <a:sym typeface="微软雅黑" pitchFamily="34" charset="-122"/>
            </a:endParaRPr>
          </a:p>
          <a:p>
            <a:pPr defTabSz="0" fontAlgn="base">
              <a:lnSpc>
                <a:spcPts val="3100"/>
              </a:lnSpc>
              <a:spcBef>
                <a:spcPct val="20000"/>
              </a:spcBef>
              <a:spcAft>
                <a:spcPct val="0"/>
              </a:spcAft>
              <a:buClr>
                <a:srgbClr val="2F2F2F"/>
              </a:buClr>
              <a:buSzPct val="50000"/>
            </a:pPr>
            <a:r>
              <a:rPr lang="zh-CN" altLang="en-US" kern="0" dirty="0" smtClean="0">
                <a:solidFill>
                  <a:prstClr val="black"/>
                </a:solidFill>
                <a:latin typeface="微软雅黑" pitchFamily="34" charset="-122"/>
                <a:ea typeface="微软雅黑" pitchFamily="34" charset="-122"/>
                <a:sym typeface="微软雅黑" pitchFamily="34" charset="-122"/>
              </a:rPr>
              <a:t>更</a:t>
            </a:r>
            <a:r>
              <a:rPr lang="zh-CN" altLang="en-US" kern="0" dirty="0">
                <a:solidFill>
                  <a:prstClr val="black"/>
                </a:solidFill>
                <a:latin typeface="微软雅黑" pitchFamily="34" charset="-122"/>
                <a:ea typeface="微软雅黑" pitchFamily="34" charset="-122"/>
                <a:sym typeface="微软雅黑" pitchFamily="34" charset="-122"/>
              </a:rPr>
              <a:t>准确地进行</a:t>
            </a:r>
            <a:r>
              <a:rPr lang="zh-CN" altLang="en-US" kern="0" dirty="0" smtClean="0">
                <a:solidFill>
                  <a:prstClr val="black"/>
                </a:solidFill>
                <a:latin typeface="微软雅黑" pitchFamily="34" charset="-122"/>
                <a:ea typeface="微软雅黑" pitchFamily="34" charset="-122"/>
                <a:sym typeface="微软雅黑" pitchFamily="34" charset="-122"/>
              </a:rPr>
              <a:t>应对</a:t>
            </a:r>
            <a:r>
              <a:rPr lang="zh-CN" altLang="en-US" kern="0" dirty="0">
                <a:solidFill>
                  <a:prstClr val="black"/>
                </a:solidFill>
                <a:latin typeface="微软雅黑" pitchFamily="34" charset="-122"/>
                <a:ea typeface="微软雅黑" pitchFamily="34" charset="-122"/>
                <a:sym typeface="微软雅黑" pitchFamily="34" charset="-122"/>
              </a:rPr>
              <a:t>。</a:t>
            </a:r>
          </a:p>
          <a:p>
            <a:pPr defTabSz="0" fontAlgn="base">
              <a:lnSpc>
                <a:spcPts val="3100"/>
              </a:lnSpc>
              <a:spcBef>
                <a:spcPct val="20000"/>
              </a:spcBef>
              <a:spcAft>
                <a:spcPct val="0"/>
              </a:spcAft>
              <a:buClr>
                <a:srgbClr val="2F2F2F"/>
              </a:buClr>
              <a:buSzPct val="50000"/>
            </a:pPr>
            <a:r>
              <a:rPr lang="en-US" altLang="zh-CN" b="1" kern="0" dirty="0">
                <a:solidFill>
                  <a:srgbClr val="0070C0"/>
                </a:solidFill>
                <a:latin typeface="微软雅黑" pitchFamily="34" charset="-122"/>
                <a:ea typeface="微软雅黑" pitchFamily="34" charset="-122"/>
                <a:sym typeface="微软雅黑" pitchFamily="34" charset="-122"/>
              </a:rPr>
              <a:t>    </a:t>
            </a:r>
            <a:r>
              <a:rPr lang="zh-CN" altLang="en-US" b="1" kern="0" dirty="0" smtClean="0">
                <a:solidFill>
                  <a:srgbClr val="0070C0"/>
                </a:solidFill>
                <a:latin typeface="微软雅黑" pitchFamily="34" charset="-122"/>
                <a:ea typeface="微软雅黑" pitchFamily="34" charset="-122"/>
                <a:sym typeface="微软雅黑" pitchFamily="34" charset="-122"/>
              </a:rPr>
              <a:t>（</a:t>
            </a:r>
            <a:r>
              <a:rPr lang="en-US" altLang="zh-CN" b="1" kern="0" dirty="0" smtClean="0">
                <a:solidFill>
                  <a:srgbClr val="0070C0"/>
                </a:solidFill>
                <a:latin typeface="微软雅黑" pitchFamily="34" charset="-122"/>
                <a:ea typeface="微软雅黑" pitchFamily="34" charset="-122"/>
                <a:sym typeface="微软雅黑" pitchFamily="34" charset="-122"/>
              </a:rPr>
              <a:t>5</a:t>
            </a:r>
            <a:r>
              <a:rPr lang="zh-CN" altLang="en-US" b="1" kern="0" dirty="0">
                <a:solidFill>
                  <a:srgbClr val="0070C0"/>
                </a:solidFill>
                <a:latin typeface="微软雅黑" pitchFamily="34" charset="-122"/>
                <a:ea typeface="微软雅黑" pitchFamily="34" charset="-122"/>
                <a:sym typeface="微软雅黑" pitchFamily="34" charset="-122"/>
              </a:rPr>
              <a:t>）</a:t>
            </a:r>
            <a:r>
              <a:rPr lang="zh-CN" altLang="en-US" b="1" kern="0" dirty="0" smtClean="0">
                <a:solidFill>
                  <a:srgbClr val="0070C0"/>
                </a:solidFill>
                <a:latin typeface="微软雅黑" pitchFamily="34" charset="-122"/>
                <a:ea typeface="微软雅黑" pitchFamily="34" charset="-122"/>
                <a:sym typeface="微软雅黑" pitchFamily="34" charset="-122"/>
              </a:rPr>
              <a:t>投诉</a:t>
            </a:r>
            <a:r>
              <a:rPr lang="zh-CN" altLang="en-US" b="1" kern="0" dirty="0">
                <a:solidFill>
                  <a:srgbClr val="0070C0"/>
                </a:solidFill>
                <a:latin typeface="微软雅黑" pitchFamily="34" charset="-122"/>
                <a:ea typeface="微软雅黑" pitchFamily="34" charset="-122"/>
                <a:sym typeface="微软雅黑" pitchFamily="34" charset="-122"/>
              </a:rPr>
              <a:t>处理的一般规定</a:t>
            </a:r>
            <a:endParaRPr lang="en-US" altLang="zh-CN" b="1" kern="0" dirty="0">
              <a:solidFill>
                <a:srgbClr val="0070C0"/>
              </a:solidFill>
              <a:latin typeface="微软雅黑" pitchFamily="34" charset="-122"/>
              <a:ea typeface="微软雅黑" pitchFamily="34" charset="-122"/>
              <a:sym typeface="微软雅黑" pitchFamily="34" charset="-122"/>
            </a:endParaRPr>
          </a:p>
          <a:p>
            <a:pPr defTabSz="0" fontAlgn="base">
              <a:lnSpc>
                <a:spcPts val="3327"/>
              </a:lnSpc>
              <a:spcBef>
                <a:spcPct val="20000"/>
              </a:spcBef>
              <a:spcAft>
                <a:spcPct val="0"/>
              </a:spcAft>
              <a:buClr>
                <a:srgbClr val="2F2F2F"/>
              </a:buClr>
              <a:buSzPct val="50000"/>
            </a:pPr>
            <a:r>
              <a:rPr lang="en-US" altLang="zh-CN" b="1" kern="0" dirty="0">
                <a:solidFill>
                  <a:srgbClr val="FF0000"/>
                </a:solidFill>
                <a:latin typeface="微软雅黑" pitchFamily="34" charset="-122"/>
                <a:ea typeface="微软雅黑" pitchFamily="34" charset="-122"/>
                <a:sym typeface="微软雅黑" pitchFamily="34" charset="-122"/>
              </a:rPr>
              <a:t> </a:t>
            </a:r>
            <a:r>
              <a:rPr lang="en-US" altLang="zh-CN" b="1" kern="0" dirty="0" smtClean="0">
                <a:solidFill>
                  <a:srgbClr val="FF0000"/>
                </a:solidFill>
                <a:latin typeface="微软雅黑" pitchFamily="34" charset="-122"/>
                <a:ea typeface="微软雅黑" pitchFamily="34" charset="-122"/>
                <a:sym typeface="微软雅黑" pitchFamily="34" charset="-122"/>
              </a:rPr>
              <a:t>   #</a:t>
            </a:r>
            <a:r>
              <a:rPr lang="en-US" altLang="zh-CN" kern="0" dirty="0">
                <a:solidFill>
                  <a:prstClr val="black"/>
                </a:solidFill>
                <a:latin typeface="微软雅黑" pitchFamily="34" charset="-122"/>
                <a:ea typeface="微软雅黑" pitchFamily="34" charset="-122"/>
                <a:sym typeface="微软雅黑" pitchFamily="34" charset="-122"/>
              </a:rPr>
              <a:t>1</a:t>
            </a:r>
            <a:r>
              <a:rPr lang="zh-CN" altLang="en-US" kern="0" dirty="0">
                <a:solidFill>
                  <a:prstClr val="black"/>
                </a:solidFill>
                <a:latin typeface="微软雅黑" pitchFamily="34" charset="-122"/>
                <a:ea typeface="微软雅黑" pitchFamily="34" charset="-122"/>
                <a:sym typeface="微软雅黑" pitchFamily="34" charset="-122"/>
              </a:rPr>
              <a:t>）</a:t>
            </a:r>
            <a:r>
              <a:rPr lang="en-US" altLang="zh-CN" kern="0" dirty="0">
                <a:solidFill>
                  <a:srgbClr val="7030A0"/>
                </a:solidFill>
                <a:latin typeface="微软雅黑" pitchFamily="34" charset="-122"/>
                <a:ea typeface="微软雅黑" pitchFamily="34" charset="-122"/>
              </a:rPr>
              <a:t>《</a:t>
            </a:r>
            <a:r>
              <a:rPr lang="zh-CN" altLang="en-US" kern="0" dirty="0">
                <a:solidFill>
                  <a:srgbClr val="7030A0"/>
                </a:solidFill>
                <a:latin typeface="微软雅黑" pitchFamily="34" charset="-122"/>
                <a:ea typeface="微软雅黑" pitchFamily="34" charset="-122"/>
              </a:rPr>
              <a:t>条例</a:t>
            </a:r>
            <a:r>
              <a:rPr lang="en-US" altLang="zh-CN" kern="0" dirty="0">
                <a:solidFill>
                  <a:srgbClr val="7030A0"/>
                </a:solidFill>
                <a:latin typeface="微软雅黑" pitchFamily="34" charset="-122"/>
                <a:ea typeface="微软雅黑" pitchFamily="34" charset="-122"/>
              </a:rPr>
              <a:t>》</a:t>
            </a:r>
            <a:r>
              <a:rPr lang="zh-CN" altLang="en-US" kern="0" dirty="0">
                <a:solidFill>
                  <a:srgbClr val="7030A0"/>
                </a:solidFill>
                <a:latin typeface="微软雅黑" pitchFamily="34" charset="-122"/>
                <a:ea typeface="微软雅黑" pitchFamily="34" charset="-122"/>
              </a:rPr>
              <a:t>第六十条：</a:t>
            </a:r>
            <a:r>
              <a:rPr lang="zh-CN" altLang="en-US" kern="0" dirty="0">
                <a:solidFill>
                  <a:srgbClr val="000000"/>
                </a:solidFill>
                <a:latin typeface="微软雅黑" pitchFamily="34" charset="-122"/>
                <a:ea typeface="微软雅黑" pitchFamily="34" charset="-122"/>
              </a:rPr>
              <a:t>“投标人或者其他利害关系人</a:t>
            </a:r>
            <a:r>
              <a:rPr lang="zh-CN" altLang="en-US" kern="0" dirty="0" smtClean="0">
                <a:solidFill>
                  <a:srgbClr val="000000"/>
                </a:solidFill>
                <a:latin typeface="微软雅黑" pitchFamily="34" charset="-122"/>
                <a:ea typeface="微软雅黑" pitchFamily="34" charset="-122"/>
              </a:rPr>
              <a:t>认</a:t>
            </a:r>
            <a:endParaRPr lang="en-US" altLang="zh-CN" kern="0" dirty="0" smtClean="0">
              <a:solidFill>
                <a:srgbClr val="000000"/>
              </a:solidFill>
              <a:latin typeface="微软雅黑" pitchFamily="34" charset="-122"/>
              <a:ea typeface="微软雅黑" pitchFamily="34" charset="-122"/>
            </a:endParaRPr>
          </a:p>
          <a:p>
            <a:pPr defTabSz="0" fontAlgn="base">
              <a:lnSpc>
                <a:spcPts val="3327"/>
              </a:lnSpc>
              <a:spcBef>
                <a:spcPct val="20000"/>
              </a:spcBef>
              <a:spcAft>
                <a:spcPct val="0"/>
              </a:spcAft>
              <a:buClr>
                <a:srgbClr val="2F2F2F"/>
              </a:buClr>
              <a:buSzPct val="50000"/>
            </a:pPr>
            <a:r>
              <a:rPr lang="zh-CN" altLang="en-US" kern="0" dirty="0" smtClean="0">
                <a:solidFill>
                  <a:srgbClr val="000000"/>
                </a:solidFill>
                <a:latin typeface="微软雅黑" pitchFamily="34" charset="-122"/>
                <a:ea typeface="微软雅黑" pitchFamily="34" charset="-122"/>
              </a:rPr>
              <a:t>为</a:t>
            </a:r>
            <a:r>
              <a:rPr lang="zh-CN" altLang="en-US" kern="0" dirty="0">
                <a:solidFill>
                  <a:srgbClr val="000000"/>
                </a:solidFill>
                <a:latin typeface="微软雅黑" pitchFamily="34" charset="-122"/>
                <a:ea typeface="微软雅黑" pitchFamily="34" charset="-122"/>
              </a:rPr>
              <a:t>招标投标活动不符合法律、行政法规规定的，可以自</a:t>
            </a:r>
            <a:r>
              <a:rPr lang="zh-CN" altLang="en-US" kern="0" dirty="0" smtClean="0">
                <a:solidFill>
                  <a:srgbClr val="000000"/>
                </a:solidFill>
                <a:latin typeface="微软雅黑" pitchFamily="34" charset="-122"/>
                <a:ea typeface="微软雅黑" pitchFamily="34" charset="-122"/>
              </a:rPr>
              <a:t>知道</a:t>
            </a:r>
            <a:endParaRPr lang="en-US" altLang="zh-CN" kern="0" dirty="0" smtClean="0">
              <a:solidFill>
                <a:srgbClr val="000000"/>
              </a:solidFill>
              <a:latin typeface="微软雅黑" pitchFamily="34" charset="-122"/>
              <a:ea typeface="微软雅黑" pitchFamily="34" charset="-122"/>
            </a:endParaRPr>
          </a:p>
          <a:p>
            <a:pPr defTabSz="0" fontAlgn="base">
              <a:lnSpc>
                <a:spcPts val="3327"/>
              </a:lnSpc>
              <a:spcBef>
                <a:spcPct val="20000"/>
              </a:spcBef>
              <a:spcAft>
                <a:spcPct val="0"/>
              </a:spcAft>
              <a:buClr>
                <a:srgbClr val="2F2F2F"/>
              </a:buClr>
              <a:buSzPct val="50000"/>
            </a:pPr>
            <a:r>
              <a:rPr lang="zh-CN" altLang="en-US" kern="0" dirty="0" smtClean="0">
                <a:solidFill>
                  <a:srgbClr val="000000"/>
                </a:solidFill>
                <a:latin typeface="微软雅黑" pitchFamily="34" charset="-122"/>
                <a:ea typeface="微软雅黑" pitchFamily="34" charset="-122"/>
              </a:rPr>
              <a:t>或者</a:t>
            </a:r>
            <a:r>
              <a:rPr lang="zh-CN" altLang="en-US" kern="0" dirty="0">
                <a:solidFill>
                  <a:srgbClr val="000000"/>
                </a:solidFill>
                <a:latin typeface="微软雅黑" pitchFamily="34" charset="-122"/>
                <a:ea typeface="微软雅黑" pitchFamily="34" charset="-122"/>
              </a:rPr>
              <a:t>应当知道之日</a:t>
            </a:r>
            <a:r>
              <a:rPr lang="zh-CN" altLang="en-US" kern="0" dirty="0" smtClean="0">
                <a:solidFill>
                  <a:srgbClr val="000000"/>
                </a:solidFill>
                <a:latin typeface="微软雅黑" pitchFamily="34" charset="-122"/>
                <a:ea typeface="微软雅黑" pitchFamily="34" charset="-122"/>
              </a:rPr>
              <a:t>起</a:t>
            </a:r>
            <a:r>
              <a:rPr lang="en-US" altLang="zh-CN" kern="0" dirty="0">
                <a:solidFill>
                  <a:srgbClr val="000000"/>
                </a:solidFill>
                <a:latin typeface="微软雅黑" pitchFamily="34" charset="-122"/>
                <a:ea typeface="微软雅黑" pitchFamily="34" charset="-122"/>
              </a:rPr>
              <a:t>10</a:t>
            </a:r>
            <a:r>
              <a:rPr lang="zh-CN" altLang="en-US" kern="0" dirty="0">
                <a:solidFill>
                  <a:srgbClr val="000000"/>
                </a:solidFill>
                <a:latin typeface="微软雅黑" pitchFamily="34" charset="-122"/>
                <a:ea typeface="微软雅黑" pitchFamily="34" charset="-122"/>
              </a:rPr>
              <a:t>日内向有关行政监督</a:t>
            </a:r>
            <a:r>
              <a:rPr lang="zh-CN" altLang="en-US" kern="0" dirty="0" smtClean="0">
                <a:solidFill>
                  <a:srgbClr val="000000"/>
                </a:solidFill>
                <a:latin typeface="微软雅黑" pitchFamily="34" charset="-122"/>
                <a:ea typeface="微软雅黑" pitchFamily="34" charset="-122"/>
              </a:rPr>
              <a:t>部门投诉。</a:t>
            </a:r>
            <a:endParaRPr lang="zh-CN" altLang="en-US" kern="0" dirty="0">
              <a:solidFill>
                <a:prstClr val="black"/>
              </a:solidFill>
              <a:latin typeface="微软雅黑" pitchFamily="34" charset="-122"/>
              <a:ea typeface="微软雅黑" pitchFamily="34" charset="-122"/>
              <a:sym typeface="微软雅黑" pitchFamily="34" charset="-122"/>
            </a:endParaRPr>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7383" t="11677" b="5689"/>
          <a:stretch/>
        </p:blipFill>
        <p:spPr>
          <a:xfrm>
            <a:off x="7628296" y="3924820"/>
            <a:ext cx="3618219" cy="2358959"/>
          </a:xfrm>
          <a:prstGeom prst="rect">
            <a:avLst/>
          </a:prstGeom>
        </p:spPr>
      </p:pic>
    </p:spTree>
    <p:extLst>
      <p:ext uri="{BB962C8B-B14F-4D97-AF65-F5344CB8AC3E}">
        <p14:creationId xmlns:p14="http://schemas.microsoft.com/office/powerpoint/2010/main" val="1565205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84807" y="1402154"/>
            <a:ext cx="11166262" cy="5044963"/>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TextBox 17"/>
          <p:cNvSpPr txBox="1"/>
          <p:nvPr/>
        </p:nvSpPr>
        <p:spPr>
          <a:xfrm>
            <a:off x="1043720" y="502948"/>
            <a:ext cx="5752191" cy="507831"/>
          </a:xfrm>
          <a:prstGeom prst="rect">
            <a:avLst/>
          </a:prstGeom>
          <a:noFill/>
        </p:spPr>
        <p:txBody>
          <a:bodyPr wrap="square" rtlCol="0">
            <a:spAutoFit/>
          </a:bodyPr>
          <a:lstStyle/>
          <a:p>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工程</a:t>
            </a:r>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总承包</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概述</a:t>
            </a:r>
            <a:endParaRPr lang="zh-CN" altLang="en-US" sz="27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622524" y="1456008"/>
            <a:ext cx="10946949" cy="4888518"/>
          </a:xfrm>
          <a:prstGeom prst="rect">
            <a:avLst/>
          </a:prstGeom>
        </p:spPr>
        <p:txBody>
          <a:bodyPr wrap="square">
            <a:spAutoFit/>
          </a:bodyPr>
          <a:lstStyle/>
          <a:p>
            <a:pPr marL="63500" algn="just">
              <a:lnSpc>
                <a:spcPts val="3300"/>
              </a:lnSpc>
              <a:spcBef>
                <a:spcPts val="1200"/>
              </a:spcBef>
            </a:pP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承包模式。政府投资工程应完善建设管理模式，带头推行工程总承包。加快完善工程总承包相关的招标投标</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、施工</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许可、竣工验收等制度规定。按照总承包负总责的原则，落实工程总承包单位在工程质量安全、进度控制、成本管理等方面的责任。除以暂估价形式包括在工程总承包范围内且依法必须进行招标的项目外，工程总承包单位可以直接发包总承包合同中涵盖的其他专业业务。</a:t>
            </a:r>
          </a:p>
          <a:p>
            <a:pPr marL="63500" algn="just">
              <a:lnSpc>
                <a:spcPts val="2600"/>
              </a:lnSpc>
              <a:spcBef>
                <a:spcPts val="1200"/>
              </a:spcBef>
            </a:pP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800"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2017</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日</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，住建部颁发了</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建设项目工程总承包管理</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规范</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p>
          <a:p>
            <a:pPr marL="63500" algn="just">
              <a:lnSpc>
                <a:spcPts val="2200"/>
              </a:lnSpc>
              <a:spcBef>
                <a:spcPts val="1200"/>
              </a:spcBef>
            </a:pP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GB/T50358-2017</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，于</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2018</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日正式执行。此稿是在</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2005</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版</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基</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63500" algn="just">
              <a:lnSpc>
                <a:spcPts val="2200"/>
              </a:lnSpc>
              <a:spcBef>
                <a:spcPts val="1200"/>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础上，总结十多年来的经验，重新修订的管理规程。</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a:p>
            <a:pPr marL="63500" algn="just">
              <a:lnSpc>
                <a:spcPts val="2200"/>
              </a:lnSpc>
              <a:spcBef>
                <a:spcPts val="1200"/>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800"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2019</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12</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23</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日</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，住建</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部、发改委联合印发了</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房屋建筑和</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市</a:t>
            </a:r>
            <a:endPar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63500" algn="just">
              <a:lnSpc>
                <a:spcPts val="2200"/>
              </a:lnSpc>
              <a:spcBef>
                <a:spcPts val="1200"/>
              </a:spcBef>
            </a:pP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政</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基础</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设施项目工程总</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承包管理</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办法</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（建市规</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〔2019〕12</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号）</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63500" algn="just">
              <a:lnSpc>
                <a:spcPts val="2200"/>
              </a:lnSpc>
              <a:spcBef>
                <a:spcPts val="1200"/>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于</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2020</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号执行。</a:t>
            </a:r>
          </a:p>
          <a:p>
            <a:pPr marL="63500" algn="just">
              <a:lnSpc>
                <a:spcPts val="2200"/>
              </a:lnSpc>
              <a:spcBef>
                <a:spcPts val="1200"/>
              </a:spcBef>
            </a:pP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几年时间，房建、市政工程总承包规模迅速扩大。</a:t>
            </a:r>
            <a:endPar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l="14444" t="2963" r="14280" b="2057"/>
          <a:stretch/>
        </p:blipFill>
        <p:spPr>
          <a:xfrm>
            <a:off x="8660463" y="3599078"/>
            <a:ext cx="2429380" cy="3037579"/>
          </a:xfrm>
          <a:prstGeom prst="rect">
            <a:avLst/>
          </a:prstGeom>
        </p:spPr>
      </p:pic>
    </p:spTree>
    <p:extLst>
      <p:ext uri="{BB962C8B-B14F-4D97-AF65-F5344CB8AC3E}">
        <p14:creationId xmlns:p14="http://schemas.microsoft.com/office/powerpoint/2010/main" val="419400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5482" y="374628"/>
            <a:ext cx="5598318" cy="423863"/>
          </a:xfrm>
        </p:spPr>
        <p:txBody>
          <a:bodyPr>
            <a:noAutofit/>
          </a:bodyPr>
          <a:lstStyle/>
          <a:p>
            <a:pPr lvl="0"/>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sz="2700" b="1" dirty="0">
                <a:solidFill>
                  <a:srgbClr val="C0504D">
                    <a:lumMod val="50000"/>
                  </a:srgbClr>
                </a:solidFill>
                <a:latin typeface="微软雅黑" panose="020B0503020204020204" pitchFamily="34" charset="-122"/>
                <a:ea typeface="微软雅黑" panose="020B0503020204020204" pitchFamily="34" charset="-122"/>
                <a:sym typeface="微软雅黑" pitchFamily="34" charset="-122"/>
              </a:rPr>
              <a:t>三）法的其他修订</a:t>
            </a:r>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 </a:t>
            </a:r>
            <a:r>
              <a:rPr lang="en-US" altLang="zh-CN" sz="2000" b="1" dirty="0" smtClean="0">
                <a:solidFill>
                  <a:srgbClr val="ED7D31">
                    <a:lumMod val="50000"/>
                  </a:srgbClr>
                </a:solidFill>
                <a:latin typeface="方正舒体" panose="02010601030101010101" pitchFamily="2" charset="-122"/>
                <a:ea typeface="方正舒体" panose="02010601030101010101" pitchFamily="2" charset="-122"/>
                <a:sym typeface="微软雅黑" pitchFamily="34" charset="-122"/>
              </a:rPr>
              <a:t>-</a:t>
            </a:r>
            <a:r>
              <a:rPr lang="zh-CN" altLang="en-US" sz="2000" b="1" dirty="0">
                <a:solidFill>
                  <a:srgbClr val="ED7D31">
                    <a:lumMod val="50000"/>
                  </a:srgbClr>
                </a:solidFill>
                <a:latin typeface="方正舒体" panose="02010601030101010101" pitchFamily="2" charset="-122"/>
                <a:ea typeface="方正舒体" panose="02010601030101010101" pitchFamily="2" charset="-122"/>
              </a:rPr>
              <a:t>关于异议与</a:t>
            </a:r>
            <a:r>
              <a:rPr lang="zh-CN" altLang="en-US" sz="2000" b="1" dirty="0" smtClean="0">
                <a:solidFill>
                  <a:srgbClr val="ED7D31">
                    <a:lumMod val="50000"/>
                  </a:srgbClr>
                </a:solidFill>
                <a:latin typeface="方正舒体" panose="02010601030101010101" pitchFamily="2" charset="-122"/>
                <a:ea typeface="方正舒体" panose="02010601030101010101" pitchFamily="2" charset="-122"/>
              </a:rPr>
              <a:t>投诉</a:t>
            </a:r>
            <a:endParaRPr lang="zh-CN" altLang="en-US" sz="2000" b="1" dirty="0">
              <a:solidFill>
                <a:srgbClr val="C0504D">
                  <a:lumMod val="50000"/>
                </a:srgbClr>
              </a:solidFill>
              <a:latin typeface="微软雅黑" panose="020B0503020204020204" pitchFamily="34" charset="-122"/>
              <a:ea typeface="微软雅黑" panose="020B0503020204020204" pitchFamily="34" charset="-122"/>
              <a:sym typeface="微软雅黑"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594187" y="1310794"/>
            <a:ext cx="10956538" cy="491183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67644" y="1465038"/>
            <a:ext cx="10600267" cy="4811566"/>
          </a:xfrm>
          <a:prstGeom prst="rect">
            <a:avLst/>
          </a:prstGeom>
        </p:spPr>
        <p:txBody>
          <a:bodyPr wrap="square" lIns="91432" tIns="45716" rIns="91432" bIns="45716">
            <a:spAutoFit/>
          </a:bodyPr>
          <a:lstStyle/>
          <a:p>
            <a:pPr defTabSz="0" fontAlgn="base">
              <a:lnSpc>
                <a:spcPts val="3200"/>
              </a:lnSpc>
              <a:spcBef>
                <a:spcPct val="20000"/>
              </a:spcBef>
              <a:spcAft>
                <a:spcPct val="0"/>
              </a:spcAft>
              <a:buClr>
                <a:srgbClr val="2F2F2F"/>
              </a:buClr>
              <a:buSzPct val="50000"/>
            </a:pPr>
            <a:r>
              <a:rPr lang="zh-CN" altLang="en-US" kern="0" dirty="0" smtClean="0">
                <a:solidFill>
                  <a:srgbClr val="000000"/>
                </a:solidFill>
                <a:latin typeface="微软雅黑" pitchFamily="34" charset="-122"/>
                <a:ea typeface="微软雅黑" pitchFamily="34" charset="-122"/>
              </a:rPr>
              <a:t>投诉</a:t>
            </a:r>
            <a:r>
              <a:rPr lang="zh-CN" altLang="en-US" kern="0" dirty="0">
                <a:solidFill>
                  <a:srgbClr val="000000"/>
                </a:solidFill>
                <a:latin typeface="微软雅黑" pitchFamily="34" charset="-122"/>
                <a:ea typeface="微软雅黑" pitchFamily="34" charset="-122"/>
              </a:rPr>
              <a:t>应当有明确的请求和必要的证明材料。</a:t>
            </a:r>
          </a:p>
          <a:p>
            <a:pPr marL="63494" algn="just">
              <a:lnSpc>
                <a:spcPts val="3200"/>
              </a:lnSpc>
              <a:spcBef>
                <a:spcPts val="1200"/>
              </a:spcBef>
            </a:pPr>
            <a:r>
              <a:rPr lang="zh-CN" altLang="en-US" kern="0" dirty="0">
                <a:solidFill>
                  <a:srgbClr val="000000"/>
                </a:solidFill>
                <a:latin typeface="微软雅黑" pitchFamily="34" charset="-122"/>
                <a:ea typeface="微软雅黑" pitchFamily="34" charset="-122"/>
              </a:rPr>
              <a:t>    就本条例</a:t>
            </a:r>
            <a:r>
              <a:rPr lang="zh-CN" altLang="en-US" kern="0" dirty="0">
                <a:solidFill>
                  <a:srgbClr val="FF0000"/>
                </a:solidFill>
                <a:latin typeface="微软雅黑" pitchFamily="34" charset="-122"/>
                <a:ea typeface="微软雅黑" pitchFamily="34" charset="-122"/>
              </a:rPr>
              <a:t>第二十二条、第四十四条、第五十四条</a:t>
            </a:r>
            <a:r>
              <a:rPr lang="zh-CN" altLang="en-US" kern="0" dirty="0" smtClean="0">
                <a:solidFill>
                  <a:srgbClr val="000000"/>
                </a:solidFill>
                <a:latin typeface="微软雅黑" pitchFamily="34" charset="-122"/>
                <a:ea typeface="微软雅黑" pitchFamily="34" charset="-122"/>
              </a:rPr>
              <a:t>规定</a:t>
            </a:r>
            <a:r>
              <a:rPr lang="zh-CN" altLang="en-US" kern="0" dirty="0">
                <a:solidFill>
                  <a:srgbClr val="000000"/>
                </a:solidFill>
                <a:latin typeface="微软雅黑" pitchFamily="34" charset="-122"/>
                <a:ea typeface="微软雅黑" pitchFamily="34" charset="-122"/>
              </a:rPr>
              <a:t>事项投诉的，应当先向招标人提出异议，异议</a:t>
            </a:r>
            <a:r>
              <a:rPr lang="zh-CN" altLang="en-US" kern="0" dirty="0" smtClean="0">
                <a:solidFill>
                  <a:srgbClr val="000000"/>
                </a:solidFill>
                <a:latin typeface="微软雅黑" pitchFamily="34" charset="-122"/>
                <a:ea typeface="微软雅黑" pitchFamily="34" charset="-122"/>
              </a:rPr>
              <a:t>答复期间</a:t>
            </a:r>
            <a:r>
              <a:rPr lang="zh-CN" altLang="en-US" kern="0" dirty="0">
                <a:solidFill>
                  <a:srgbClr val="000000"/>
                </a:solidFill>
                <a:latin typeface="微软雅黑" pitchFamily="34" charset="-122"/>
                <a:ea typeface="微软雅黑" pitchFamily="34" charset="-122"/>
              </a:rPr>
              <a:t>不计算在前款规定的期限内。</a:t>
            </a:r>
            <a:r>
              <a:rPr lang="zh-CN" altLang="en-US" kern="0" dirty="0" smtClean="0">
                <a:solidFill>
                  <a:srgbClr val="000000"/>
                </a:solidFill>
                <a:latin typeface="微软雅黑" pitchFamily="34" charset="-122"/>
                <a:ea typeface="微软雅黑" pitchFamily="34" charset="-122"/>
              </a:rPr>
              <a:t>“</a:t>
            </a:r>
            <a:endParaRPr lang="en-US" altLang="zh-CN" kern="0" dirty="0" smtClean="0">
              <a:solidFill>
                <a:srgbClr val="000000"/>
              </a:solidFill>
              <a:latin typeface="微软雅黑" pitchFamily="34" charset="-122"/>
              <a:ea typeface="微软雅黑" pitchFamily="34" charset="-122"/>
            </a:endParaRPr>
          </a:p>
          <a:p>
            <a:pPr marL="63494" algn="just">
              <a:lnSpc>
                <a:spcPts val="3200"/>
              </a:lnSpc>
              <a:spcBef>
                <a:spcPts val="1200"/>
              </a:spcBef>
            </a:pPr>
            <a:r>
              <a:rPr lang="zh-CN" altLang="en-US" kern="0" dirty="0" smtClean="0">
                <a:solidFill>
                  <a:srgbClr val="000000"/>
                </a:solidFill>
                <a:latin typeface="微软雅黑" pitchFamily="34" charset="-122"/>
                <a:ea typeface="微软雅黑" pitchFamily="34" charset="-122"/>
              </a:rPr>
              <a:t>  </a:t>
            </a:r>
            <a:r>
              <a:rPr lang="en-US" altLang="zh-CN" b="1" kern="0" dirty="0" smtClean="0">
                <a:solidFill>
                  <a:srgbClr val="FF0000"/>
                </a:solidFill>
                <a:latin typeface="微软雅黑" pitchFamily="34" charset="-122"/>
                <a:ea typeface="微软雅黑" pitchFamily="34" charset="-122"/>
                <a:sym typeface="微软雅黑" pitchFamily="34" charset="-122"/>
              </a:rPr>
              <a:t># </a:t>
            </a:r>
            <a:r>
              <a:rPr lang="en-US" altLang="zh-CN" kern="0" dirty="0" smtClean="0">
                <a:solidFill>
                  <a:prstClr val="black"/>
                </a:solidFill>
                <a:latin typeface="微软雅黑" pitchFamily="34" charset="-122"/>
                <a:ea typeface="微软雅黑" pitchFamily="34" charset="-122"/>
                <a:sym typeface="微软雅黑" pitchFamily="34" charset="-122"/>
              </a:rPr>
              <a:t>2</a:t>
            </a:r>
            <a:r>
              <a:rPr lang="zh-CN" altLang="en-US" kern="0" dirty="0">
                <a:solidFill>
                  <a:prstClr val="black"/>
                </a:solidFill>
                <a:latin typeface="微软雅黑" pitchFamily="34" charset="-122"/>
                <a:ea typeface="微软雅黑" pitchFamily="34" charset="-122"/>
                <a:sym typeface="微软雅黑" pitchFamily="34" charset="-122"/>
              </a:rPr>
              <a:t>）</a:t>
            </a:r>
            <a:r>
              <a:rPr lang="zh-CN" altLang="en-US" kern="0" dirty="0" smtClean="0">
                <a:solidFill>
                  <a:srgbClr val="000000"/>
                </a:solidFill>
                <a:latin typeface="微软雅黑" pitchFamily="34" charset="-122"/>
                <a:ea typeface="微软雅黑" pitchFamily="34" charset="-122"/>
              </a:rPr>
              <a:t>条例</a:t>
            </a:r>
            <a:r>
              <a:rPr lang="zh-CN" altLang="en-US" kern="0" dirty="0">
                <a:solidFill>
                  <a:srgbClr val="000000"/>
                </a:solidFill>
                <a:latin typeface="微软雅黑" pitchFamily="34" charset="-122"/>
                <a:ea typeface="微软雅黑" pitchFamily="34" charset="-122"/>
              </a:rPr>
              <a:t>第六十一条</a:t>
            </a:r>
            <a:r>
              <a:rPr lang="zh-CN" altLang="en-US" b="1" kern="0" dirty="0">
                <a:solidFill>
                  <a:srgbClr val="00B0F0"/>
                </a:solidFill>
                <a:latin typeface="微软雅黑" pitchFamily="34" charset="-122"/>
                <a:ea typeface="微软雅黑" pitchFamily="34" charset="-122"/>
              </a:rPr>
              <a:t>“投诉人就同一事项向两个以上有权受理的行政监督部门投诉的，由最先收到投诉的行政监督部门负责处理。</a:t>
            </a:r>
            <a:r>
              <a:rPr lang="zh-CN" altLang="en-US" b="1" kern="0" dirty="0" smtClean="0">
                <a:solidFill>
                  <a:srgbClr val="00B0F0"/>
                </a:solidFill>
                <a:latin typeface="微软雅黑" pitchFamily="34" charset="-122"/>
                <a:ea typeface="微软雅黑" pitchFamily="34" charset="-122"/>
              </a:rPr>
              <a:t>”</a:t>
            </a:r>
            <a:r>
              <a:rPr lang="en-US" altLang="zh-CN" b="1" kern="0" dirty="0" smtClean="0">
                <a:solidFill>
                  <a:srgbClr val="C00000"/>
                </a:solidFill>
                <a:latin typeface="方正舒体" panose="02010601030101010101" pitchFamily="2" charset="-122"/>
                <a:ea typeface="方正舒体" panose="02010601030101010101" pitchFamily="2" charset="-122"/>
              </a:rPr>
              <a:t>—</a:t>
            </a:r>
            <a:r>
              <a:rPr lang="zh-CN" altLang="en-US" b="1" kern="0" dirty="0" smtClean="0">
                <a:solidFill>
                  <a:srgbClr val="C00000"/>
                </a:solidFill>
                <a:latin typeface="方正舒体" panose="02010601030101010101" pitchFamily="2" charset="-122"/>
                <a:ea typeface="方正舒体" panose="02010601030101010101" pitchFamily="2" charset="-122"/>
              </a:rPr>
              <a:t>如何实施？</a:t>
            </a:r>
            <a:endParaRPr lang="zh-CN" altLang="en-US" b="1" kern="0" dirty="0">
              <a:solidFill>
                <a:srgbClr val="C00000"/>
              </a:solidFill>
              <a:latin typeface="方正舒体" panose="02010601030101010101" pitchFamily="2" charset="-122"/>
              <a:ea typeface="方正舒体" panose="02010601030101010101" pitchFamily="2" charset="-122"/>
            </a:endParaRPr>
          </a:p>
          <a:p>
            <a:pPr marL="63494" algn="just">
              <a:lnSpc>
                <a:spcPts val="3200"/>
              </a:lnSpc>
              <a:spcBef>
                <a:spcPts val="1200"/>
              </a:spcBef>
            </a:pPr>
            <a:r>
              <a:rPr lang="en-US" altLang="zh-CN" kern="0" dirty="0" smtClean="0">
                <a:solidFill>
                  <a:srgbClr val="000000"/>
                </a:solidFill>
                <a:latin typeface="微软雅黑" pitchFamily="34" charset="-122"/>
                <a:ea typeface="微软雅黑" pitchFamily="34" charset="-122"/>
              </a:rPr>
              <a:t>   《</a:t>
            </a:r>
            <a:r>
              <a:rPr lang="zh-CN" altLang="en-US" kern="0" dirty="0">
                <a:solidFill>
                  <a:srgbClr val="000000"/>
                </a:solidFill>
                <a:latin typeface="微软雅黑" pitchFamily="34" charset="-122"/>
                <a:ea typeface="微软雅黑" pitchFamily="34" charset="-122"/>
              </a:rPr>
              <a:t>江苏省房屋建筑和市政基础设施工程招标投标活动异议与投诉处理实施办法</a:t>
            </a:r>
            <a:r>
              <a:rPr lang="en-US" altLang="zh-CN" kern="0" dirty="0">
                <a:solidFill>
                  <a:srgbClr val="000000"/>
                </a:solidFill>
                <a:latin typeface="微软雅黑" pitchFamily="34" charset="-122"/>
                <a:ea typeface="微软雅黑" pitchFamily="34" charset="-122"/>
              </a:rPr>
              <a:t>》</a:t>
            </a:r>
            <a:r>
              <a:rPr lang="zh-CN" altLang="en-US" kern="0" dirty="0">
                <a:solidFill>
                  <a:srgbClr val="000000"/>
                </a:solidFill>
                <a:latin typeface="微软雅黑" pitchFamily="34" charset="-122"/>
                <a:ea typeface="微软雅黑" pitchFamily="34" charset="-122"/>
              </a:rPr>
              <a:t>（苏建规字</a:t>
            </a:r>
            <a:r>
              <a:rPr lang="en-US" altLang="zh-CN" kern="0" dirty="0">
                <a:solidFill>
                  <a:srgbClr val="000000"/>
                </a:solidFill>
                <a:latin typeface="微软雅黑" pitchFamily="34" charset="-122"/>
                <a:ea typeface="微软雅黑" pitchFamily="34" charset="-122"/>
              </a:rPr>
              <a:t>〔2016〕4</a:t>
            </a:r>
            <a:r>
              <a:rPr lang="zh-CN" altLang="en-US" kern="0" dirty="0">
                <a:solidFill>
                  <a:srgbClr val="000000"/>
                </a:solidFill>
                <a:latin typeface="微软雅黑" pitchFamily="34" charset="-122"/>
                <a:ea typeface="微软雅黑" pitchFamily="34" charset="-122"/>
              </a:rPr>
              <a:t>号）第十五条规定：</a:t>
            </a:r>
            <a:r>
              <a:rPr lang="zh-CN" altLang="en-US" kern="0" dirty="0">
                <a:solidFill>
                  <a:srgbClr val="FF0000"/>
                </a:solidFill>
                <a:latin typeface="微软雅黑" pitchFamily="34" charset="-122"/>
                <a:ea typeface="微软雅黑" pitchFamily="34" charset="-122"/>
              </a:rPr>
              <a:t>“投诉人应当向项目所在地行政监督部门投诉。”</a:t>
            </a:r>
          </a:p>
          <a:p>
            <a:pPr marL="63494" algn="just">
              <a:lnSpc>
                <a:spcPts val="2300"/>
              </a:lnSpc>
              <a:spcBef>
                <a:spcPts val="1200"/>
              </a:spcBef>
            </a:pPr>
            <a:r>
              <a:rPr lang="en-US" altLang="zh-CN" b="1" kern="0" dirty="0" smtClean="0">
                <a:solidFill>
                  <a:srgbClr val="0070C0"/>
                </a:solidFill>
                <a:latin typeface="微软雅黑" pitchFamily="34" charset="-122"/>
                <a:ea typeface="微软雅黑" pitchFamily="34" charset="-122"/>
                <a:sym typeface="微软雅黑" pitchFamily="34" charset="-122"/>
              </a:rPr>
              <a:t>  </a:t>
            </a:r>
            <a:r>
              <a:rPr lang="zh-CN" altLang="en-US" b="1" kern="0" dirty="0" smtClean="0">
                <a:solidFill>
                  <a:srgbClr val="0070C0"/>
                </a:solidFill>
                <a:latin typeface="微软雅黑" pitchFamily="34" charset="-122"/>
                <a:ea typeface="微软雅黑" pitchFamily="34" charset="-122"/>
                <a:sym typeface="微软雅黑" pitchFamily="34" charset="-122"/>
              </a:rPr>
              <a:t>（</a:t>
            </a:r>
            <a:r>
              <a:rPr lang="en-US" altLang="zh-CN" b="1" kern="0" dirty="0" smtClean="0">
                <a:solidFill>
                  <a:srgbClr val="0070C0"/>
                </a:solidFill>
                <a:latin typeface="微软雅黑" pitchFamily="34" charset="-122"/>
                <a:ea typeface="微软雅黑" pitchFamily="34" charset="-122"/>
                <a:sym typeface="微软雅黑" pitchFamily="34" charset="-122"/>
              </a:rPr>
              <a:t>6</a:t>
            </a:r>
            <a:r>
              <a:rPr lang="zh-CN" altLang="en-US" b="1" kern="0" dirty="0">
                <a:solidFill>
                  <a:srgbClr val="0070C0"/>
                </a:solidFill>
                <a:latin typeface="微软雅黑" pitchFamily="34" charset="-122"/>
                <a:ea typeface="微软雅黑" pitchFamily="34" charset="-122"/>
                <a:sym typeface="微软雅黑" pitchFamily="34" charset="-122"/>
              </a:rPr>
              <a:t>）</a:t>
            </a:r>
            <a:r>
              <a:rPr lang="zh-CN" altLang="en-US" b="1" kern="0" dirty="0" smtClean="0">
                <a:solidFill>
                  <a:srgbClr val="0070C0"/>
                </a:solidFill>
                <a:latin typeface="微软雅黑" pitchFamily="34" charset="-122"/>
                <a:ea typeface="微软雅黑" pitchFamily="34" charset="-122"/>
                <a:sym typeface="微软雅黑" pitchFamily="34" charset="-122"/>
              </a:rPr>
              <a:t>投诉不予受理的</a:t>
            </a:r>
            <a:r>
              <a:rPr lang="en-US" altLang="zh-CN" b="1" kern="0" dirty="0" smtClean="0">
                <a:solidFill>
                  <a:srgbClr val="0070C0"/>
                </a:solidFill>
                <a:latin typeface="微软雅黑" pitchFamily="34" charset="-122"/>
                <a:ea typeface="微软雅黑" pitchFamily="34" charset="-122"/>
                <a:sym typeface="微软雅黑" pitchFamily="34" charset="-122"/>
              </a:rPr>
              <a:t>9</a:t>
            </a:r>
            <a:r>
              <a:rPr lang="zh-CN" altLang="en-US" b="1" kern="0" dirty="0">
                <a:solidFill>
                  <a:srgbClr val="0070C0"/>
                </a:solidFill>
                <a:latin typeface="微软雅黑" pitchFamily="34" charset="-122"/>
                <a:ea typeface="微软雅黑" pitchFamily="34" charset="-122"/>
                <a:sym typeface="微软雅黑" pitchFamily="34" charset="-122"/>
              </a:rPr>
              <a:t>种</a:t>
            </a:r>
            <a:r>
              <a:rPr lang="zh-CN" altLang="en-US" b="1" kern="0" dirty="0" smtClean="0">
                <a:solidFill>
                  <a:srgbClr val="0070C0"/>
                </a:solidFill>
                <a:latin typeface="微软雅黑" pitchFamily="34" charset="-122"/>
                <a:ea typeface="微软雅黑" pitchFamily="34" charset="-122"/>
                <a:sym typeface="微软雅黑" pitchFamily="34" charset="-122"/>
              </a:rPr>
              <a:t>情形</a:t>
            </a:r>
            <a:endParaRPr lang="zh-CN" altLang="en-US" b="1" kern="0" dirty="0">
              <a:solidFill>
                <a:srgbClr val="0070C0"/>
              </a:solidFill>
              <a:latin typeface="微软雅黑" pitchFamily="34" charset="-122"/>
              <a:ea typeface="微软雅黑" pitchFamily="34" charset="-122"/>
              <a:sym typeface="微软雅黑" pitchFamily="34" charset="-122"/>
            </a:endParaRPr>
          </a:p>
          <a:p>
            <a:pPr marL="63494" algn="just">
              <a:lnSpc>
                <a:spcPts val="2800"/>
              </a:lnSpc>
              <a:spcBef>
                <a:spcPts val="1200"/>
              </a:spcBef>
            </a:pPr>
            <a:r>
              <a:rPr lang="en-US" altLang="zh-CN" kern="0" dirty="0">
                <a:solidFill>
                  <a:srgbClr val="0070C0"/>
                </a:solidFill>
                <a:latin typeface="微软雅黑" pitchFamily="34" charset="-122"/>
                <a:ea typeface="微软雅黑" pitchFamily="34" charset="-122"/>
                <a:sym typeface="微软雅黑" pitchFamily="34" charset="-122"/>
              </a:rPr>
              <a:t> </a:t>
            </a:r>
            <a:r>
              <a:rPr lang="en-US" altLang="zh-CN" kern="0" dirty="0" smtClean="0">
                <a:solidFill>
                  <a:srgbClr val="0070C0"/>
                </a:solidFill>
                <a:latin typeface="微软雅黑" pitchFamily="34" charset="-122"/>
                <a:ea typeface="微软雅黑" pitchFamily="34" charset="-122"/>
                <a:sym typeface="微软雅黑" pitchFamily="34" charset="-122"/>
              </a:rPr>
              <a:t>   </a:t>
            </a:r>
            <a:r>
              <a:rPr lang="en-US" altLang="zh-CN" kern="0" dirty="0" smtClean="0">
                <a:solidFill>
                  <a:srgbClr val="000000"/>
                </a:solidFill>
                <a:latin typeface="微软雅黑" pitchFamily="34" charset="-122"/>
                <a:ea typeface="微软雅黑" pitchFamily="34" charset="-122"/>
                <a:sym typeface="微软雅黑" pitchFamily="34" charset="-122"/>
              </a:rPr>
              <a:t>1</a:t>
            </a:r>
            <a:r>
              <a:rPr lang="zh-CN" altLang="en-US" kern="0" dirty="0">
                <a:solidFill>
                  <a:srgbClr val="000000"/>
                </a:solidFill>
                <a:latin typeface="微软雅黑" pitchFamily="34" charset="-122"/>
                <a:ea typeface="微软雅黑" pitchFamily="34" charset="-122"/>
                <a:sym typeface="微软雅黑" pitchFamily="34" charset="-122"/>
              </a:rPr>
              <a:t>）投诉人不是所投诉招标投标活动的参与者，</a:t>
            </a:r>
            <a:r>
              <a:rPr lang="zh-CN" altLang="en-US" kern="0" dirty="0">
                <a:solidFill>
                  <a:srgbClr val="FF0000"/>
                </a:solidFill>
                <a:latin typeface="微软雅黑" pitchFamily="34" charset="-122"/>
                <a:ea typeface="微软雅黑" pitchFamily="34" charset="-122"/>
                <a:sym typeface="微软雅黑" pitchFamily="34" charset="-122"/>
              </a:rPr>
              <a:t>或者与投诉项目无任何利害关系，</a:t>
            </a:r>
            <a:r>
              <a:rPr lang="zh-CN" altLang="en-US" kern="0" dirty="0">
                <a:solidFill>
                  <a:srgbClr val="000000"/>
                </a:solidFill>
                <a:latin typeface="微软雅黑" pitchFamily="34" charset="-122"/>
                <a:ea typeface="微软雅黑" pitchFamily="34" charset="-122"/>
                <a:sym typeface="微软雅黑" pitchFamily="34" charset="-122"/>
              </a:rPr>
              <a:t>或者无法证明其为招投标活动的参与者或者其它利害关系的；</a:t>
            </a:r>
            <a:endParaRPr lang="en-US" altLang="zh-CN" b="1" kern="0" dirty="0">
              <a:solidFill>
                <a:srgbClr val="0070C0"/>
              </a:solidFill>
              <a:latin typeface="微软雅黑" pitchFamily="34" charset="-122"/>
              <a:ea typeface="微软雅黑" pitchFamily="34" charset="-122"/>
              <a:sym typeface="微软雅黑" pitchFamily="34" charset="-122"/>
            </a:endParaRPr>
          </a:p>
        </p:txBody>
      </p:sp>
      <p:sp>
        <p:nvSpPr>
          <p:cNvPr id="7" name="椭圆 6"/>
          <p:cNvSpPr/>
          <p:nvPr/>
        </p:nvSpPr>
        <p:spPr>
          <a:xfrm>
            <a:off x="5140035" y="1006303"/>
            <a:ext cx="2283394" cy="5114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a:p>
        </p:txBody>
      </p:sp>
      <p:sp>
        <p:nvSpPr>
          <p:cNvPr id="9" name="TextBox 8"/>
          <p:cNvSpPr txBox="1"/>
          <p:nvPr/>
        </p:nvSpPr>
        <p:spPr>
          <a:xfrm>
            <a:off x="5387899" y="1089364"/>
            <a:ext cx="1868310" cy="345303"/>
          </a:xfrm>
          <a:prstGeom prst="rect">
            <a:avLst/>
          </a:prstGeom>
          <a:noFill/>
        </p:spPr>
        <p:txBody>
          <a:bodyPr wrap="square" lIns="98124" tIns="49062" rIns="98124" bIns="49062" rtlCol="0">
            <a:spAutoFit/>
          </a:bodyPr>
          <a:lstStyle/>
          <a:p>
            <a:r>
              <a:rPr lang="zh-CN" altLang="en-US" sz="1600" b="1" dirty="0">
                <a:latin typeface="华文楷体" panose="02010600040101010101" pitchFamily="2" charset="-122"/>
                <a:ea typeface="华文楷体" panose="02010600040101010101" pitchFamily="2" charset="-122"/>
              </a:rPr>
              <a:t>文件、开标、结果</a:t>
            </a:r>
          </a:p>
        </p:txBody>
      </p:sp>
      <p:cxnSp>
        <p:nvCxnSpPr>
          <p:cNvPr id="8" name="直接箭头连接符 7"/>
          <p:cNvCxnSpPr/>
          <p:nvPr/>
        </p:nvCxnSpPr>
        <p:spPr>
          <a:xfrm flipH="1">
            <a:off x="2889956" y="1351652"/>
            <a:ext cx="2782575" cy="827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4481690" y="1388400"/>
            <a:ext cx="1800042" cy="7903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5672531" y="1388400"/>
            <a:ext cx="1240423" cy="7903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342570"/>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5482" y="374628"/>
            <a:ext cx="5598318" cy="423863"/>
          </a:xfrm>
        </p:spPr>
        <p:txBody>
          <a:bodyPr>
            <a:noAutofit/>
          </a:bodyPr>
          <a:lstStyle/>
          <a:p>
            <a:pPr lvl="0"/>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sz="2700" b="1" dirty="0">
                <a:solidFill>
                  <a:srgbClr val="C0504D">
                    <a:lumMod val="50000"/>
                  </a:srgbClr>
                </a:solidFill>
                <a:latin typeface="微软雅黑" panose="020B0503020204020204" pitchFamily="34" charset="-122"/>
                <a:ea typeface="微软雅黑" panose="020B0503020204020204" pitchFamily="34" charset="-122"/>
                <a:sym typeface="微软雅黑" pitchFamily="34" charset="-122"/>
              </a:rPr>
              <a:t>三）法的其他修订</a:t>
            </a:r>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 </a:t>
            </a:r>
            <a:r>
              <a:rPr lang="en-US" altLang="zh-CN" sz="2000" b="1" dirty="0" smtClean="0">
                <a:solidFill>
                  <a:srgbClr val="ED7D31">
                    <a:lumMod val="50000"/>
                  </a:srgbClr>
                </a:solidFill>
                <a:latin typeface="方正舒体" panose="02010601030101010101" pitchFamily="2" charset="-122"/>
                <a:ea typeface="方正舒体" panose="02010601030101010101" pitchFamily="2" charset="-122"/>
                <a:sym typeface="微软雅黑" pitchFamily="34" charset="-122"/>
              </a:rPr>
              <a:t>-</a:t>
            </a:r>
            <a:r>
              <a:rPr lang="zh-CN" altLang="en-US" sz="2000" b="1" dirty="0">
                <a:solidFill>
                  <a:srgbClr val="ED7D31">
                    <a:lumMod val="50000"/>
                  </a:srgbClr>
                </a:solidFill>
                <a:latin typeface="方正舒体" panose="02010601030101010101" pitchFamily="2" charset="-122"/>
                <a:ea typeface="方正舒体" panose="02010601030101010101" pitchFamily="2" charset="-122"/>
              </a:rPr>
              <a:t>关于异议与</a:t>
            </a:r>
            <a:r>
              <a:rPr lang="zh-CN" altLang="en-US" sz="2000" b="1" dirty="0" smtClean="0">
                <a:solidFill>
                  <a:srgbClr val="ED7D31">
                    <a:lumMod val="50000"/>
                  </a:srgbClr>
                </a:solidFill>
                <a:latin typeface="方正舒体" panose="02010601030101010101" pitchFamily="2" charset="-122"/>
                <a:ea typeface="方正舒体" panose="02010601030101010101" pitchFamily="2" charset="-122"/>
              </a:rPr>
              <a:t>投诉</a:t>
            </a:r>
            <a:endParaRPr lang="zh-CN" altLang="en-US" sz="2000" b="1" dirty="0">
              <a:solidFill>
                <a:srgbClr val="C0504D">
                  <a:lumMod val="50000"/>
                </a:srgbClr>
              </a:solidFill>
              <a:latin typeface="微软雅黑" panose="020B0503020204020204" pitchFamily="34" charset="-122"/>
              <a:ea typeface="微软雅黑" panose="020B0503020204020204" pitchFamily="34" charset="-122"/>
              <a:sym typeface="微软雅黑"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566251" y="1426442"/>
            <a:ext cx="10852776" cy="4805025"/>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656405" y="1562614"/>
            <a:ext cx="10672467" cy="4587915"/>
          </a:xfrm>
          <a:prstGeom prst="rect">
            <a:avLst/>
          </a:prstGeom>
        </p:spPr>
        <p:txBody>
          <a:bodyPr wrap="square" lIns="91432" tIns="45716" rIns="91432" bIns="45716">
            <a:spAutoFit/>
          </a:bodyPr>
          <a:lstStyle/>
          <a:p>
            <a:pPr defTabSz="0" fontAlgn="base">
              <a:lnSpc>
                <a:spcPts val="3434"/>
              </a:lnSpc>
              <a:spcBef>
                <a:spcPct val="20000"/>
              </a:spcBef>
              <a:spcAft>
                <a:spcPct val="0"/>
              </a:spcAft>
              <a:buClr>
                <a:srgbClr val="2F2F2F"/>
              </a:buClr>
              <a:buSzPct val="50000"/>
            </a:pPr>
            <a:r>
              <a:rPr lang="en-US" altLang="zh-CN" kern="0" dirty="0" smtClean="0">
                <a:solidFill>
                  <a:srgbClr val="000000"/>
                </a:solidFill>
                <a:latin typeface="微软雅黑" pitchFamily="34" charset="-122"/>
                <a:ea typeface="微软雅黑" pitchFamily="34" charset="-122"/>
                <a:sym typeface="微软雅黑" pitchFamily="34" charset="-122"/>
              </a:rPr>
              <a:t>    2</a:t>
            </a:r>
            <a:r>
              <a:rPr lang="zh-CN" altLang="en-US" kern="0" dirty="0">
                <a:solidFill>
                  <a:srgbClr val="000000"/>
                </a:solidFill>
                <a:latin typeface="微软雅黑" pitchFamily="34" charset="-122"/>
                <a:ea typeface="微软雅黑" pitchFamily="34" charset="-122"/>
                <a:sym typeface="微软雅黑" pitchFamily="34" charset="-122"/>
              </a:rPr>
              <a:t>）投诉事项不具体，且未提供有效线索</a:t>
            </a:r>
            <a:r>
              <a:rPr lang="zh-CN" altLang="en-US" kern="0" dirty="0">
                <a:solidFill>
                  <a:srgbClr val="FF0000"/>
                </a:solidFill>
                <a:latin typeface="微软雅黑" pitchFamily="34" charset="-122"/>
                <a:ea typeface="微软雅黑" pitchFamily="34" charset="-122"/>
                <a:sym typeface="微软雅黑" pitchFamily="34" charset="-122"/>
              </a:rPr>
              <a:t>（或证明材料），</a:t>
            </a:r>
            <a:r>
              <a:rPr lang="zh-CN" altLang="en-US" kern="0" dirty="0">
                <a:solidFill>
                  <a:srgbClr val="000000"/>
                </a:solidFill>
                <a:latin typeface="微软雅黑" pitchFamily="34" charset="-122"/>
                <a:ea typeface="微软雅黑" pitchFamily="34" charset="-122"/>
                <a:sym typeface="微软雅黑" pitchFamily="34" charset="-122"/>
              </a:rPr>
              <a:t>难以查证的；</a:t>
            </a:r>
            <a:r>
              <a:rPr lang="en-US" altLang="zh-CN" b="1" kern="0" dirty="0">
                <a:solidFill>
                  <a:srgbClr val="00B0F0"/>
                </a:solidFill>
                <a:latin typeface="华文行楷" panose="02010800040101010101" pitchFamily="2" charset="-122"/>
                <a:ea typeface="华文行楷" panose="02010800040101010101" pitchFamily="2" charset="-122"/>
                <a:sym typeface="微软雅黑" pitchFamily="34" charset="-122"/>
              </a:rPr>
              <a:t>--</a:t>
            </a:r>
            <a:r>
              <a:rPr lang="zh-CN" altLang="en-US" b="1" kern="0" dirty="0">
                <a:solidFill>
                  <a:srgbClr val="00B0F0"/>
                </a:solidFill>
                <a:latin typeface="华文行楷" panose="02010800040101010101" pitchFamily="2" charset="-122"/>
                <a:ea typeface="华文行楷" panose="02010800040101010101" pitchFamily="2" charset="-122"/>
                <a:sym typeface="微软雅黑" pitchFamily="34" charset="-122"/>
              </a:rPr>
              <a:t>正确应用</a:t>
            </a:r>
          </a:p>
          <a:p>
            <a:pPr defTabSz="0" fontAlgn="base">
              <a:lnSpc>
                <a:spcPts val="3100"/>
              </a:lnSpc>
              <a:spcBef>
                <a:spcPct val="20000"/>
              </a:spcBef>
              <a:spcAft>
                <a:spcPct val="0"/>
              </a:spcAft>
              <a:buClr>
                <a:srgbClr val="2F2F2F"/>
              </a:buClr>
              <a:buSzPct val="50000"/>
            </a:pPr>
            <a:r>
              <a:rPr lang="zh-CN" altLang="en-US" kern="0" dirty="0">
                <a:solidFill>
                  <a:srgbClr val="000000"/>
                </a:solidFill>
                <a:latin typeface="微软雅黑" pitchFamily="34" charset="-122"/>
                <a:ea typeface="微软雅黑" pitchFamily="34" charset="-122"/>
                <a:sym typeface="微软雅黑" pitchFamily="34" charset="-122"/>
              </a:rPr>
              <a:t>   </a:t>
            </a:r>
            <a:r>
              <a:rPr lang="zh-CN" altLang="en-US" kern="0" dirty="0" smtClean="0">
                <a:solidFill>
                  <a:srgbClr val="000000"/>
                </a:solidFill>
                <a:latin typeface="微软雅黑" pitchFamily="34" charset="-122"/>
                <a:ea typeface="微软雅黑" pitchFamily="34" charset="-122"/>
                <a:sym typeface="微软雅黑" pitchFamily="34" charset="-122"/>
              </a:rPr>
              <a:t> </a:t>
            </a:r>
            <a:r>
              <a:rPr lang="en-US" altLang="zh-CN" kern="0" dirty="0">
                <a:solidFill>
                  <a:srgbClr val="000000"/>
                </a:solidFill>
                <a:latin typeface="微软雅黑" pitchFamily="34" charset="-122"/>
                <a:ea typeface="微软雅黑" pitchFamily="34" charset="-122"/>
                <a:sym typeface="微软雅黑" pitchFamily="34" charset="-122"/>
              </a:rPr>
              <a:t>3</a:t>
            </a:r>
            <a:r>
              <a:rPr lang="zh-CN" altLang="en-US" kern="0" dirty="0">
                <a:solidFill>
                  <a:srgbClr val="000000"/>
                </a:solidFill>
                <a:latin typeface="微软雅黑" pitchFamily="34" charset="-122"/>
                <a:ea typeface="微软雅黑" pitchFamily="34" charset="-122"/>
                <a:sym typeface="微软雅黑" pitchFamily="34" charset="-122"/>
              </a:rPr>
              <a:t>）投诉书未署具投诉人真实姓名、签字和有效联系方式的；以法人名义投诉的，投诉</a:t>
            </a:r>
            <a:r>
              <a:rPr lang="zh-CN" altLang="en-US" kern="0" dirty="0" smtClean="0">
                <a:solidFill>
                  <a:srgbClr val="000000"/>
                </a:solidFill>
                <a:latin typeface="微软雅黑" pitchFamily="34" charset="-122"/>
                <a:ea typeface="微软雅黑" pitchFamily="34" charset="-122"/>
                <a:sym typeface="微软雅黑" pitchFamily="34" charset="-122"/>
              </a:rPr>
              <a:t>书</a:t>
            </a:r>
            <a:r>
              <a:rPr lang="zh-CN" altLang="en-US" kern="0" dirty="0">
                <a:solidFill>
                  <a:prstClr val="black"/>
                </a:solidFill>
                <a:latin typeface="微软雅黑" pitchFamily="34" charset="-122"/>
                <a:ea typeface="微软雅黑" pitchFamily="34" charset="-122"/>
                <a:sym typeface="微软雅黑" pitchFamily="34" charset="-122"/>
              </a:rPr>
              <a:t>未经法定代表人或者授权委托人签字并加盖公章的； </a:t>
            </a:r>
            <a:endParaRPr lang="en-US" altLang="zh-CN" kern="0" dirty="0">
              <a:solidFill>
                <a:prstClr val="black"/>
              </a:solidFill>
              <a:latin typeface="微软雅黑" pitchFamily="34" charset="-122"/>
              <a:ea typeface="微软雅黑" pitchFamily="34" charset="-122"/>
              <a:sym typeface="微软雅黑" pitchFamily="34" charset="-122"/>
            </a:endParaRPr>
          </a:p>
          <a:p>
            <a:pPr defTabSz="0" fontAlgn="base">
              <a:lnSpc>
                <a:spcPts val="3000"/>
              </a:lnSpc>
              <a:spcBef>
                <a:spcPct val="20000"/>
              </a:spcBef>
              <a:spcAft>
                <a:spcPct val="0"/>
              </a:spcAft>
              <a:buClr>
                <a:srgbClr val="2F2F2F"/>
              </a:buClr>
              <a:buSzPct val="50000"/>
            </a:pPr>
            <a:r>
              <a:rPr lang="en-US" altLang="zh-CN" kern="0" dirty="0">
                <a:solidFill>
                  <a:prstClr val="black"/>
                </a:solidFill>
                <a:latin typeface="微软雅黑" pitchFamily="34" charset="-122"/>
                <a:ea typeface="微软雅黑" pitchFamily="34" charset="-122"/>
                <a:sym typeface="微软雅黑" pitchFamily="34" charset="-122"/>
              </a:rPr>
              <a:t>    4</a:t>
            </a:r>
            <a:r>
              <a:rPr lang="zh-CN" altLang="en-US" kern="0" dirty="0">
                <a:solidFill>
                  <a:prstClr val="black"/>
                </a:solidFill>
                <a:latin typeface="微软雅黑" pitchFamily="34" charset="-122"/>
                <a:ea typeface="微软雅黑" pitchFamily="34" charset="-122"/>
                <a:sym typeface="微软雅黑" pitchFamily="34" charset="-122"/>
              </a:rPr>
              <a:t>）超过投诉时效的；</a:t>
            </a:r>
          </a:p>
          <a:p>
            <a:pPr defTabSz="0" fontAlgn="base">
              <a:lnSpc>
                <a:spcPts val="3000"/>
              </a:lnSpc>
              <a:spcBef>
                <a:spcPct val="20000"/>
              </a:spcBef>
              <a:spcAft>
                <a:spcPct val="0"/>
              </a:spcAft>
              <a:buClr>
                <a:srgbClr val="2F2F2F"/>
              </a:buClr>
              <a:buSzPct val="50000"/>
            </a:pPr>
            <a:r>
              <a:rPr lang="zh-CN" altLang="en-US" kern="0" dirty="0">
                <a:solidFill>
                  <a:prstClr val="black"/>
                </a:solidFill>
                <a:latin typeface="微软雅黑" pitchFamily="34" charset="-122"/>
                <a:ea typeface="微软雅黑" pitchFamily="34" charset="-122"/>
                <a:sym typeface="微软雅黑" pitchFamily="34" charset="-122"/>
              </a:rPr>
              <a:t>    </a:t>
            </a:r>
            <a:r>
              <a:rPr lang="en-US" altLang="zh-CN" kern="0" dirty="0">
                <a:solidFill>
                  <a:prstClr val="black"/>
                </a:solidFill>
                <a:latin typeface="微软雅黑" pitchFamily="34" charset="-122"/>
                <a:ea typeface="微软雅黑" pitchFamily="34" charset="-122"/>
                <a:sym typeface="微软雅黑" pitchFamily="34" charset="-122"/>
              </a:rPr>
              <a:t>5</a:t>
            </a:r>
            <a:r>
              <a:rPr lang="zh-CN" altLang="en-US" kern="0" dirty="0">
                <a:solidFill>
                  <a:prstClr val="black"/>
                </a:solidFill>
                <a:latin typeface="微软雅黑" pitchFamily="34" charset="-122"/>
                <a:ea typeface="微软雅黑" pitchFamily="34" charset="-122"/>
                <a:sym typeface="微软雅黑" pitchFamily="34" charset="-122"/>
              </a:rPr>
              <a:t>）已经作出处理决定，并且投诉人没有提出新的证据；</a:t>
            </a:r>
          </a:p>
          <a:p>
            <a:pPr defTabSz="0" fontAlgn="base">
              <a:lnSpc>
                <a:spcPts val="3000"/>
              </a:lnSpc>
              <a:spcBef>
                <a:spcPct val="20000"/>
              </a:spcBef>
              <a:spcAft>
                <a:spcPct val="0"/>
              </a:spcAft>
              <a:buClr>
                <a:srgbClr val="2F2F2F"/>
              </a:buClr>
              <a:buSzPct val="50000"/>
            </a:pPr>
            <a:r>
              <a:rPr lang="zh-CN" altLang="en-US" kern="0" dirty="0">
                <a:solidFill>
                  <a:prstClr val="black"/>
                </a:solidFill>
                <a:latin typeface="微软雅黑" pitchFamily="34" charset="-122"/>
                <a:ea typeface="微软雅黑" pitchFamily="34" charset="-122"/>
                <a:sym typeface="微软雅黑" pitchFamily="34" charset="-122"/>
              </a:rPr>
              <a:t>    </a:t>
            </a:r>
            <a:r>
              <a:rPr lang="en-US" altLang="zh-CN" kern="0" dirty="0">
                <a:solidFill>
                  <a:prstClr val="black"/>
                </a:solidFill>
                <a:latin typeface="微软雅黑" pitchFamily="34" charset="-122"/>
                <a:ea typeface="微软雅黑" pitchFamily="34" charset="-122"/>
                <a:sym typeface="微软雅黑" pitchFamily="34" charset="-122"/>
              </a:rPr>
              <a:t>6</a:t>
            </a:r>
            <a:r>
              <a:rPr lang="zh-CN" altLang="en-US" kern="0" dirty="0">
                <a:solidFill>
                  <a:prstClr val="black"/>
                </a:solidFill>
                <a:latin typeface="微软雅黑" pitchFamily="34" charset="-122"/>
                <a:ea typeface="微软雅黑" pitchFamily="34" charset="-122"/>
                <a:sym typeface="微软雅黑" pitchFamily="34" charset="-122"/>
              </a:rPr>
              <a:t>）准予撤回投诉后又以同一事实和理由提出投诉的；</a:t>
            </a:r>
          </a:p>
          <a:p>
            <a:pPr defTabSz="0" fontAlgn="base">
              <a:lnSpc>
                <a:spcPts val="3100"/>
              </a:lnSpc>
              <a:spcBef>
                <a:spcPct val="20000"/>
              </a:spcBef>
              <a:spcAft>
                <a:spcPct val="0"/>
              </a:spcAft>
              <a:buClr>
                <a:srgbClr val="2F2F2F"/>
              </a:buClr>
              <a:buSzPct val="50000"/>
            </a:pPr>
            <a:r>
              <a:rPr lang="en-US" altLang="zh-CN" kern="0" dirty="0" smtClean="0">
                <a:solidFill>
                  <a:srgbClr val="000000"/>
                </a:solidFill>
                <a:latin typeface="微软雅黑" pitchFamily="34" charset="-122"/>
                <a:ea typeface="微软雅黑" pitchFamily="34" charset="-122"/>
                <a:sym typeface="微软雅黑" pitchFamily="34" charset="-122"/>
              </a:rPr>
              <a:t>    7</a:t>
            </a:r>
            <a:r>
              <a:rPr lang="zh-CN" altLang="en-US" kern="0" dirty="0">
                <a:solidFill>
                  <a:srgbClr val="000000"/>
                </a:solidFill>
                <a:latin typeface="微软雅黑" pitchFamily="34" charset="-122"/>
                <a:ea typeface="微软雅黑" pitchFamily="34" charset="-122"/>
                <a:sym typeface="微软雅黑" pitchFamily="34" charset="-122"/>
              </a:rPr>
              <a:t>）</a:t>
            </a:r>
            <a:r>
              <a:rPr lang="zh-CN" altLang="en-US" kern="0" dirty="0">
                <a:solidFill>
                  <a:srgbClr val="FF0000"/>
                </a:solidFill>
                <a:latin typeface="微软雅黑" pitchFamily="34" charset="-122"/>
                <a:ea typeface="微软雅黑" pitchFamily="34" charset="-122"/>
                <a:sym typeface="微软雅黑" pitchFamily="34" charset="-122"/>
              </a:rPr>
              <a:t>应先提出异议的投诉事项没有提出异议的，或者招标人</a:t>
            </a:r>
            <a:r>
              <a:rPr lang="zh-CN" altLang="en-US" kern="0" dirty="0" smtClean="0">
                <a:solidFill>
                  <a:srgbClr val="FF0000"/>
                </a:solidFill>
                <a:latin typeface="微软雅黑" pitchFamily="34" charset="-122"/>
                <a:ea typeface="微软雅黑" pitchFamily="34" charset="-122"/>
                <a:sym typeface="微软雅黑" pitchFamily="34" charset="-122"/>
              </a:rPr>
              <a:t>已</a:t>
            </a:r>
            <a:endParaRPr lang="en-US" altLang="zh-CN" kern="0" dirty="0" smtClean="0">
              <a:solidFill>
                <a:srgbClr val="FF0000"/>
              </a:solidFill>
              <a:latin typeface="微软雅黑" pitchFamily="34" charset="-122"/>
              <a:ea typeface="微软雅黑" pitchFamily="34" charset="-122"/>
              <a:sym typeface="微软雅黑" pitchFamily="34" charset="-122"/>
            </a:endParaRPr>
          </a:p>
          <a:p>
            <a:pPr defTabSz="0" fontAlgn="base">
              <a:lnSpc>
                <a:spcPts val="3100"/>
              </a:lnSpc>
              <a:spcBef>
                <a:spcPct val="20000"/>
              </a:spcBef>
              <a:spcAft>
                <a:spcPct val="0"/>
              </a:spcAft>
              <a:buClr>
                <a:srgbClr val="2F2F2F"/>
              </a:buClr>
              <a:buSzPct val="50000"/>
            </a:pPr>
            <a:r>
              <a:rPr lang="zh-CN" altLang="en-US" kern="0" dirty="0" smtClean="0">
                <a:solidFill>
                  <a:srgbClr val="FF0000"/>
                </a:solidFill>
                <a:latin typeface="微软雅黑" pitchFamily="34" charset="-122"/>
                <a:ea typeface="微软雅黑" pitchFamily="34" charset="-122"/>
                <a:sym typeface="微软雅黑" pitchFamily="34" charset="-122"/>
              </a:rPr>
              <a:t>暂停</a:t>
            </a:r>
            <a:r>
              <a:rPr lang="zh-CN" altLang="en-US" kern="0" dirty="0">
                <a:solidFill>
                  <a:srgbClr val="FF0000"/>
                </a:solidFill>
                <a:latin typeface="微软雅黑" pitchFamily="34" charset="-122"/>
                <a:ea typeface="微软雅黑" pitchFamily="34" charset="-122"/>
                <a:sym typeface="微软雅黑" pitchFamily="34" charset="-122"/>
              </a:rPr>
              <a:t>招投标活动并正在对异议人提出的异议进行调查处理的；</a:t>
            </a:r>
          </a:p>
          <a:p>
            <a:pPr defTabSz="0" fontAlgn="base">
              <a:lnSpc>
                <a:spcPts val="3434"/>
              </a:lnSpc>
              <a:spcBef>
                <a:spcPct val="20000"/>
              </a:spcBef>
              <a:spcAft>
                <a:spcPct val="0"/>
              </a:spcAft>
              <a:buClr>
                <a:srgbClr val="2F2F2F"/>
              </a:buClr>
              <a:buSzPct val="50000"/>
            </a:pPr>
            <a:r>
              <a:rPr lang="zh-CN" altLang="en-US" kern="0" dirty="0">
                <a:solidFill>
                  <a:srgbClr val="000000"/>
                </a:solidFill>
                <a:latin typeface="微软雅黑" pitchFamily="34" charset="-122"/>
                <a:ea typeface="微软雅黑" pitchFamily="34" charset="-122"/>
                <a:sym typeface="微软雅黑" pitchFamily="34" charset="-122"/>
              </a:rPr>
              <a:t> </a:t>
            </a:r>
            <a:r>
              <a:rPr lang="zh-CN" altLang="en-US" kern="0" dirty="0" smtClean="0">
                <a:solidFill>
                  <a:srgbClr val="000000"/>
                </a:solidFill>
                <a:latin typeface="微软雅黑" pitchFamily="34" charset="-122"/>
                <a:ea typeface="微软雅黑" pitchFamily="34" charset="-122"/>
                <a:sym typeface="微软雅黑" pitchFamily="34" charset="-122"/>
              </a:rPr>
              <a:t>   </a:t>
            </a:r>
            <a:r>
              <a:rPr lang="en-US" altLang="zh-CN" kern="0" dirty="0" smtClean="0">
                <a:solidFill>
                  <a:srgbClr val="000000"/>
                </a:solidFill>
                <a:latin typeface="微软雅黑" pitchFamily="34" charset="-122"/>
                <a:ea typeface="微软雅黑" pitchFamily="34" charset="-122"/>
                <a:sym typeface="微软雅黑" pitchFamily="34" charset="-122"/>
              </a:rPr>
              <a:t>8</a:t>
            </a:r>
            <a:r>
              <a:rPr lang="zh-CN" altLang="en-US" kern="0" dirty="0">
                <a:solidFill>
                  <a:srgbClr val="000000"/>
                </a:solidFill>
                <a:latin typeface="微软雅黑" pitchFamily="34" charset="-122"/>
                <a:ea typeface="微软雅黑" pitchFamily="34" charset="-122"/>
                <a:sym typeface="微软雅黑" pitchFamily="34" charset="-122"/>
              </a:rPr>
              <a:t>）投诉事项已进入行政复议或者行政诉讼程序的；</a:t>
            </a:r>
          </a:p>
          <a:p>
            <a:pPr defTabSz="0" fontAlgn="base">
              <a:lnSpc>
                <a:spcPts val="3434"/>
              </a:lnSpc>
              <a:spcBef>
                <a:spcPct val="20000"/>
              </a:spcBef>
              <a:spcAft>
                <a:spcPct val="0"/>
              </a:spcAft>
              <a:buClr>
                <a:srgbClr val="2F2F2F"/>
              </a:buClr>
              <a:buSzPct val="50000"/>
            </a:pPr>
            <a:r>
              <a:rPr lang="zh-CN" altLang="en-US" kern="0" dirty="0">
                <a:solidFill>
                  <a:srgbClr val="000000"/>
                </a:solidFill>
                <a:latin typeface="微软雅黑" pitchFamily="34" charset="-122"/>
                <a:ea typeface="微软雅黑" pitchFamily="34" charset="-122"/>
                <a:sym typeface="微软雅黑" pitchFamily="34" charset="-122"/>
              </a:rPr>
              <a:t>    </a:t>
            </a:r>
            <a:r>
              <a:rPr lang="en-US" altLang="zh-CN" kern="0" dirty="0">
                <a:solidFill>
                  <a:srgbClr val="000000"/>
                </a:solidFill>
                <a:latin typeface="微软雅黑" pitchFamily="34" charset="-122"/>
                <a:ea typeface="微软雅黑" pitchFamily="34" charset="-122"/>
                <a:sym typeface="微软雅黑" pitchFamily="34" charset="-122"/>
              </a:rPr>
              <a:t>9</a:t>
            </a:r>
            <a:r>
              <a:rPr lang="zh-CN" altLang="en-US" kern="0" dirty="0">
                <a:solidFill>
                  <a:srgbClr val="000000"/>
                </a:solidFill>
                <a:latin typeface="微软雅黑" pitchFamily="34" charset="-122"/>
                <a:ea typeface="微软雅黑" pitchFamily="34" charset="-122"/>
                <a:sym typeface="微软雅黑" pitchFamily="34" charset="-122"/>
              </a:rPr>
              <a:t>）投诉人就同一事实和理由再提出投诉的。</a:t>
            </a: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5729" y="3465689"/>
            <a:ext cx="3182849" cy="1939068"/>
          </a:xfrm>
          <a:prstGeom prst="rect">
            <a:avLst/>
          </a:prstGeom>
        </p:spPr>
      </p:pic>
    </p:spTree>
    <p:extLst>
      <p:ext uri="{BB962C8B-B14F-4D97-AF65-F5344CB8AC3E}">
        <p14:creationId xmlns:p14="http://schemas.microsoft.com/office/powerpoint/2010/main" val="2725209208"/>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5482" y="374628"/>
            <a:ext cx="5598318" cy="423863"/>
          </a:xfrm>
        </p:spPr>
        <p:txBody>
          <a:bodyPr>
            <a:noAutofit/>
          </a:bodyPr>
          <a:lstStyle/>
          <a:p>
            <a:pPr lvl="0"/>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sz="2700" b="1" dirty="0">
                <a:solidFill>
                  <a:srgbClr val="C0504D">
                    <a:lumMod val="50000"/>
                  </a:srgbClr>
                </a:solidFill>
                <a:latin typeface="微软雅黑" panose="020B0503020204020204" pitchFamily="34" charset="-122"/>
                <a:ea typeface="微软雅黑" panose="020B0503020204020204" pitchFamily="34" charset="-122"/>
                <a:sym typeface="微软雅黑" pitchFamily="34" charset="-122"/>
              </a:rPr>
              <a:t>三）法的其他修订</a:t>
            </a:r>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 </a:t>
            </a:r>
            <a:r>
              <a:rPr lang="en-US" altLang="zh-CN" sz="2000" b="1" dirty="0" smtClean="0">
                <a:solidFill>
                  <a:srgbClr val="ED7D31">
                    <a:lumMod val="50000"/>
                  </a:srgbClr>
                </a:solidFill>
                <a:latin typeface="方正舒体" panose="02010601030101010101" pitchFamily="2" charset="-122"/>
                <a:ea typeface="方正舒体" panose="02010601030101010101" pitchFamily="2" charset="-122"/>
                <a:sym typeface="微软雅黑" pitchFamily="34" charset="-122"/>
              </a:rPr>
              <a:t>-</a:t>
            </a:r>
            <a:r>
              <a:rPr lang="zh-CN" altLang="en-US" sz="2000" b="1" dirty="0">
                <a:solidFill>
                  <a:srgbClr val="ED7D31">
                    <a:lumMod val="50000"/>
                  </a:srgbClr>
                </a:solidFill>
                <a:latin typeface="方正舒体" panose="02010601030101010101" pitchFamily="2" charset="-122"/>
                <a:ea typeface="方正舒体" panose="02010601030101010101" pitchFamily="2" charset="-122"/>
              </a:rPr>
              <a:t>关于异议与</a:t>
            </a:r>
            <a:r>
              <a:rPr lang="zh-CN" altLang="en-US" sz="2000" b="1" dirty="0" smtClean="0">
                <a:solidFill>
                  <a:srgbClr val="ED7D31">
                    <a:lumMod val="50000"/>
                  </a:srgbClr>
                </a:solidFill>
                <a:latin typeface="方正舒体" panose="02010601030101010101" pitchFamily="2" charset="-122"/>
                <a:ea typeface="方正舒体" panose="02010601030101010101" pitchFamily="2" charset="-122"/>
              </a:rPr>
              <a:t>投诉</a:t>
            </a:r>
            <a:endParaRPr lang="zh-CN" altLang="en-US" sz="2000" b="1" dirty="0">
              <a:solidFill>
                <a:srgbClr val="C0504D">
                  <a:lumMod val="50000"/>
                </a:srgbClr>
              </a:solidFill>
              <a:latin typeface="微软雅黑" panose="020B0503020204020204" pitchFamily="34" charset="-122"/>
              <a:ea typeface="微软雅黑" panose="020B0503020204020204" pitchFamily="34" charset="-122"/>
              <a:sym typeface="微软雅黑"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566251" y="1354667"/>
            <a:ext cx="10956538" cy="487212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673408" y="1438938"/>
            <a:ext cx="10798095" cy="4840291"/>
          </a:xfrm>
          <a:prstGeom prst="rect">
            <a:avLst/>
          </a:prstGeom>
        </p:spPr>
        <p:txBody>
          <a:bodyPr wrap="square" lIns="91432" tIns="45716" rIns="91432" bIns="45716">
            <a:spAutoFit/>
          </a:bodyPr>
          <a:lstStyle/>
          <a:p>
            <a:pPr defTabSz="0" fontAlgn="base">
              <a:lnSpc>
                <a:spcPts val="3327"/>
              </a:lnSpc>
              <a:spcBef>
                <a:spcPct val="20000"/>
              </a:spcBef>
              <a:spcAft>
                <a:spcPct val="0"/>
              </a:spcAft>
              <a:buClr>
                <a:srgbClr val="2F2F2F"/>
              </a:buClr>
              <a:buSzPct val="50000"/>
            </a:pPr>
            <a:r>
              <a:rPr lang="en-US" altLang="zh-CN" b="1" kern="0" dirty="0" smtClean="0">
                <a:solidFill>
                  <a:srgbClr val="FF0000"/>
                </a:solidFill>
                <a:latin typeface="微软雅黑" pitchFamily="34" charset="-122"/>
                <a:ea typeface="微软雅黑" pitchFamily="34" charset="-122"/>
                <a:sym typeface="微软雅黑" pitchFamily="34" charset="-122"/>
              </a:rPr>
              <a:t>   # </a:t>
            </a:r>
            <a:r>
              <a:rPr lang="zh-CN" altLang="en-US" b="1" kern="0" dirty="0" smtClean="0">
                <a:solidFill>
                  <a:srgbClr val="0070C0"/>
                </a:solidFill>
                <a:latin typeface="微软雅黑" pitchFamily="34" charset="-122"/>
                <a:ea typeface="微软雅黑" pitchFamily="34" charset="-122"/>
                <a:sym typeface="微软雅黑" pitchFamily="34" charset="-122"/>
              </a:rPr>
              <a:t>（</a:t>
            </a:r>
            <a:r>
              <a:rPr lang="en-US" altLang="zh-CN" b="1" kern="0" dirty="0" smtClean="0">
                <a:solidFill>
                  <a:srgbClr val="0070C0"/>
                </a:solidFill>
                <a:latin typeface="微软雅黑" pitchFamily="34" charset="-122"/>
                <a:ea typeface="微软雅黑" pitchFamily="34" charset="-122"/>
                <a:sym typeface="微软雅黑" pitchFamily="34" charset="-122"/>
              </a:rPr>
              <a:t>7</a:t>
            </a:r>
            <a:r>
              <a:rPr lang="zh-CN" altLang="en-US" b="1" kern="0" dirty="0" smtClean="0">
                <a:solidFill>
                  <a:srgbClr val="0070C0"/>
                </a:solidFill>
                <a:latin typeface="微软雅黑" pitchFamily="34" charset="-122"/>
                <a:ea typeface="微软雅黑" pitchFamily="34" charset="-122"/>
                <a:sym typeface="微软雅黑" pitchFamily="34" charset="-122"/>
              </a:rPr>
              <a:t>）江苏的创新</a:t>
            </a:r>
            <a:endParaRPr lang="en-US" altLang="zh-CN" b="1" kern="0" dirty="0">
              <a:solidFill>
                <a:srgbClr val="0070C0"/>
              </a:solidFill>
              <a:latin typeface="微软雅黑" pitchFamily="34" charset="-122"/>
              <a:ea typeface="微软雅黑" pitchFamily="34" charset="-122"/>
              <a:sym typeface="微软雅黑" pitchFamily="34" charset="-122"/>
            </a:endParaRPr>
          </a:p>
          <a:p>
            <a:pPr defTabSz="0" fontAlgn="base">
              <a:lnSpc>
                <a:spcPts val="3112"/>
              </a:lnSpc>
              <a:spcBef>
                <a:spcPct val="20000"/>
              </a:spcBef>
              <a:spcAft>
                <a:spcPct val="0"/>
              </a:spcAft>
              <a:buClr>
                <a:srgbClr val="2F2F2F"/>
              </a:buClr>
              <a:buSzPct val="50000"/>
            </a:pPr>
            <a:r>
              <a:rPr lang="en-US" altLang="zh-CN" kern="0" dirty="0">
                <a:solidFill>
                  <a:srgbClr val="0070C0"/>
                </a:solidFill>
                <a:latin typeface="微软雅黑" pitchFamily="34" charset="-122"/>
                <a:ea typeface="微软雅黑" pitchFamily="34" charset="-122"/>
                <a:sym typeface="微软雅黑" pitchFamily="34" charset="-122"/>
              </a:rPr>
              <a:t>   </a:t>
            </a:r>
            <a:r>
              <a:rPr lang="en-US" altLang="zh-CN" b="1" kern="0" dirty="0">
                <a:solidFill>
                  <a:srgbClr val="0070C0"/>
                </a:solidFill>
                <a:latin typeface="微软雅黑" pitchFamily="34" charset="-122"/>
                <a:ea typeface="微软雅黑" pitchFamily="34" charset="-122"/>
                <a:sym typeface="微软雅黑" pitchFamily="34" charset="-122"/>
              </a:rPr>
              <a:t> </a:t>
            </a:r>
            <a:r>
              <a:rPr lang="en-US" altLang="zh-CN" b="1" kern="0" dirty="0">
                <a:solidFill>
                  <a:srgbClr val="00B0F0"/>
                </a:solidFill>
                <a:latin typeface="微软雅黑" pitchFamily="34" charset="-122"/>
                <a:ea typeface="微软雅黑" pitchFamily="34" charset="-122"/>
                <a:sym typeface="微软雅黑" pitchFamily="34" charset="-122"/>
              </a:rPr>
              <a:t>1</a:t>
            </a:r>
            <a:r>
              <a:rPr lang="zh-CN" altLang="en-US" b="1" kern="0" dirty="0">
                <a:solidFill>
                  <a:srgbClr val="00B0F0"/>
                </a:solidFill>
                <a:latin typeface="微软雅黑" pitchFamily="34" charset="-122"/>
                <a:ea typeface="微软雅黑" pitchFamily="34" charset="-122"/>
                <a:sym typeface="微软雅黑" pitchFamily="34" charset="-122"/>
              </a:rPr>
              <a:t>）质证：</a:t>
            </a:r>
            <a:r>
              <a:rPr lang="zh-CN" altLang="en-US" kern="0" dirty="0">
                <a:solidFill>
                  <a:prstClr val="black"/>
                </a:solidFill>
                <a:latin typeface="微软雅黑" pitchFamily="34" charset="-122"/>
                <a:ea typeface="微软雅黑" pitchFamily="34" charset="-122"/>
                <a:sym typeface="微软雅黑" pitchFamily="34" charset="-122"/>
              </a:rPr>
              <a:t>江苏办法第二十条“在投诉处理</a:t>
            </a:r>
            <a:r>
              <a:rPr lang="zh-CN" altLang="en-US" kern="0" dirty="0" smtClean="0">
                <a:solidFill>
                  <a:prstClr val="black"/>
                </a:solidFill>
                <a:latin typeface="微软雅黑" pitchFamily="34" charset="-122"/>
                <a:ea typeface="微软雅黑" pitchFamily="34" charset="-122"/>
                <a:sym typeface="微软雅黑" pitchFamily="34" charset="-122"/>
              </a:rPr>
              <a:t>过程</a:t>
            </a:r>
            <a:r>
              <a:rPr lang="zh-CN" altLang="en-US" kern="0" dirty="0">
                <a:solidFill>
                  <a:prstClr val="black"/>
                </a:solidFill>
                <a:latin typeface="微软雅黑" pitchFamily="34" charset="-122"/>
                <a:ea typeface="微软雅黑" pitchFamily="34" charset="-122"/>
                <a:sym typeface="微软雅黑" pitchFamily="34" charset="-122"/>
              </a:rPr>
              <a:t>中，行政监督部门应当听取被投诉人的陈述和申辩，必要时可通知投诉人和被投诉人按照下例程序进行质证。“</a:t>
            </a:r>
          </a:p>
          <a:p>
            <a:pPr defTabSz="0" fontAlgn="base">
              <a:lnSpc>
                <a:spcPts val="3541"/>
              </a:lnSpc>
              <a:spcBef>
                <a:spcPct val="20000"/>
              </a:spcBef>
              <a:spcAft>
                <a:spcPct val="0"/>
              </a:spcAft>
              <a:buClr>
                <a:srgbClr val="2F2F2F"/>
              </a:buClr>
              <a:buSzPct val="50000"/>
            </a:pPr>
            <a:r>
              <a:rPr lang="en-US" altLang="zh-CN" b="1" kern="0" dirty="0" smtClean="0">
                <a:solidFill>
                  <a:srgbClr val="00B0F0"/>
                </a:solidFill>
                <a:latin typeface="微软雅黑" pitchFamily="34" charset="-122"/>
                <a:ea typeface="微软雅黑" pitchFamily="34" charset="-122"/>
                <a:sym typeface="微软雅黑" pitchFamily="34" charset="-122"/>
              </a:rPr>
              <a:t>    2</a:t>
            </a:r>
            <a:r>
              <a:rPr lang="zh-CN" altLang="en-US" b="1" kern="0" dirty="0">
                <a:solidFill>
                  <a:srgbClr val="00B0F0"/>
                </a:solidFill>
                <a:latin typeface="微软雅黑" pitchFamily="34" charset="-122"/>
                <a:ea typeface="微软雅黑" pitchFamily="34" charset="-122"/>
                <a:sym typeface="微软雅黑" pitchFamily="34" charset="-122"/>
              </a:rPr>
              <a:t>）疑难问题的</a:t>
            </a:r>
            <a:r>
              <a:rPr lang="zh-CN" altLang="en-US" b="1" kern="0" dirty="0" smtClean="0">
                <a:solidFill>
                  <a:srgbClr val="00B0F0"/>
                </a:solidFill>
                <a:latin typeface="微软雅黑" pitchFamily="34" charset="-122"/>
                <a:ea typeface="微软雅黑" pitchFamily="34" charset="-122"/>
                <a:sym typeface="微软雅黑" pitchFamily="34" charset="-122"/>
              </a:rPr>
              <a:t>处理：</a:t>
            </a:r>
            <a:r>
              <a:rPr lang="zh-CN" altLang="en-US" kern="0" dirty="0">
                <a:solidFill>
                  <a:srgbClr val="00B0F0"/>
                </a:solidFill>
                <a:latin typeface="微软雅黑" pitchFamily="34" charset="-122"/>
                <a:ea typeface="微软雅黑" pitchFamily="34" charset="-122"/>
                <a:sym typeface="微软雅黑" pitchFamily="34" charset="-122"/>
              </a:rPr>
              <a:t>省长令第三十四条</a:t>
            </a:r>
            <a:r>
              <a:rPr lang="zh-CN" altLang="en-US" kern="0" dirty="0">
                <a:solidFill>
                  <a:prstClr val="black"/>
                </a:solidFill>
                <a:latin typeface="微软雅黑" pitchFamily="34" charset="-122"/>
                <a:ea typeface="微软雅黑" pitchFamily="34" charset="-122"/>
                <a:sym typeface="微软雅黑" pitchFamily="34" charset="-122"/>
              </a:rPr>
              <a:t>“招标投标行政监督部门在处理投诉过程中涉及到专业性或者技术性问题，可以按照下列方式处理：</a:t>
            </a:r>
          </a:p>
          <a:p>
            <a:pPr defTabSz="0" fontAlgn="base">
              <a:lnSpc>
                <a:spcPts val="3541"/>
              </a:lnSpc>
              <a:spcBef>
                <a:spcPct val="20000"/>
              </a:spcBef>
              <a:spcAft>
                <a:spcPct val="0"/>
              </a:spcAft>
              <a:buClr>
                <a:srgbClr val="2F2F2F"/>
              </a:buClr>
              <a:buSzPct val="50000"/>
            </a:pPr>
            <a:r>
              <a:rPr lang="zh-CN" altLang="en-US" kern="0" dirty="0">
                <a:solidFill>
                  <a:prstClr val="black"/>
                </a:solidFill>
                <a:latin typeface="微软雅黑" pitchFamily="34" charset="-122"/>
                <a:ea typeface="微软雅黑" pitchFamily="34" charset="-122"/>
                <a:sym typeface="微软雅黑" pitchFamily="34" charset="-122"/>
              </a:rPr>
              <a:t>   （一）要求原评标委员会复核说明；</a:t>
            </a:r>
          </a:p>
          <a:p>
            <a:pPr defTabSz="0" fontAlgn="base">
              <a:lnSpc>
                <a:spcPts val="3541"/>
              </a:lnSpc>
              <a:spcBef>
                <a:spcPct val="20000"/>
              </a:spcBef>
              <a:spcAft>
                <a:spcPct val="0"/>
              </a:spcAft>
              <a:buClr>
                <a:srgbClr val="2F2F2F"/>
              </a:buClr>
              <a:buSzPct val="50000"/>
            </a:pPr>
            <a:r>
              <a:rPr lang="zh-CN" altLang="en-US" kern="0" dirty="0">
                <a:solidFill>
                  <a:prstClr val="black"/>
                </a:solidFill>
                <a:latin typeface="微软雅黑" pitchFamily="34" charset="-122"/>
                <a:ea typeface="微软雅黑" pitchFamily="34" charset="-122"/>
                <a:sym typeface="微软雅黑" pitchFamily="34" charset="-122"/>
              </a:rPr>
              <a:t>   </a:t>
            </a:r>
            <a:r>
              <a:rPr lang="zh-CN" altLang="en-US" kern="0" dirty="0">
                <a:solidFill>
                  <a:srgbClr val="FF0000"/>
                </a:solidFill>
                <a:latin typeface="微软雅黑" pitchFamily="34" charset="-122"/>
                <a:ea typeface="微软雅黑" pitchFamily="34" charset="-122"/>
                <a:sym typeface="微软雅黑" pitchFamily="34" charset="-122"/>
              </a:rPr>
              <a:t>（二）组织资深专家评审；</a:t>
            </a:r>
          </a:p>
          <a:p>
            <a:pPr defTabSz="0" fontAlgn="base">
              <a:lnSpc>
                <a:spcPts val="3541"/>
              </a:lnSpc>
              <a:spcBef>
                <a:spcPct val="20000"/>
              </a:spcBef>
              <a:spcAft>
                <a:spcPct val="0"/>
              </a:spcAft>
              <a:buClr>
                <a:srgbClr val="2F2F2F"/>
              </a:buClr>
              <a:buSzPct val="50000"/>
            </a:pPr>
            <a:r>
              <a:rPr lang="zh-CN" altLang="en-US" kern="0" dirty="0">
                <a:solidFill>
                  <a:prstClr val="black"/>
                </a:solidFill>
                <a:latin typeface="微软雅黑" pitchFamily="34" charset="-122"/>
                <a:ea typeface="微软雅黑" pitchFamily="34" charset="-122"/>
                <a:sym typeface="微软雅黑" pitchFamily="34" charset="-122"/>
              </a:rPr>
              <a:t>   （三）组织召开听证会。</a:t>
            </a:r>
          </a:p>
          <a:p>
            <a:pPr defTabSz="0" fontAlgn="base">
              <a:lnSpc>
                <a:spcPts val="3541"/>
              </a:lnSpc>
              <a:spcBef>
                <a:spcPct val="20000"/>
              </a:spcBef>
              <a:spcAft>
                <a:spcPct val="0"/>
              </a:spcAft>
              <a:buClr>
                <a:srgbClr val="2F2F2F"/>
              </a:buClr>
              <a:buSzPct val="50000"/>
            </a:pPr>
            <a:r>
              <a:rPr lang="zh-CN" altLang="en-US" kern="0" dirty="0">
                <a:solidFill>
                  <a:prstClr val="black"/>
                </a:solidFill>
                <a:latin typeface="微软雅黑" pitchFamily="34" charset="-122"/>
                <a:ea typeface="微软雅黑" pitchFamily="34" charset="-122"/>
                <a:sym typeface="微软雅黑" pitchFamily="34" charset="-122"/>
              </a:rPr>
              <a:t>    </a:t>
            </a:r>
            <a:r>
              <a:rPr lang="zh-CN" altLang="en-US" kern="0" dirty="0">
                <a:solidFill>
                  <a:srgbClr val="FF0000"/>
                </a:solidFill>
                <a:latin typeface="微软雅黑" pitchFamily="34" charset="-122"/>
                <a:ea typeface="微软雅黑" pitchFamily="34" charset="-122"/>
                <a:sym typeface="微软雅黑" pitchFamily="34" charset="-122"/>
              </a:rPr>
              <a:t>资深专家出具的评审意见可以作为处理投诉的主要</a:t>
            </a:r>
            <a:r>
              <a:rPr lang="zh-CN" altLang="en-US" kern="0" dirty="0" smtClean="0">
                <a:solidFill>
                  <a:srgbClr val="FF0000"/>
                </a:solidFill>
                <a:latin typeface="微软雅黑" pitchFamily="34" charset="-122"/>
                <a:ea typeface="微软雅黑" pitchFamily="34" charset="-122"/>
                <a:sym typeface="微软雅黑" pitchFamily="34" charset="-122"/>
              </a:rPr>
              <a:t>依据“。</a:t>
            </a:r>
            <a:endParaRPr lang="en-US" altLang="zh-CN" kern="0" dirty="0" smtClean="0">
              <a:solidFill>
                <a:srgbClr val="FF0000"/>
              </a:solidFill>
              <a:latin typeface="微软雅黑" pitchFamily="34" charset="-122"/>
              <a:ea typeface="微软雅黑" pitchFamily="34" charset="-122"/>
              <a:sym typeface="微软雅黑" pitchFamily="34" charset="-122"/>
            </a:endParaRPr>
          </a:p>
          <a:p>
            <a:pPr defTabSz="0" fontAlgn="base">
              <a:lnSpc>
                <a:spcPts val="2400"/>
              </a:lnSpc>
              <a:spcBef>
                <a:spcPct val="20000"/>
              </a:spcBef>
              <a:spcAft>
                <a:spcPct val="0"/>
              </a:spcAft>
              <a:buClr>
                <a:srgbClr val="2F2F2F"/>
              </a:buClr>
              <a:buSzPct val="50000"/>
            </a:pPr>
            <a:r>
              <a:rPr lang="en-US" altLang="zh-CN" b="1" kern="0" dirty="0">
                <a:solidFill>
                  <a:srgbClr val="FF0000"/>
                </a:solidFill>
                <a:latin typeface="微软雅黑" pitchFamily="34" charset="-122"/>
                <a:ea typeface="微软雅黑" pitchFamily="34" charset="-122"/>
                <a:sym typeface="微软雅黑" pitchFamily="34" charset="-122"/>
              </a:rPr>
              <a:t> </a:t>
            </a:r>
            <a:r>
              <a:rPr lang="en-US" altLang="zh-CN" b="1" kern="0" dirty="0" smtClean="0">
                <a:solidFill>
                  <a:srgbClr val="FF0000"/>
                </a:solidFill>
                <a:latin typeface="微软雅黑" pitchFamily="34" charset="-122"/>
                <a:ea typeface="微软雅黑" pitchFamily="34" charset="-122"/>
                <a:sym typeface="微软雅黑" pitchFamily="34" charset="-122"/>
              </a:rPr>
              <a:t>   </a:t>
            </a:r>
            <a:r>
              <a:rPr lang="en-US" altLang="zh-CN" b="1" kern="0" dirty="0" smtClean="0">
                <a:solidFill>
                  <a:srgbClr val="00B0F0"/>
                </a:solidFill>
                <a:latin typeface="方正舒体" panose="02010601030101010101" pitchFamily="2" charset="-122"/>
                <a:ea typeface="方正舒体" panose="02010601030101010101" pitchFamily="2" charset="-122"/>
                <a:sym typeface="微软雅黑" pitchFamily="34" charset="-122"/>
              </a:rPr>
              <a:t>--</a:t>
            </a:r>
            <a:r>
              <a:rPr lang="zh-CN" altLang="en-US" b="1" kern="0" dirty="0" smtClean="0">
                <a:solidFill>
                  <a:srgbClr val="00B0F0"/>
                </a:solidFill>
                <a:latin typeface="方正舒体" panose="02010601030101010101" pitchFamily="2" charset="-122"/>
                <a:ea typeface="方正舒体" panose="02010601030101010101" pitchFamily="2" charset="-122"/>
                <a:sym typeface="微软雅黑" pitchFamily="34" charset="-122"/>
              </a:rPr>
              <a:t>这几年许多招投标疑难杂症均通过资深评委复议解决。</a:t>
            </a:r>
            <a:endParaRPr lang="zh-CN" altLang="en-US" b="1" kern="0" dirty="0">
              <a:solidFill>
                <a:srgbClr val="00B0F0"/>
              </a:solidFill>
              <a:latin typeface="方正舒体" panose="02010601030101010101" pitchFamily="2" charset="-122"/>
              <a:ea typeface="方正舒体" panose="02010601030101010101" pitchFamily="2" charset="-122"/>
              <a:sym typeface="微软雅黑" pitchFamily="34" charset="-122"/>
            </a:endParaRPr>
          </a:p>
        </p:txBody>
      </p:sp>
      <p:sp>
        <p:nvSpPr>
          <p:cNvPr id="8" name="圆角矩形标注 7"/>
          <p:cNvSpPr/>
          <p:nvPr/>
        </p:nvSpPr>
        <p:spPr>
          <a:xfrm>
            <a:off x="6503213" y="4077731"/>
            <a:ext cx="3020820" cy="1047060"/>
          </a:xfrm>
          <a:prstGeom prst="wedgeRoundRectCallout">
            <a:avLst>
              <a:gd name="adj1" fmla="val -24237"/>
              <a:gd name="adj2" fmla="val 47630"/>
              <a:gd name="adj3" fmla="val 16667"/>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anchor="ctr"/>
          <a:lstStyle/>
          <a:p>
            <a:pPr defTabSz="943899">
              <a:defRPr/>
            </a:pPr>
            <a:endParaRPr lang="en-US" altLang="zh-CN" sz="1700" dirty="0">
              <a:solidFill>
                <a:prstClr val="black">
                  <a:lumMod val="95000"/>
                  <a:lumOff val="5000"/>
                </a:prstClr>
              </a:solidFill>
              <a:latin typeface="微软雅黑" panose="020B0503020204020204" pitchFamily="34" charset="-122"/>
              <a:ea typeface="微软雅黑" panose="020B0503020204020204" pitchFamily="34" charset="-122"/>
            </a:endParaRPr>
          </a:p>
          <a:p>
            <a:pPr defTabSz="943899">
              <a:lnSpc>
                <a:spcPts val="2146"/>
              </a:lnSpc>
              <a:defRPr/>
            </a:pPr>
            <a:r>
              <a:rPr lang="zh-CN" altLang="en-US" sz="1700" dirty="0">
                <a:solidFill>
                  <a:prstClr val="black">
                    <a:lumMod val="95000"/>
                    <a:lumOff val="5000"/>
                  </a:prstClr>
                </a:solidFill>
                <a:latin typeface="华文新魏" pitchFamily="2" charset="-122"/>
                <a:ea typeface="华文新魏" pitchFamily="2" charset="-122"/>
              </a:rPr>
              <a:t>此条借鉴深圳</a:t>
            </a:r>
            <a:r>
              <a:rPr lang="en-US" altLang="zh-CN" sz="1700" dirty="0">
                <a:solidFill>
                  <a:prstClr val="black">
                    <a:lumMod val="95000"/>
                    <a:lumOff val="5000"/>
                  </a:prstClr>
                </a:solidFill>
                <a:latin typeface="华文新魏" pitchFamily="2" charset="-122"/>
                <a:ea typeface="华文新魏" pitchFamily="2" charset="-122"/>
              </a:rPr>
              <a:t>2015</a:t>
            </a:r>
            <a:r>
              <a:rPr lang="zh-CN" altLang="en-US" sz="1700" dirty="0">
                <a:solidFill>
                  <a:prstClr val="black">
                    <a:lumMod val="95000"/>
                    <a:lumOff val="5000"/>
                  </a:prstClr>
                </a:solidFill>
                <a:latin typeface="华文新魏" pitchFamily="2" charset="-122"/>
                <a:ea typeface="华文新魏" pitchFamily="2" charset="-122"/>
              </a:rPr>
              <a:t>年改革意见第五十九条的做法，我省改革试点以来已广泛使用</a:t>
            </a:r>
          </a:p>
          <a:p>
            <a:pPr defTabSz="943899">
              <a:lnSpc>
                <a:spcPts val="2683"/>
              </a:lnSpc>
              <a:defRPr/>
            </a:pPr>
            <a:endParaRPr lang="en-US" altLang="zh-CN" sz="1700" dirty="0">
              <a:solidFill>
                <a:prstClr val="black">
                  <a:lumMod val="95000"/>
                  <a:lumOff val="5000"/>
                </a:prstClr>
              </a:solidFill>
              <a:latin typeface="微软雅黑" panose="020B0503020204020204" pitchFamily="34" charset="-122"/>
              <a:ea typeface="微软雅黑" panose="020B0503020204020204" pitchFamily="34" charset="-122"/>
            </a:endParaRPr>
          </a:p>
        </p:txBody>
      </p:sp>
      <p:cxnSp>
        <p:nvCxnSpPr>
          <p:cNvPr id="4" name="直接箭头连接符 3"/>
          <p:cNvCxnSpPr/>
          <p:nvPr/>
        </p:nvCxnSpPr>
        <p:spPr>
          <a:xfrm flipV="1">
            <a:off x="3594937" y="4601261"/>
            <a:ext cx="2908276" cy="302647"/>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906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06164" y="338142"/>
            <a:ext cx="6917014" cy="423863"/>
          </a:xfrm>
        </p:spPr>
        <p:txBody>
          <a:bodyPr>
            <a:noAutofit/>
          </a:bodyPr>
          <a:lstStyle/>
          <a:p>
            <a:pPr lvl="0"/>
            <a:r>
              <a:rPr lang="zh-CN" altLang="en-US" sz="2700" b="1" dirty="0" smtClean="0">
                <a:solidFill>
                  <a:srgbClr val="ED7D31">
                    <a:lumMod val="50000"/>
                  </a:srgbClr>
                </a:solidFill>
                <a:latin typeface="微软雅黑" panose="020B0503020204020204" pitchFamily="34" charset="-122"/>
                <a:ea typeface="微软雅黑" panose="020B0503020204020204" pitchFamily="34" charset="-122"/>
              </a:rPr>
              <a:t>（三）法的其他</a:t>
            </a:r>
            <a:r>
              <a:rPr lang="zh-CN" altLang="en-US" sz="2700" b="1" dirty="0">
                <a:solidFill>
                  <a:srgbClr val="ED7D31">
                    <a:lumMod val="50000"/>
                  </a:srgbClr>
                </a:solidFill>
                <a:latin typeface="微软雅黑" panose="020B0503020204020204" pitchFamily="34" charset="-122"/>
                <a:ea typeface="微软雅黑" panose="020B0503020204020204" pitchFamily="34" charset="-122"/>
              </a:rPr>
              <a:t>修订</a:t>
            </a: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10357" y="1348763"/>
            <a:ext cx="10825289" cy="4913047"/>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10" name="矩形 9"/>
          <p:cNvSpPr/>
          <p:nvPr/>
        </p:nvSpPr>
        <p:spPr>
          <a:xfrm>
            <a:off x="726003" y="1405313"/>
            <a:ext cx="10568666" cy="4805271"/>
          </a:xfrm>
          <a:prstGeom prst="rect">
            <a:avLst/>
          </a:prstGeom>
        </p:spPr>
        <p:txBody>
          <a:bodyPr wrap="square" lIns="85197" tIns="42599" rIns="85197" bIns="42599">
            <a:spAutoFit/>
          </a:bodyPr>
          <a:lstStyle/>
          <a:p>
            <a:pPr marL="59164" algn="just">
              <a:lnSpc>
                <a:spcPts val="3434"/>
              </a:lnSpc>
              <a:spcBef>
                <a:spcPts val="1118"/>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、增加法则：</a:t>
            </a:r>
            <a:endPar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33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）新增第六十八</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招标项目依法需要先履行投资项目审批、核准手续，招标人</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未取得批准即组织招标的，</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责令改正，并处</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万</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万罚款。</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32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）修订第六十九</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增加“应当公开招标而采用邀请招标的”，“限定只能以现金或者只能以非现金方式缴纳投标担保、履约担保的”，“或者向评标委员会提供信息和介绍说明内容违反本法规定的”</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三种情形的处罚</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32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）新增第七十条，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招标人</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不依法发布信息或者不依法载明有关信息，不使用标准文本</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，未依法为编制招标文件预留合理时间的，责令改正，并依照第六十九条、第六十六条予以处罚。</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3200"/>
              </a:lnSpc>
              <a:spcBef>
                <a:spcPts val="1118"/>
              </a:spcBef>
            </a:pP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800"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）新增第七十二条，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招标人</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不依法履行开标程序，</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允许未经开标公布的投标文件进入评标环节的，责令改正，可以并处</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万</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万的罚款，有关中标无效。</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978931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93252" y="377630"/>
            <a:ext cx="5598318" cy="423863"/>
          </a:xfrm>
        </p:spPr>
        <p:txBody>
          <a:bodyPr>
            <a:noAutofit/>
          </a:bodyPr>
          <a:lstStyle/>
          <a:p>
            <a:pPr lvl="0"/>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（三）法的其他修订</a:t>
            </a:r>
            <a:endParaRPr lang="zh-CN" altLang="en-US" sz="2700" b="1" dirty="0">
              <a:solidFill>
                <a:srgbClr val="C0504D">
                  <a:lumMod val="50000"/>
                </a:srgb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29" y="1422626"/>
            <a:ext cx="10791054" cy="4876812"/>
          </a:xfrm>
          <a:prstGeom prst="rect">
            <a:avLst/>
          </a:prstGeom>
        </p:spPr>
      </p:pic>
      <p:sp>
        <p:nvSpPr>
          <p:cNvPr id="4" name="矩形 3"/>
          <p:cNvSpPr/>
          <p:nvPr/>
        </p:nvSpPr>
        <p:spPr>
          <a:xfrm>
            <a:off x="950539" y="1550462"/>
            <a:ext cx="10243833" cy="4561842"/>
          </a:xfrm>
          <a:prstGeom prst="rect">
            <a:avLst/>
          </a:prstGeom>
        </p:spPr>
        <p:txBody>
          <a:bodyPr wrap="square" lIns="98124" tIns="49062" rIns="98124" bIns="49062">
            <a:spAutoFit/>
          </a:bodyPr>
          <a:lstStyle/>
          <a:p>
            <a:pPr marL="63494" algn="just">
              <a:lnSpc>
                <a:spcPts val="3327"/>
              </a:lnSpc>
              <a:spcBef>
                <a:spcPts val="1200"/>
              </a:spcBef>
            </a:pP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6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案例：</a:t>
            </a:r>
            <a:r>
              <a:rPr lang="zh-CN" altLang="en-US" sz="1900" kern="0" dirty="0" smtClean="0">
                <a:latin typeface="微软雅黑" panose="020B0503020204020204" pitchFamily="34" charset="-122"/>
                <a:ea typeface="微软雅黑" panose="020B0503020204020204" pitchFamily="34" charset="-122"/>
                <a:cs typeface="Times New Roman" panose="02020603050405020304" pitchFamily="18" charset="0"/>
              </a:rPr>
              <a:t>开标也会出错</a:t>
            </a:r>
            <a:endParaRPr lang="en-US" altLang="zh-CN" sz="1900"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63494" algn="just">
              <a:lnSpc>
                <a:spcPts val="3327"/>
              </a:lnSpc>
              <a:spcBef>
                <a:spcPts val="1200"/>
              </a:spcBef>
            </a:pP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某依法招标的施工</a:t>
            </a:r>
            <a:r>
              <a:rPr lang="zh-CN" altLang="en-US" b="1" kern="0" dirty="0">
                <a:solidFill>
                  <a:srgbClr val="002060"/>
                </a:solidFill>
                <a:latin typeface="华文楷体" pitchFamily="2" charset="-122"/>
                <a:ea typeface="华文楷体" pitchFamily="2" charset="-122"/>
                <a:cs typeface="Times New Roman" panose="02020603050405020304" pitchFamily="18" charset="0"/>
              </a:rPr>
              <a:t>项目采用资格后审</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方式</a:t>
            </a:r>
            <a:r>
              <a:rPr lang="zh-CN" altLang="en-US" b="1" kern="0" dirty="0">
                <a:solidFill>
                  <a:srgbClr val="002060"/>
                </a:solidFill>
                <a:latin typeface="华文楷体" pitchFamily="2" charset="-122"/>
                <a:ea typeface="华文楷体" pitchFamily="2" charset="-122"/>
                <a:cs typeface="Times New Roman" panose="02020603050405020304" pitchFamily="18" charset="0"/>
              </a:rPr>
              <a:t>进行</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公开</a:t>
            </a:r>
            <a:r>
              <a:rPr lang="zh-CN" altLang="en-US" b="1" kern="0" dirty="0">
                <a:solidFill>
                  <a:srgbClr val="002060"/>
                </a:solidFill>
                <a:latin typeface="华文楷体" pitchFamily="2" charset="-122"/>
                <a:ea typeface="华文楷体" pitchFamily="2" charset="-122"/>
                <a:cs typeface="Times New Roman" panose="02020603050405020304" pitchFamily="18" charset="0"/>
              </a:rPr>
              <a:t>招标，在投标截止时间前，招标人接收了</a:t>
            </a:r>
            <a:r>
              <a:rPr lang="en-US" altLang="zh-CN" b="1" kern="0" dirty="0">
                <a:solidFill>
                  <a:srgbClr val="002060"/>
                </a:solidFill>
                <a:latin typeface="华文楷体" pitchFamily="2" charset="-122"/>
                <a:ea typeface="华文楷体" pitchFamily="2" charset="-122"/>
                <a:cs typeface="Times New Roman" panose="02020603050405020304" pitchFamily="18" charset="0"/>
              </a:rPr>
              <a:t>6</a:t>
            </a:r>
            <a:r>
              <a:rPr lang="zh-CN" altLang="en-US" b="1" kern="0" dirty="0">
                <a:solidFill>
                  <a:srgbClr val="002060"/>
                </a:solidFill>
                <a:latin typeface="华文楷体" pitchFamily="2" charset="-122"/>
                <a:ea typeface="华文楷体" pitchFamily="2" charset="-122"/>
                <a:cs typeface="Times New Roman" panose="02020603050405020304" pitchFamily="18" charset="0"/>
              </a:rPr>
              <a:t>份投标文件，这</a:t>
            </a:r>
            <a:r>
              <a:rPr lang="en-US" altLang="zh-CN" b="1" kern="0" dirty="0">
                <a:solidFill>
                  <a:srgbClr val="002060"/>
                </a:solidFill>
                <a:latin typeface="华文楷体" pitchFamily="2" charset="-122"/>
                <a:ea typeface="华文楷体" pitchFamily="2" charset="-122"/>
                <a:cs typeface="Times New Roman" panose="02020603050405020304" pitchFamily="18" charset="0"/>
              </a:rPr>
              <a:t>6</a:t>
            </a:r>
            <a:r>
              <a:rPr lang="zh-CN" altLang="en-US" b="1" kern="0" dirty="0">
                <a:solidFill>
                  <a:srgbClr val="002060"/>
                </a:solidFill>
                <a:latin typeface="华文楷体" pitchFamily="2" charset="-122"/>
                <a:ea typeface="华文楷体" pitchFamily="2" charset="-122"/>
                <a:cs typeface="Times New Roman" panose="02020603050405020304" pitchFamily="18" charset="0"/>
              </a:rPr>
              <a:t>份投标文件在开标会上均通过了密封检查。唱标前</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，招标</a:t>
            </a:r>
            <a:r>
              <a:rPr lang="zh-CN" altLang="en-US" b="1" kern="0" dirty="0">
                <a:solidFill>
                  <a:srgbClr val="002060"/>
                </a:solidFill>
                <a:latin typeface="华文楷体" pitchFamily="2" charset="-122"/>
                <a:ea typeface="华文楷体" pitchFamily="2" charset="-122"/>
                <a:cs typeface="Times New Roman" panose="02020603050405020304" pitchFamily="18" charset="0"/>
              </a:rPr>
              <a:t>人首先组织核查投标人有关资质证件原件</a:t>
            </a:r>
            <a:r>
              <a:rPr lang="zh-CN" altLang="en-US" b="1" kern="0" dirty="0" smtClean="0">
                <a:solidFill>
                  <a:srgbClr val="00B0F0"/>
                </a:solidFill>
                <a:latin typeface="华文新魏" panose="02010800040101010101" pitchFamily="2" charset="-122"/>
                <a:ea typeface="华文新魏" panose="02010800040101010101" pitchFamily="2" charset="-122"/>
                <a:cs typeface="Times New Roman" panose="02020603050405020304" pitchFamily="18" charset="0"/>
              </a:rPr>
              <a:t>①（资质原件核查是评标委员会的职权）</a:t>
            </a:r>
            <a:r>
              <a:rPr lang="zh-CN" altLang="en-US" b="1" kern="0" dirty="0">
                <a:solidFill>
                  <a:srgbClr val="002060"/>
                </a:solidFill>
                <a:latin typeface="华文楷体" pitchFamily="2" charset="-122"/>
                <a:ea typeface="华文楷体" pitchFamily="2" charset="-122"/>
                <a:cs typeface="Times New Roman" panose="02020603050405020304" pitchFamily="18" charset="0"/>
              </a:rPr>
              <a:t>，</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发现</a:t>
            </a:r>
            <a:r>
              <a:rPr lang="zh-CN" altLang="en-US" b="1" kern="0" dirty="0">
                <a:solidFill>
                  <a:srgbClr val="002060"/>
                </a:solidFill>
                <a:latin typeface="华文楷体" pitchFamily="2" charset="-122"/>
                <a:ea typeface="华文楷体" pitchFamily="2" charset="-122"/>
                <a:cs typeface="Times New Roman" panose="02020603050405020304" pitchFamily="18" charset="0"/>
              </a:rPr>
              <a:t>有一个投标人没有派代表参加开标会议</a:t>
            </a:r>
            <a:r>
              <a:rPr lang="zh-CN" altLang="en-US" b="1" kern="0" dirty="0">
                <a:solidFill>
                  <a:srgbClr val="00B0F0"/>
                </a:solidFill>
                <a:latin typeface="华文新魏" panose="02010800040101010101" pitchFamily="2" charset="-122"/>
                <a:ea typeface="华文新魏" panose="02010800040101010101" pitchFamily="2" charset="-122"/>
                <a:cs typeface="Times New Roman" panose="02020603050405020304" pitchFamily="18" charset="0"/>
              </a:rPr>
              <a:t>②（是否参加开标会议是投标人的</a:t>
            </a:r>
            <a:r>
              <a:rPr lang="zh-CN" altLang="en-US" b="1" kern="0" dirty="0" smtClean="0">
                <a:solidFill>
                  <a:srgbClr val="00B0F0"/>
                </a:solidFill>
                <a:latin typeface="华文新魏" panose="02010800040101010101" pitchFamily="2" charset="-122"/>
                <a:ea typeface="华文新魏" panose="02010800040101010101" pitchFamily="2" charset="-122"/>
                <a:cs typeface="Times New Roman" panose="02020603050405020304" pitchFamily="18" charset="0"/>
              </a:rPr>
              <a:t>权利）</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，另一</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个投标人少携带了一个资质证件的</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原件</a:t>
            </a:r>
            <a:r>
              <a:rPr lang="zh-CN" altLang="en-US" b="1" kern="0" dirty="0">
                <a:solidFill>
                  <a:srgbClr val="00B0F0"/>
                </a:solidFill>
                <a:latin typeface="华文新魏" panose="02010800040101010101" pitchFamily="2" charset="-122"/>
                <a:ea typeface="华文新魏" panose="02010800040101010101" pitchFamily="2" charset="-122"/>
                <a:cs typeface="Times New Roman" panose="02020603050405020304" pitchFamily="18" charset="0"/>
              </a:rPr>
              <a:t>（不能因未携带原件当场拒绝，除非招标文件另有约定</a:t>
            </a:r>
            <a:r>
              <a:rPr lang="zh-CN" altLang="en-US" b="1" kern="0" dirty="0" smtClean="0">
                <a:solidFill>
                  <a:srgbClr val="00B0F0"/>
                </a:solidFill>
                <a:latin typeface="华文新魏" panose="02010800040101010101" pitchFamily="2" charset="-122"/>
                <a:ea typeface="华文新魏" panose="02010800040101010101" pitchFamily="2" charset="-122"/>
                <a:cs typeface="Times New Roman" panose="02020603050405020304" pitchFamily="18" charset="0"/>
              </a:rPr>
              <a:t>，</a:t>
            </a:r>
            <a:r>
              <a:rPr lang="zh-CN" altLang="en-US" b="1" kern="0" dirty="0">
                <a:solidFill>
                  <a:srgbClr val="00B0F0"/>
                </a:solidFill>
                <a:latin typeface="华文新魏" panose="02010800040101010101" pitchFamily="2" charset="-122"/>
                <a:ea typeface="华文新魏" panose="02010800040101010101" pitchFamily="2" charset="-122"/>
                <a:cs typeface="Times New Roman" panose="02020603050405020304" pitchFamily="18" charset="0"/>
              </a:rPr>
              <a:t>即使</a:t>
            </a:r>
            <a:r>
              <a:rPr lang="zh-CN" altLang="en-US" b="1" kern="0" dirty="0" smtClean="0">
                <a:solidFill>
                  <a:srgbClr val="00B0F0"/>
                </a:solidFill>
                <a:latin typeface="华文新魏" panose="02010800040101010101" pitchFamily="2" charset="-122"/>
                <a:ea typeface="华文新魏" panose="02010800040101010101" pitchFamily="2" charset="-122"/>
                <a:cs typeface="Times New Roman" panose="02020603050405020304" pitchFamily="18" charset="0"/>
              </a:rPr>
              <a:t>约定也是错误的）</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a:t>
            </a:r>
            <a:r>
              <a:rPr lang="zh-CN" altLang="en-US" b="1" kern="0" dirty="0">
                <a:solidFill>
                  <a:srgbClr val="FF0000"/>
                </a:solidFill>
                <a:latin typeface="华文楷体" pitchFamily="2" charset="-122"/>
                <a:ea typeface="华文楷体" pitchFamily="2" charset="-122"/>
                <a:cs typeface="Times New Roman" panose="02020603050405020304" pitchFamily="18" charset="0"/>
              </a:rPr>
              <a:t>招标人以资格审查不合格为由拒绝上述两家投标人的投标，不予开标。</a:t>
            </a:r>
          </a:p>
          <a:p>
            <a:pPr marL="63494" algn="just">
              <a:lnSpc>
                <a:spcPts val="2254"/>
              </a:lnSpc>
              <a:spcBef>
                <a:spcPts val="1200"/>
              </a:spcBef>
            </a:pP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    剩余四家唱标，招标人发现</a:t>
            </a:r>
            <a:r>
              <a:rPr lang="zh-CN" altLang="en-US" b="1" kern="0" dirty="0">
                <a:solidFill>
                  <a:srgbClr val="002060"/>
                </a:solidFill>
                <a:latin typeface="华文楷体" pitchFamily="2" charset="-122"/>
                <a:ea typeface="华文楷体" pitchFamily="2" charset="-122"/>
                <a:cs typeface="Times New Roman" panose="02020603050405020304" pitchFamily="18" charset="0"/>
              </a:rPr>
              <a:t>，投标人</a:t>
            </a:r>
            <a:r>
              <a:rPr lang="en-US" altLang="zh-CN" b="1" kern="0" dirty="0">
                <a:solidFill>
                  <a:srgbClr val="002060"/>
                </a:solidFill>
                <a:latin typeface="华文楷体" pitchFamily="2" charset="-122"/>
                <a:ea typeface="华文楷体" pitchFamily="2" charset="-122"/>
                <a:cs typeface="Times New Roman" panose="02020603050405020304" pitchFamily="18" charset="0"/>
              </a:rPr>
              <a:t>A</a:t>
            </a:r>
            <a:r>
              <a:rPr lang="zh-CN" altLang="en-US" b="1" kern="0" dirty="0">
                <a:solidFill>
                  <a:srgbClr val="002060"/>
                </a:solidFill>
                <a:latin typeface="华文楷体" pitchFamily="2" charset="-122"/>
                <a:ea typeface="华文楷体" pitchFamily="2" charset="-122"/>
                <a:cs typeface="Times New Roman" panose="02020603050405020304" pitchFamily="18" charset="0"/>
              </a:rPr>
              <a:t>的投标</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保证</a:t>
            </a:r>
            <a:endParaRPr lang="en-US" altLang="zh-CN" b="1" kern="0" dirty="0" smtClean="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2254"/>
              </a:lnSpc>
              <a:spcBef>
                <a:spcPts val="1200"/>
              </a:spcBef>
            </a:pP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金</a:t>
            </a:r>
            <a:r>
              <a:rPr lang="zh-CN" altLang="en-US" b="1" kern="0" dirty="0">
                <a:solidFill>
                  <a:srgbClr val="002060"/>
                </a:solidFill>
                <a:latin typeface="华文楷体" pitchFamily="2" charset="-122"/>
                <a:ea typeface="华文楷体" pitchFamily="2" charset="-122"/>
                <a:cs typeface="Times New Roman" panose="02020603050405020304" pitchFamily="18" charset="0"/>
              </a:rPr>
              <a:t>未递交，投标人</a:t>
            </a:r>
            <a:r>
              <a:rPr lang="en-US" altLang="zh-CN" b="1" kern="0" dirty="0">
                <a:solidFill>
                  <a:srgbClr val="002060"/>
                </a:solidFill>
                <a:latin typeface="华文楷体" pitchFamily="2" charset="-122"/>
                <a:ea typeface="华文楷体" pitchFamily="2" charset="-122"/>
                <a:cs typeface="Times New Roman" panose="02020603050405020304" pitchFamily="18" charset="0"/>
              </a:rPr>
              <a:t>B</a:t>
            </a:r>
            <a:r>
              <a:rPr lang="zh-CN" altLang="en-US" b="1" kern="0" dirty="0">
                <a:solidFill>
                  <a:srgbClr val="002060"/>
                </a:solidFill>
                <a:latin typeface="华文楷体" pitchFamily="2" charset="-122"/>
                <a:ea typeface="华文楷体" pitchFamily="2" charset="-122"/>
                <a:cs typeface="Times New Roman" panose="02020603050405020304" pitchFamily="18" charset="0"/>
              </a:rPr>
              <a:t>的投标</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函虽</a:t>
            </a:r>
            <a:r>
              <a:rPr lang="zh-CN" altLang="en-US" b="1" kern="0" dirty="0">
                <a:solidFill>
                  <a:srgbClr val="002060"/>
                </a:solidFill>
                <a:latin typeface="华文楷体" pitchFamily="2" charset="-122"/>
                <a:ea typeface="华文楷体" pitchFamily="2" charset="-122"/>
                <a:cs typeface="Times New Roman" panose="02020603050405020304" pitchFamily="18" charset="0"/>
              </a:rPr>
              <a:t>加盖了投标人</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单位</a:t>
            </a:r>
            <a:endParaRPr lang="en-US" altLang="zh-CN" b="1" kern="0" dirty="0" smtClean="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2254"/>
              </a:lnSpc>
              <a:spcBef>
                <a:spcPts val="1200"/>
              </a:spcBef>
            </a:pP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印章，但</a:t>
            </a:r>
            <a:r>
              <a:rPr lang="zh-CN" altLang="en-US" b="1" kern="0" dirty="0">
                <a:solidFill>
                  <a:srgbClr val="002060"/>
                </a:solidFill>
                <a:latin typeface="华文楷体" pitchFamily="2" charset="-122"/>
                <a:ea typeface="华文楷体" pitchFamily="2" charset="-122"/>
                <a:cs typeface="Times New Roman" panose="02020603050405020304" pitchFamily="18" charset="0"/>
              </a:rPr>
              <a:t>没有法定代表人或其授权代理人签字</a:t>
            </a:r>
            <a:r>
              <a:rPr lang="zh-CN" altLang="en-US" b="1" kern="0" dirty="0">
                <a:solidFill>
                  <a:srgbClr val="00B0F0"/>
                </a:solidFill>
                <a:latin typeface="华文新魏" panose="02010800040101010101" pitchFamily="2" charset="-122"/>
                <a:ea typeface="华文新魏" panose="02010800040101010101" pitchFamily="2" charset="-122"/>
                <a:cs typeface="Times New Roman" panose="02020603050405020304" pitchFamily="18" charset="0"/>
              </a:rPr>
              <a:t>③</a:t>
            </a:r>
          </a:p>
        </p:txBody>
      </p:sp>
    </p:spTree>
    <p:extLst>
      <p:ext uri="{BB962C8B-B14F-4D97-AF65-F5344CB8AC3E}">
        <p14:creationId xmlns:p14="http://schemas.microsoft.com/office/powerpoint/2010/main" val="3866045790"/>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5482" y="374628"/>
            <a:ext cx="5598318" cy="423863"/>
          </a:xfrm>
        </p:spPr>
        <p:txBody>
          <a:bodyPr>
            <a:noAutofit/>
          </a:bodyPr>
          <a:lstStyle/>
          <a:p>
            <a:pPr lvl="0"/>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（三）法的其他修订</a:t>
            </a:r>
            <a:endParaRPr lang="zh-CN" altLang="en-US" sz="2700" b="1" dirty="0">
              <a:solidFill>
                <a:srgbClr val="C0504D">
                  <a:lumMod val="50000"/>
                </a:srgb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72623" y="1557867"/>
            <a:ext cx="10865038" cy="440266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806234" y="1662412"/>
            <a:ext cx="10532444" cy="3836940"/>
          </a:xfrm>
          <a:prstGeom prst="rect">
            <a:avLst/>
          </a:prstGeom>
        </p:spPr>
        <p:txBody>
          <a:bodyPr wrap="square" lIns="91432" tIns="45716" rIns="91432" bIns="45716">
            <a:spAutoFit/>
          </a:bodyPr>
          <a:lstStyle/>
          <a:p>
            <a:pPr marL="63494" algn="just">
              <a:lnSpc>
                <a:spcPts val="3541"/>
              </a:lnSpc>
              <a:spcBef>
                <a:spcPts val="1200"/>
              </a:spcBef>
            </a:pPr>
            <a:r>
              <a:rPr lang="zh-CN" altLang="en-US" b="1" kern="0" dirty="0">
                <a:solidFill>
                  <a:srgbClr val="00B0F0"/>
                </a:solidFill>
                <a:latin typeface="华文新魏" panose="02010800040101010101" pitchFamily="2" charset="-122"/>
                <a:ea typeface="华文新魏" panose="02010800040101010101" pitchFamily="2" charset="-122"/>
                <a:cs typeface="Times New Roman" panose="02020603050405020304" pitchFamily="18" charset="0"/>
                <a:sym typeface="微软雅黑" pitchFamily="34" charset="-122"/>
              </a:rPr>
              <a:t>（条例第五十一条“投标文件未经投标单位盖章和单位负责人签字”）</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a:t>
            </a:r>
            <a:r>
              <a:rPr lang="zh-CN" altLang="en-US" b="1" kern="0" dirty="0">
                <a:solidFill>
                  <a:srgbClr val="FF0000"/>
                </a:solidFill>
                <a:latin typeface="华文楷体" pitchFamily="2" charset="-122"/>
                <a:ea typeface="华文楷体" pitchFamily="2" charset="-122"/>
                <a:cs typeface="Times New Roman" panose="02020603050405020304" pitchFamily="18" charset="0"/>
                <a:sym typeface="微软雅黑" pitchFamily="34" charset="-122"/>
              </a:rPr>
              <a:t>而当场宣布投标人</a:t>
            </a:r>
            <a:r>
              <a:rPr lang="en-US" altLang="zh-CN" b="1" kern="0" dirty="0">
                <a:solidFill>
                  <a:srgbClr val="FF0000"/>
                </a:solidFill>
                <a:latin typeface="华文楷体" pitchFamily="2" charset="-122"/>
                <a:ea typeface="华文楷体" pitchFamily="2" charset="-122"/>
                <a:cs typeface="Times New Roman" panose="02020603050405020304" pitchFamily="18" charset="0"/>
                <a:sym typeface="微软雅黑" pitchFamily="34" charset="-122"/>
              </a:rPr>
              <a:t>A</a:t>
            </a:r>
            <a:r>
              <a:rPr lang="zh-CN" altLang="en-US" b="1" kern="0" dirty="0">
                <a:solidFill>
                  <a:srgbClr val="FF0000"/>
                </a:solidFill>
                <a:latin typeface="华文楷体" pitchFamily="2" charset="-122"/>
                <a:ea typeface="华文楷体" pitchFamily="2" charset="-122"/>
                <a:cs typeface="Times New Roman" panose="02020603050405020304" pitchFamily="18" charset="0"/>
                <a:sym typeface="微软雅黑" pitchFamily="34" charset="-122"/>
              </a:rPr>
              <a:t>和</a:t>
            </a:r>
            <a:r>
              <a:rPr lang="en-US" altLang="zh-CN" b="1" kern="0" dirty="0">
                <a:solidFill>
                  <a:srgbClr val="FF0000"/>
                </a:solidFill>
                <a:latin typeface="华文楷体" pitchFamily="2" charset="-122"/>
                <a:ea typeface="华文楷体" pitchFamily="2" charset="-122"/>
                <a:cs typeface="Times New Roman" panose="02020603050405020304" pitchFamily="18" charset="0"/>
                <a:sym typeface="微软雅黑" pitchFamily="34" charset="-122"/>
              </a:rPr>
              <a:t>B</a:t>
            </a:r>
            <a:r>
              <a:rPr lang="zh-CN" altLang="en-US" b="1" kern="0" dirty="0">
                <a:solidFill>
                  <a:srgbClr val="FF0000"/>
                </a:solidFill>
                <a:latin typeface="华文楷体" pitchFamily="2" charset="-122"/>
                <a:ea typeface="华文楷体" pitchFamily="2" charset="-122"/>
                <a:cs typeface="Times New Roman" panose="02020603050405020304" pitchFamily="18" charset="0"/>
                <a:sym typeface="微软雅黑" pitchFamily="34" charset="-122"/>
              </a:rPr>
              <a:t>的投标为废标</a:t>
            </a:r>
            <a:r>
              <a:rPr lang="zh-CN" altLang="en-US" b="1" kern="0" dirty="0" smtClean="0">
                <a:solidFill>
                  <a:srgbClr val="00B0F0"/>
                </a:solidFill>
                <a:latin typeface="华文新魏" panose="02010800040101010101" pitchFamily="2" charset="-122"/>
                <a:ea typeface="华文新魏" panose="02010800040101010101" pitchFamily="2" charset="-122"/>
                <a:cs typeface="Times New Roman" panose="02020603050405020304" pitchFamily="18" charset="0"/>
                <a:sym typeface="微软雅黑" pitchFamily="34" charset="-122"/>
              </a:rPr>
              <a:t>④</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投标人</a:t>
            </a:r>
            <a:r>
              <a:rPr lang="en-US" altLang="zh-CN"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C</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的投标</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函莫名其妙出现两</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个投标报价，但</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没有说明</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哪一个为最终报价，招标人要求其当众</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口头确认</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后</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，选择</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了其中一个较高报价唱标</a:t>
            </a:r>
            <a:r>
              <a:rPr lang="zh-CN" altLang="en-US" b="1" kern="0" dirty="0">
                <a:solidFill>
                  <a:srgbClr val="00B0F0"/>
                </a:solidFill>
                <a:latin typeface="华文新魏" panose="02010800040101010101" pitchFamily="2" charset="-122"/>
                <a:ea typeface="华文新魏" panose="02010800040101010101" pitchFamily="2" charset="-122"/>
                <a:cs typeface="Times New Roman" panose="02020603050405020304" pitchFamily="18" charset="0"/>
                <a:sym typeface="微软雅黑" pitchFamily="34" charset="-122"/>
              </a:rPr>
              <a:t>⑤（应该如实公布投标人</a:t>
            </a:r>
            <a:r>
              <a:rPr lang="en-US" altLang="zh-CN" b="1" kern="0" dirty="0">
                <a:solidFill>
                  <a:srgbClr val="00B0F0"/>
                </a:solidFill>
                <a:latin typeface="华文新魏" panose="02010800040101010101" pitchFamily="2" charset="-122"/>
                <a:ea typeface="华文新魏" panose="02010800040101010101" pitchFamily="2" charset="-122"/>
                <a:cs typeface="Times New Roman" panose="02020603050405020304" pitchFamily="18" charset="0"/>
                <a:sym typeface="微软雅黑" pitchFamily="34" charset="-122"/>
              </a:rPr>
              <a:t>C</a:t>
            </a:r>
            <a:r>
              <a:rPr lang="zh-CN" altLang="en-US" b="1" kern="0" dirty="0">
                <a:solidFill>
                  <a:srgbClr val="00B0F0"/>
                </a:solidFill>
                <a:latin typeface="华文新魏" panose="02010800040101010101" pitchFamily="2" charset="-122"/>
                <a:ea typeface="华文新魏" panose="02010800040101010101" pitchFamily="2" charset="-122"/>
                <a:cs typeface="Times New Roman" panose="02020603050405020304" pitchFamily="18" charset="0"/>
                <a:sym typeface="微软雅黑" pitchFamily="34" charset="-122"/>
              </a:rPr>
              <a:t>的两个</a:t>
            </a:r>
            <a:r>
              <a:rPr lang="zh-CN" altLang="en-US" b="1" kern="0" dirty="0" smtClean="0">
                <a:solidFill>
                  <a:srgbClr val="00B0F0"/>
                </a:solidFill>
                <a:latin typeface="华文新魏" panose="02010800040101010101" pitchFamily="2" charset="-122"/>
                <a:ea typeface="华文新魏" panose="02010800040101010101" pitchFamily="2" charset="-122"/>
                <a:cs typeface="Times New Roman" panose="02020603050405020304" pitchFamily="18" charset="0"/>
                <a:sym typeface="微软雅黑" pitchFamily="34" charset="-122"/>
              </a:rPr>
              <a:t>报价，交评标委员会评判）</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投标人</a:t>
            </a:r>
            <a:r>
              <a:rPr lang="en-US" altLang="zh-CN" b="1" kern="0" dirty="0">
                <a:solidFill>
                  <a:srgbClr val="002060"/>
                </a:solidFill>
                <a:latin typeface="华文楷体" pitchFamily="2" charset="-122"/>
                <a:ea typeface="华文楷体" pitchFamily="2" charset="-122"/>
                <a:cs typeface="Times New Roman" panose="02020603050405020304" pitchFamily="18" charset="0"/>
              </a:rPr>
              <a:t>D</a:t>
            </a:r>
            <a:r>
              <a:rPr lang="zh-CN" altLang="en-US" b="1" kern="0" dirty="0">
                <a:solidFill>
                  <a:srgbClr val="002060"/>
                </a:solidFill>
                <a:latin typeface="华文楷体" pitchFamily="2" charset="-122"/>
                <a:ea typeface="华文楷体" pitchFamily="2" charset="-122"/>
                <a:cs typeface="Times New Roman" panose="02020603050405020304" pitchFamily="18" charset="0"/>
              </a:rPr>
              <a:t>在投标函上填写的报价，大写与小写不一致，招标人核对发现，投标函上报价的小写数值与投标报价汇总表的报价数值一致，于是按照投标函上报价的小写数值唱标</a:t>
            </a:r>
            <a:r>
              <a:rPr lang="zh-CN" altLang="en-US" b="1" kern="0" dirty="0">
                <a:solidFill>
                  <a:srgbClr val="00B0F0"/>
                </a:solidFill>
                <a:latin typeface="华文新魏" panose="02010800040101010101" pitchFamily="2" charset="-122"/>
                <a:ea typeface="华文新魏" panose="02010800040101010101" pitchFamily="2" charset="-122"/>
                <a:cs typeface="Times New Roman" panose="02020603050405020304" pitchFamily="18" charset="0"/>
              </a:rPr>
              <a:t>⑥（招标人无权核对，应如实唱标）</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a:t>
            </a:r>
            <a:r>
              <a:rPr lang="zh-CN" altLang="en-US" b="1" kern="0" dirty="0">
                <a:solidFill>
                  <a:srgbClr val="002060"/>
                </a:solidFill>
                <a:latin typeface="华文楷体" pitchFamily="2" charset="-122"/>
                <a:ea typeface="华文楷体" pitchFamily="2" charset="-122"/>
                <a:cs typeface="Times New Roman" panose="02020603050405020304" pitchFamily="18" charset="0"/>
              </a:rPr>
              <a:t>这样仅剩</a:t>
            </a:r>
            <a:r>
              <a:rPr lang="en-US" altLang="zh-CN" b="1" kern="0" dirty="0">
                <a:solidFill>
                  <a:srgbClr val="002060"/>
                </a:solidFill>
                <a:latin typeface="华文楷体" pitchFamily="2" charset="-122"/>
                <a:ea typeface="华文楷体" pitchFamily="2" charset="-122"/>
                <a:cs typeface="Times New Roman" panose="02020603050405020304" pitchFamily="18" charset="0"/>
              </a:rPr>
              <a:t>C</a:t>
            </a:r>
            <a:r>
              <a:rPr lang="zh-CN" altLang="en-US" b="1" kern="0" dirty="0">
                <a:solidFill>
                  <a:srgbClr val="002060"/>
                </a:solidFill>
                <a:latin typeface="华文楷体" pitchFamily="2" charset="-122"/>
                <a:ea typeface="华文楷体" pitchFamily="2" charset="-122"/>
                <a:cs typeface="Times New Roman" panose="02020603050405020304" pitchFamily="18" charset="0"/>
              </a:rPr>
              <a:t>、</a:t>
            </a:r>
            <a:r>
              <a:rPr lang="en-US" altLang="zh-CN" b="1" kern="0" dirty="0">
                <a:solidFill>
                  <a:srgbClr val="002060"/>
                </a:solidFill>
                <a:latin typeface="华文楷体" pitchFamily="2" charset="-122"/>
                <a:ea typeface="华文楷体" pitchFamily="2" charset="-122"/>
                <a:cs typeface="Times New Roman" panose="02020603050405020304" pitchFamily="18" charset="0"/>
              </a:rPr>
              <a:t>D</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两个投标人的投标有效，于是招标人在开标会上宣布了本次招标失败</a:t>
            </a:r>
            <a:r>
              <a:rPr lang="zh-CN" altLang="en-US" b="1" kern="0" dirty="0">
                <a:solidFill>
                  <a:srgbClr val="00B0F0"/>
                </a:solidFill>
                <a:latin typeface="华文新魏" panose="02010800040101010101" pitchFamily="2" charset="-122"/>
                <a:ea typeface="华文新魏" panose="02010800040101010101" pitchFamily="2" charset="-122"/>
                <a:cs typeface="Times New Roman" panose="02020603050405020304" pitchFamily="18" charset="0"/>
              </a:rPr>
              <a:t>⑦（招标人宣布招标失败的依据是评标委员会的评标结果</a:t>
            </a:r>
            <a:r>
              <a:rPr lang="zh-CN" altLang="en-US" b="1" kern="0" dirty="0" smtClean="0">
                <a:solidFill>
                  <a:srgbClr val="00B0F0"/>
                </a:solidFill>
                <a:latin typeface="华文新魏" panose="02010800040101010101" pitchFamily="2" charset="-122"/>
                <a:ea typeface="华文新魏" panose="02010800040101010101" pitchFamily="2" charset="-122"/>
                <a:cs typeface="Times New Roman" panose="02020603050405020304" pitchFamily="18" charset="0"/>
              </a:rPr>
              <a:t>，除非</a:t>
            </a:r>
            <a:r>
              <a:rPr lang="zh-CN" altLang="en-US" b="1" kern="0" dirty="0">
                <a:solidFill>
                  <a:srgbClr val="00B0F0"/>
                </a:solidFill>
                <a:latin typeface="华文新魏" panose="02010800040101010101" pitchFamily="2" charset="-122"/>
                <a:ea typeface="华文新魏" panose="02010800040101010101" pitchFamily="2" charset="-122"/>
                <a:cs typeface="Times New Roman" panose="02020603050405020304" pitchFamily="18" charset="0"/>
              </a:rPr>
              <a:t>投标截止时投标人少于三</a:t>
            </a:r>
            <a:r>
              <a:rPr lang="zh-CN" altLang="en-US" b="1" kern="0" dirty="0" smtClean="0">
                <a:solidFill>
                  <a:srgbClr val="00B0F0"/>
                </a:solidFill>
                <a:latin typeface="华文新魏" panose="02010800040101010101" pitchFamily="2" charset="-122"/>
                <a:ea typeface="华文新魏" panose="02010800040101010101" pitchFamily="2" charset="-122"/>
                <a:cs typeface="Times New Roman" panose="02020603050405020304" pitchFamily="18" charset="0"/>
              </a:rPr>
              <a:t>个）</a:t>
            </a:r>
            <a:r>
              <a:rPr lang="zh-CN" altLang="en-US" b="1" kern="0" dirty="0">
                <a:solidFill>
                  <a:srgbClr val="002060"/>
                </a:solidFill>
                <a:latin typeface="华文楷体" pitchFamily="2" charset="-122"/>
                <a:ea typeface="华文楷体" pitchFamily="2" charset="-122"/>
                <a:cs typeface="Times New Roman" panose="02020603050405020304" pitchFamily="18" charset="0"/>
              </a:rPr>
              <a:t>。</a:t>
            </a:r>
          </a:p>
          <a:p>
            <a:pPr marL="63494" algn="just">
              <a:lnSpc>
                <a:spcPts val="3541"/>
              </a:lnSpc>
              <a:spcBef>
                <a:spcPts val="1200"/>
              </a:spcBef>
            </a:pPr>
            <a:r>
              <a:rPr lang="en-US" altLang="zh-CN" b="1" kern="0" dirty="0" smtClean="0">
                <a:solidFill>
                  <a:srgbClr val="002060"/>
                </a:solidFill>
                <a:latin typeface="华文楷体" pitchFamily="2" charset="-122"/>
                <a:ea typeface="华文楷体" pitchFamily="2" charset="-122"/>
                <a:cs typeface="Times New Roman" panose="02020603050405020304" pitchFamily="18" charset="0"/>
              </a:rPr>
              <a:t>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问题</a:t>
            </a:r>
            <a:r>
              <a:rPr lang="zh-CN" altLang="en-US" b="1" kern="0" dirty="0">
                <a:solidFill>
                  <a:srgbClr val="002060"/>
                </a:solidFill>
                <a:latin typeface="华文楷体" pitchFamily="2" charset="-122"/>
                <a:ea typeface="华文楷体" pitchFamily="2" charset="-122"/>
                <a:cs typeface="Times New Roman" panose="02020603050405020304" pitchFamily="18" charset="0"/>
              </a:rPr>
              <a:t>：</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招标</a:t>
            </a:r>
            <a:r>
              <a:rPr lang="zh-CN" altLang="en-US" b="1" kern="0" dirty="0">
                <a:solidFill>
                  <a:srgbClr val="002060"/>
                </a:solidFill>
                <a:latin typeface="华文楷体" pitchFamily="2" charset="-122"/>
                <a:ea typeface="华文楷体" pitchFamily="2" charset="-122"/>
                <a:cs typeface="Times New Roman" panose="02020603050405020304" pitchFamily="18" charset="0"/>
              </a:rPr>
              <a:t>人在上述做法中存在哪些不妥之</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处，正确的做法是什么。</a:t>
            </a:r>
            <a:endParaRPr lang="zh-CN" altLang="en-US" b="1" kern="0" dirty="0">
              <a:solidFill>
                <a:srgbClr val="002060"/>
              </a:solidFill>
              <a:latin typeface="华文楷体" pitchFamily="2" charset="-122"/>
              <a:ea typeface="华文楷体" pitchFamily="2" charset="-122"/>
              <a:cs typeface="Times New Roman" panose="02020603050405020304" pitchFamily="18" charset="0"/>
            </a:endParaRPr>
          </a:p>
        </p:txBody>
      </p:sp>
    </p:spTree>
    <p:extLst>
      <p:ext uri="{BB962C8B-B14F-4D97-AF65-F5344CB8AC3E}">
        <p14:creationId xmlns:p14="http://schemas.microsoft.com/office/powerpoint/2010/main" val="197909760"/>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06164" y="338142"/>
            <a:ext cx="6917014" cy="423863"/>
          </a:xfrm>
        </p:spPr>
        <p:txBody>
          <a:bodyPr>
            <a:noAutofit/>
          </a:bodyPr>
          <a:lstStyle/>
          <a:p>
            <a:pPr lvl="0"/>
            <a:r>
              <a:rPr lang="zh-CN" altLang="en-US" sz="2700" b="1" dirty="0" smtClean="0">
                <a:solidFill>
                  <a:srgbClr val="ED7D31">
                    <a:lumMod val="50000"/>
                  </a:srgbClr>
                </a:solidFill>
                <a:latin typeface="微软雅黑" panose="020B0503020204020204" pitchFamily="34" charset="-122"/>
                <a:ea typeface="微软雅黑" panose="020B0503020204020204" pitchFamily="34" charset="-122"/>
              </a:rPr>
              <a:t>（三）法的其他</a:t>
            </a:r>
            <a:r>
              <a:rPr lang="zh-CN" altLang="en-US" sz="2700" b="1" dirty="0">
                <a:solidFill>
                  <a:srgbClr val="ED7D31">
                    <a:lumMod val="50000"/>
                  </a:srgbClr>
                </a:solidFill>
                <a:latin typeface="微软雅黑" panose="020B0503020204020204" pitchFamily="34" charset="-122"/>
                <a:ea typeface="微软雅黑" panose="020B0503020204020204" pitchFamily="34" charset="-122"/>
              </a:rPr>
              <a:t>修订</a:t>
            </a: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9810" y="1470354"/>
            <a:ext cx="10825289" cy="466709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10" name="矩形 9"/>
          <p:cNvSpPr/>
          <p:nvPr/>
        </p:nvSpPr>
        <p:spPr>
          <a:xfrm>
            <a:off x="717633" y="1554697"/>
            <a:ext cx="10613612" cy="4433374"/>
          </a:xfrm>
          <a:prstGeom prst="rect">
            <a:avLst/>
          </a:prstGeom>
        </p:spPr>
        <p:txBody>
          <a:bodyPr wrap="square" lIns="85197" tIns="42599" rIns="85197" bIns="42599">
            <a:spAutoFit/>
          </a:bodyPr>
          <a:lstStyle/>
          <a:p>
            <a:pPr marL="59164" algn="just">
              <a:lnSpc>
                <a:spcPts val="3434"/>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修订</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第七十三条、第七十四条，</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提高投标人串通投标、行贿，以他人名义投标或者以其他方式弄虚作假的处罚金额，情节严重的由取消</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1-2</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年所有</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依法招标项目资格</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改为取消</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1-3</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年参加国有项目</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投标资格。</a:t>
            </a:r>
            <a:endParaRPr lang="en-US" altLang="zh-CN" kern="0" dirty="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3434"/>
              </a:lnSpc>
              <a:spcBef>
                <a:spcPts val="1118"/>
              </a:spcBef>
            </a:pPr>
            <a:r>
              <a:rPr lang="en-US" altLang="zh-CN"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修订第七十五条</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依法必须招标的项目，招标人与投标人就投标价格、投标方案等实质性内容进行谈判的，由给予警告、对责任人处分，改为</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给予警告，罚款</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3434"/>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修订</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第七十六条，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在原五十六条对评委收受投标人财物、透露评标信息进行处罚的基础上，增加</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故意隐瞒与投标人的利害关系，私下接触投标人的情形，</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并由</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处</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千</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万罚款改为</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万</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万，并除名，终身不予入库。</a:t>
            </a:r>
            <a:endPar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3434"/>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另增加两款：一是评委会成员违反本法规定</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，不客观、公正、勤勉履行评标职责的</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，责令改正，拒不改正或者有其他严重情节的，处以</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1~5</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万罚款，禁止</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个月至</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年参加评标；情节</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特别严重的，三年内</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1368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30525" y="349747"/>
            <a:ext cx="6917014" cy="423863"/>
          </a:xfrm>
        </p:spPr>
        <p:txBody>
          <a:bodyPr>
            <a:noAutofit/>
          </a:bodyPr>
          <a:lstStyle/>
          <a:p>
            <a:pPr lvl="0"/>
            <a:r>
              <a:rPr lang="zh-CN" altLang="en-US" sz="2700" b="1" dirty="0" smtClean="0">
                <a:solidFill>
                  <a:srgbClr val="ED7D31">
                    <a:lumMod val="50000"/>
                  </a:srgbClr>
                </a:solidFill>
                <a:latin typeface="微软雅黑" panose="020B0503020204020204" pitchFamily="34" charset="-122"/>
                <a:ea typeface="微软雅黑" panose="020B0503020204020204" pitchFamily="34" charset="-122"/>
              </a:rPr>
              <a:t>（三）法的其他</a:t>
            </a:r>
            <a:r>
              <a:rPr lang="zh-CN" altLang="en-US" sz="2700" b="1" dirty="0">
                <a:solidFill>
                  <a:srgbClr val="ED7D31">
                    <a:lumMod val="50000"/>
                  </a:srgbClr>
                </a:solidFill>
                <a:latin typeface="微软雅黑" panose="020B0503020204020204" pitchFamily="34" charset="-122"/>
                <a:ea typeface="微软雅黑" panose="020B0503020204020204" pitchFamily="34" charset="-122"/>
              </a:rPr>
              <a:t>修订</a:t>
            </a: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10357" y="1348765"/>
            <a:ext cx="10825289" cy="490573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10" name="矩形 9"/>
          <p:cNvSpPr/>
          <p:nvPr/>
        </p:nvSpPr>
        <p:spPr>
          <a:xfrm>
            <a:off x="668181" y="1348764"/>
            <a:ext cx="10709642" cy="4830919"/>
          </a:xfrm>
          <a:prstGeom prst="rect">
            <a:avLst/>
          </a:prstGeom>
        </p:spPr>
        <p:txBody>
          <a:bodyPr wrap="square" lIns="85197" tIns="42599" rIns="85197" bIns="42599">
            <a:spAutoFit/>
          </a:bodyPr>
          <a:lstStyle/>
          <a:p>
            <a:pPr marL="59164" algn="just">
              <a:lnSpc>
                <a:spcPts val="3541"/>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不得</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评标，并除名。</a:t>
            </a:r>
          </a:p>
          <a:p>
            <a:pPr marL="59164" algn="just">
              <a:lnSpc>
                <a:spcPts val="2468"/>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二是评标</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委员会的</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招标人代表</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违反本条规定的，可以同时对招标人</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处以</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万</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万罚款</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468"/>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前款所列行为影响中标结果的，中标无效。</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3434"/>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修订</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第七十七条，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对原五十七条进行修改，除招标人在评标委员会依法推荐的中标候选人外确定中标人，依法必须招标的项目在所有投标被评标委员会否决后自行确定中标人的给予处罚外，</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增加不按招标文件规定的定标方式确定中标人的情形</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。罚款由千分之</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五</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p>
          <a:p>
            <a:pPr marL="59164" algn="just">
              <a:lnSpc>
                <a:spcPts val="3434"/>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千分之十改为百分之一</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百分之二。</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361"/>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新增</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第七十八条，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招标人</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不依法</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告知资格预审结果</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不依</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361"/>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法</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公示中标人</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的，不依法履行</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向投标人的告知义务</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，不依</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361"/>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法</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通知或者公告中标结果</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，责令改正，处两万</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十万罚款。</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766" y="4224654"/>
            <a:ext cx="3209860" cy="2029844"/>
          </a:xfrm>
          <a:prstGeom prst="rect">
            <a:avLst/>
          </a:prstGeom>
        </p:spPr>
      </p:pic>
    </p:spTree>
    <p:extLst>
      <p:ext uri="{BB962C8B-B14F-4D97-AF65-F5344CB8AC3E}">
        <p14:creationId xmlns:p14="http://schemas.microsoft.com/office/powerpoint/2010/main" val="250948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30524" y="338142"/>
            <a:ext cx="6917014" cy="423863"/>
          </a:xfrm>
        </p:spPr>
        <p:txBody>
          <a:bodyPr>
            <a:noAutofit/>
          </a:bodyPr>
          <a:lstStyle/>
          <a:p>
            <a:pPr lvl="0"/>
            <a:r>
              <a:rPr lang="zh-CN" altLang="en-US" sz="2700" b="1" dirty="0" smtClean="0">
                <a:solidFill>
                  <a:srgbClr val="ED7D31">
                    <a:lumMod val="50000"/>
                  </a:srgbClr>
                </a:solidFill>
                <a:latin typeface="微软雅黑" panose="020B0503020204020204" pitchFamily="34" charset="-122"/>
                <a:ea typeface="微软雅黑" panose="020B0503020204020204" pitchFamily="34" charset="-122"/>
              </a:rPr>
              <a:t>（三）法的其他</a:t>
            </a:r>
            <a:r>
              <a:rPr lang="zh-CN" altLang="en-US" sz="2700" b="1" dirty="0">
                <a:solidFill>
                  <a:srgbClr val="ED7D31">
                    <a:lumMod val="50000"/>
                  </a:srgbClr>
                </a:solidFill>
                <a:latin typeface="微软雅黑" panose="020B0503020204020204" pitchFamily="34" charset="-122"/>
                <a:ea typeface="微软雅黑" panose="020B0503020204020204" pitchFamily="34" charset="-122"/>
              </a:rPr>
              <a:t>修订</a:t>
            </a: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610356" y="1341273"/>
            <a:ext cx="10825289" cy="481812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9" name="矩形 8"/>
          <p:cNvSpPr/>
          <p:nvPr/>
        </p:nvSpPr>
        <p:spPr>
          <a:xfrm>
            <a:off x="711687" y="1409097"/>
            <a:ext cx="10622628" cy="4677030"/>
          </a:xfrm>
          <a:prstGeom prst="rect">
            <a:avLst/>
          </a:prstGeom>
        </p:spPr>
        <p:txBody>
          <a:bodyPr wrap="square" lIns="85197" tIns="42599" rIns="85197" bIns="42599">
            <a:spAutoFit/>
          </a:bodyPr>
          <a:lstStyle/>
          <a:p>
            <a:pPr marL="59164" algn="just">
              <a:lnSpc>
                <a:spcPts val="3434"/>
              </a:lnSpc>
              <a:spcBef>
                <a:spcPts val="1118"/>
              </a:spcBef>
            </a:pP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修订</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第七十九条、第八十条，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对原五十八条、五十九条进行修改，提高处罚金额；</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招标人、中标人不按招标文件、投标文件签订合同的，对双方分别予以处罚。</a:t>
            </a:r>
            <a:endPar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2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新增第八十一条，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不公开</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8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招标信息、不备案的处罚。</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4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修订</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第八十二条，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对法第</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4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六十条中标人签订合同后不</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4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履约法则进行修改。增加一</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34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款，</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招标人不按照约定支付合同价款的，</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中标人可以要求支付担保人承担担保责任，给中标人造成的损失超过支付担保范围的，还应当对超出部分予以赔偿；没有提供支付担保的，应当对中标人的损失承担赔偿责任。</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49721" t="23839" r="3702" b="57231"/>
          <a:stretch/>
        </p:blipFill>
        <p:spPr>
          <a:xfrm>
            <a:off x="4522295" y="2632875"/>
            <a:ext cx="6598399" cy="1683094"/>
          </a:xfrm>
          <a:prstGeom prst="rect">
            <a:avLst/>
          </a:prstGeom>
        </p:spPr>
      </p:pic>
    </p:spTree>
    <p:extLst>
      <p:ext uri="{BB962C8B-B14F-4D97-AF65-F5344CB8AC3E}">
        <p14:creationId xmlns:p14="http://schemas.microsoft.com/office/powerpoint/2010/main" val="3530126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69623" y="349748"/>
            <a:ext cx="6917014" cy="423863"/>
          </a:xfrm>
        </p:spPr>
        <p:txBody>
          <a:bodyPr>
            <a:noAutofit/>
          </a:bodyPr>
          <a:lstStyle/>
          <a:p>
            <a:pPr lvl="0"/>
            <a:r>
              <a:rPr lang="zh-CN" altLang="en-US" sz="2700" b="1" dirty="0" smtClean="0">
                <a:solidFill>
                  <a:srgbClr val="ED7D31">
                    <a:lumMod val="50000"/>
                  </a:srgbClr>
                </a:solidFill>
                <a:latin typeface="微软雅黑" panose="020B0503020204020204" pitchFamily="34" charset="-122"/>
                <a:ea typeface="微软雅黑" panose="020B0503020204020204" pitchFamily="34" charset="-122"/>
              </a:rPr>
              <a:t>（三）法的其他</a:t>
            </a:r>
            <a:r>
              <a:rPr lang="zh-CN" altLang="en-US" sz="2700" b="1" dirty="0">
                <a:solidFill>
                  <a:srgbClr val="ED7D31">
                    <a:lumMod val="50000"/>
                  </a:srgbClr>
                </a:solidFill>
                <a:latin typeface="微软雅黑" panose="020B0503020204020204" pitchFamily="34" charset="-122"/>
                <a:ea typeface="微软雅黑" panose="020B0503020204020204" pitchFamily="34" charset="-122"/>
              </a:rPr>
              <a:t>修订</a:t>
            </a: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659809" y="1389888"/>
            <a:ext cx="10718011" cy="4829413"/>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9" name="矩形 8"/>
          <p:cNvSpPr/>
          <p:nvPr/>
        </p:nvSpPr>
        <p:spPr>
          <a:xfrm>
            <a:off x="797356" y="1453670"/>
            <a:ext cx="10580465" cy="4484670"/>
          </a:xfrm>
          <a:prstGeom prst="rect">
            <a:avLst/>
          </a:prstGeom>
        </p:spPr>
        <p:txBody>
          <a:bodyPr wrap="square" lIns="85197" tIns="42599" rIns="85197" bIns="42599">
            <a:spAutoFit/>
          </a:bodyPr>
          <a:lstStyle/>
          <a:p>
            <a:pPr marL="59164" algn="just">
              <a:lnSpc>
                <a:spcPts val="3541"/>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897"/>
              </a:lnSpc>
              <a:spcBef>
                <a:spcPts val="1118"/>
              </a:spcBef>
            </a:pPr>
            <a:r>
              <a:rPr lang="en-US" altLang="zh-CN"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新增第八十三条，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对电子</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4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招标投标</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交易平台</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违反本法</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4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予以处罚。</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3112"/>
              </a:lnSpc>
              <a:spcBef>
                <a:spcPts val="1118"/>
              </a:spcBef>
            </a:pPr>
            <a:endParaRPr lang="en-US" altLang="zh-CN" kern="0" dirty="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3112"/>
              </a:lnSpc>
              <a:spcBef>
                <a:spcPts val="1118"/>
              </a:spcBef>
            </a:pP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897"/>
              </a:lnSpc>
              <a:spcBef>
                <a:spcPts val="1118"/>
              </a:spcBef>
            </a:pP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新增第八十四条，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对潜在</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6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投标人、投标人</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恶意投诉</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予</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6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以处罚。</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49720" t="75600" r="3609" b="18337"/>
          <a:stretch/>
        </p:blipFill>
        <p:spPr>
          <a:xfrm>
            <a:off x="4530010" y="1333778"/>
            <a:ext cx="6847813" cy="585206"/>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49720" t="15495" r="3796" b="54454"/>
          <a:stretch/>
        </p:blipFill>
        <p:spPr>
          <a:xfrm>
            <a:off x="4530008" y="1977525"/>
            <a:ext cx="6847813" cy="2486976"/>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49720" t="45153" r="3796" b="36513"/>
          <a:stretch/>
        </p:blipFill>
        <p:spPr>
          <a:xfrm>
            <a:off x="4530010" y="4797389"/>
            <a:ext cx="6847813" cy="1344936"/>
          </a:xfrm>
          <a:prstGeom prst="rect">
            <a:avLst/>
          </a:prstGeom>
        </p:spPr>
      </p:pic>
    </p:spTree>
    <p:extLst>
      <p:ext uri="{BB962C8B-B14F-4D97-AF65-F5344CB8AC3E}">
        <p14:creationId xmlns:p14="http://schemas.microsoft.com/office/powerpoint/2010/main" val="1641897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22929" y="415582"/>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概述</a:t>
            </a: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10356" y="1290825"/>
            <a:ext cx="10924196" cy="2784463"/>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7" name="矩形 6"/>
          <p:cNvSpPr/>
          <p:nvPr/>
        </p:nvSpPr>
        <p:spPr>
          <a:xfrm>
            <a:off x="610355" y="4572000"/>
            <a:ext cx="10912791" cy="157640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9" name="矩形 8"/>
          <p:cNvSpPr/>
          <p:nvPr/>
        </p:nvSpPr>
        <p:spPr>
          <a:xfrm>
            <a:off x="711929" y="4689905"/>
            <a:ext cx="10709642" cy="1778807"/>
          </a:xfrm>
          <a:prstGeom prst="rect">
            <a:avLst/>
          </a:prstGeom>
        </p:spPr>
        <p:txBody>
          <a:bodyPr wrap="square" lIns="85204" tIns="42602" rIns="85204" bIns="42602">
            <a:spAutoFit/>
          </a:bodyPr>
          <a:lstStyle/>
          <a:p>
            <a:pPr marL="59169" algn="just">
              <a:lnSpc>
                <a:spcPts val="2100"/>
              </a:lnSpc>
              <a:spcBef>
                <a:spcPts val="1118"/>
              </a:spcBef>
            </a:pPr>
            <a:r>
              <a:rPr lang="zh-CN" altLang="en-US"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特征：</a:t>
            </a:r>
            <a:endParaRPr lang="en-US" altLang="zh-CN"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300"/>
              </a:lnSpc>
              <a:spcBef>
                <a:spcPts val="1118"/>
              </a:spcBef>
            </a:pP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单一</a:t>
            </a:r>
            <a:r>
              <a:rPr lang="zh-CN" altLang="en-US" b="1" kern="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责任主体</a:t>
            </a:r>
            <a:r>
              <a:rPr lang="zh-CN" altLang="en-US" b="1" kern="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固定</a:t>
            </a:r>
            <a:r>
              <a:rPr lang="zh-CN" altLang="en-US" b="1" kern="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总价</a:t>
            </a:r>
            <a:r>
              <a:rPr lang="zh-CN" altLang="en-US" b="1" kern="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设计</a:t>
            </a:r>
            <a:r>
              <a:rPr lang="zh-CN" altLang="en-US" b="1" kern="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主导</a:t>
            </a:r>
            <a:r>
              <a:rPr lang="zh-CN" altLang="en-US" b="1" kern="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设计</a:t>
            </a:r>
            <a:r>
              <a:rPr lang="zh-CN" altLang="en-US" b="1" kern="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与采购、施工深度融合</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是工程总承包的四个本质条件。离开了这四个本质条件，将会失去工程总承包的实际意义。</a:t>
            </a:r>
          </a:p>
          <a:p>
            <a:pPr marL="59169" algn="just">
              <a:lnSpc>
                <a:spcPts val="2300"/>
              </a:lnSpc>
              <a:spcBef>
                <a:spcPts val="1118"/>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610356" y="1389695"/>
            <a:ext cx="10709642" cy="2586721"/>
          </a:xfrm>
          <a:prstGeom prst="rect">
            <a:avLst/>
          </a:prstGeom>
        </p:spPr>
        <p:txBody>
          <a:bodyPr wrap="square" lIns="85204" tIns="42602" rIns="85204" bIns="42602">
            <a:spAutoFit/>
          </a:bodyPr>
          <a:lstStyle/>
          <a:p>
            <a:pPr marL="59169" algn="just">
              <a:lnSpc>
                <a:spcPts val="2400"/>
              </a:lnSpc>
              <a:spcBef>
                <a:spcPts val="1118"/>
              </a:spcBef>
            </a:pP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2</a:t>
            </a:r>
            <a:r>
              <a:rPr lang="zh-CN" altLang="en-US" sz="1900"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、工程总承包特征</a:t>
            </a:r>
            <a:endParaRPr lang="en-US" altLang="zh-CN" sz="1900"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200"/>
              </a:lnSpc>
              <a:spcBef>
                <a:spcPts val="1118"/>
              </a:spcBef>
            </a:pP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定义：</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工程</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总承包</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是指从事工程总承包的企业按照与建设单位签订的合同，对工程项目的设计、采购、施工等实行全过程的承包，并对工程的质量、安全、工期和造价等全面负责的承包方式。</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工程总承包一般采用</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设计</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采购</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施工</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总承包</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EPC</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）；或者</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设计</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施工</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总承包模式</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D-B</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）；还</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可采用</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设计</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采购</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总承包</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(E-P)</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和</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采购</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施工</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总承包</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(P-C)</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等方式</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。建设单位</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也可以根据项目特点和实际需要，按照风险合理分担原则和承包工作内容采用其他工程总承包模式</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872" y="3882774"/>
            <a:ext cx="4432300" cy="109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下箭头 2"/>
          <p:cNvSpPr/>
          <p:nvPr/>
        </p:nvSpPr>
        <p:spPr>
          <a:xfrm>
            <a:off x="7489703" y="4871283"/>
            <a:ext cx="167523" cy="310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16651821"/>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93983" y="372956"/>
            <a:ext cx="6917014" cy="423863"/>
          </a:xfrm>
        </p:spPr>
        <p:txBody>
          <a:bodyPr>
            <a:noAutofit/>
          </a:bodyPr>
          <a:lstStyle/>
          <a:p>
            <a:pPr lvl="0"/>
            <a:r>
              <a:rPr lang="zh-CN" altLang="en-US" sz="2700" b="1" dirty="0" smtClean="0">
                <a:solidFill>
                  <a:srgbClr val="ED7D31">
                    <a:lumMod val="50000"/>
                  </a:srgbClr>
                </a:solidFill>
                <a:latin typeface="微软雅黑" panose="020B0503020204020204" pitchFamily="34" charset="-122"/>
                <a:ea typeface="微软雅黑" panose="020B0503020204020204" pitchFamily="34" charset="-122"/>
              </a:rPr>
              <a:t>（三）法的其他</a:t>
            </a:r>
            <a:r>
              <a:rPr lang="zh-CN" altLang="en-US" sz="2700" b="1" dirty="0">
                <a:solidFill>
                  <a:srgbClr val="ED7D31">
                    <a:lumMod val="50000"/>
                  </a:srgbClr>
                </a:solidFill>
                <a:latin typeface="微软雅黑" panose="020B0503020204020204" pitchFamily="34" charset="-122"/>
                <a:ea typeface="微软雅黑" panose="020B0503020204020204" pitchFamily="34" charset="-122"/>
              </a:rPr>
              <a:t>修订</a:t>
            </a: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610356" y="1453669"/>
            <a:ext cx="10825289" cy="480309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9" name="矩形 8"/>
          <p:cNvSpPr/>
          <p:nvPr/>
        </p:nvSpPr>
        <p:spPr>
          <a:xfrm>
            <a:off x="746150" y="1453669"/>
            <a:ext cx="10631672" cy="4356430"/>
          </a:xfrm>
          <a:prstGeom prst="rect">
            <a:avLst/>
          </a:prstGeom>
        </p:spPr>
        <p:txBody>
          <a:bodyPr wrap="square" lIns="85197" tIns="42599" rIns="85197" bIns="42599">
            <a:spAutoFit/>
          </a:bodyPr>
          <a:lstStyle/>
          <a:p>
            <a:pPr marL="59164" algn="just">
              <a:lnSpc>
                <a:spcPts val="3541"/>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接第八十四条：</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3541"/>
              </a:lnSpc>
              <a:spcBef>
                <a:spcPts val="1118"/>
              </a:spcBef>
            </a:pPr>
            <a:endParaRPr lang="en-US" altLang="zh-CN" kern="0" dirty="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500"/>
              </a:lnSpc>
              <a:spcBef>
                <a:spcPts val="1118"/>
              </a:spcBef>
            </a:pPr>
            <a:r>
              <a:rPr lang="en-US" altLang="zh-CN"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新增第八十六条，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机关、</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5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团体、国有企事业单位违</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5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反本法，对负责人的处理。</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500"/>
              </a:lnSpc>
              <a:spcBef>
                <a:spcPts val="1118"/>
              </a:spcBef>
            </a:pP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500"/>
              </a:lnSpc>
              <a:spcBef>
                <a:spcPts val="1118"/>
              </a:spcBef>
            </a:pP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第八十七条，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对违法干</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5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扰招标投标活动行为的负</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5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责人的处理。</a:t>
            </a:r>
            <a:endParaRPr lang="en-US" altLang="zh-CN" kern="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49132" t="63289" r="3702" b="17648"/>
          <a:stretch/>
        </p:blipFill>
        <p:spPr>
          <a:xfrm>
            <a:off x="4128915" y="1453669"/>
            <a:ext cx="7306730" cy="1693448"/>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49720" t="21058" r="3516" b="39095"/>
          <a:stretch/>
        </p:blipFill>
        <p:spPr>
          <a:xfrm>
            <a:off x="4207560" y="3353241"/>
            <a:ext cx="7290484" cy="2928342"/>
          </a:xfrm>
          <a:prstGeom prst="rect">
            <a:avLst/>
          </a:prstGeom>
        </p:spPr>
      </p:pic>
    </p:spTree>
    <p:extLst>
      <p:ext uri="{BB962C8B-B14F-4D97-AF65-F5344CB8AC3E}">
        <p14:creationId xmlns:p14="http://schemas.microsoft.com/office/powerpoint/2010/main" val="4273689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30524" y="349747"/>
            <a:ext cx="6917014" cy="423863"/>
          </a:xfrm>
        </p:spPr>
        <p:txBody>
          <a:bodyPr>
            <a:noAutofit/>
          </a:bodyPr>
          <a:lstStyle/>
          <a:p>
            <a:pPr lvl="0"/>
            <a:r>
              <a:rPr lang="zh-CN" altLang="en-US" sz="2700" b="1" dirty="0" smtClean="0">
                <a:solidFill>
                  <a:srgbClr val="ED7D31">
                    <a:lumMod val="50000"/>
                  </a:srgbClr>
                </a:solidFill>
                <a:latin typeface="微软雅黑" panose="020B0503020204020204" pitchFamily="34" charset="-122"/>
                <a:ea typeface="微软雅黑" panose="020B0503020204020204" pitchFamily="34" charset="-122"/>
              </a:rPr>
              <a:t>（三）法的其他</a:t>
            </a:r>
            <a:r>
              <a:rPr lang="zh-CN" altLang="en-US" sz="2700" b="1" dirty="0">
                <a:solidFill>
                  <a:srgbClr val="ED7D31">
                    <a:lumMod val="50000"/>
                  </a:srgbClr>
                </a:solidFill>
                <a:latin typeface="微软雅黑" panose="020B0503020204020204" pitchFamily="34" charset="-122"/>
                <a:ea typeface="微软雅黑" panose="020B0503020204020204" pitchFamily="34" charset="-122"/>
              </a:rPr>
              <a:t>修订</a:t>
            </a: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10355" y="1405314"/>
            <a:ext cx="10767467" cy="1412105"/>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10" name="矩形 9"/>
          <p:cNvSpPr/>
          <p:nvPr/>
        </p:nvSpPr>
        <p:spPr>
          <a:xfrm>
            <a:off x="668180" y="1405314"/>
            <a:ext cx="10709642" cy="1269496"/>
          </a:xfrm>
          <a:prstGeom prst="rect">
            <a:avLst/>
          </a:prstGeom>
        </p:spPr>
        <p:txBody>
          <a:bodyPr wrap="square" lIns="85197" tIns="42599" rIns="85197" bIns="42599">
            <a:spAutoFit/>
          </a:bodyPr>
          <a:lstStyle/>
          <a:p>
            <a:pPr marL="59164" algn="just">
              <a:lnSpc>
                <a:spcPts val="3200"/>
              </a:lnSpc>
              <a:spcBef>
                <a:spcPts val="1118"/>
              </a:spcBef>
            </a:pP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修订</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第八十九条，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除原六十四条规定，依法必须招标的项目违反本法规定，中标无效，重新确定中标人或者重新招标外，增加“合同已经签订或者履行的，按照合同法等有关法律法规规定处理”，解决已实施项目违法后不知所措。</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610355" y="3304472"/>
            <a:ext cx="10767467" cy="2999185"/>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11" name="矩形 10"/>
          <p:cNvSpPr/>
          <p:nvPr/>
        </p:nvSpPr>
        <p:spPr>
          <a:xfrm>
            <a:off x="668180" y="3332049"/>
            <a:ext cx="10709642" cy="1907041"/>
          </a:xfrm>
          <a:prstGeom prst="rect">
            <a:avLst/>
          </a:prstGeom>
        </p:spPr>
        <p:txBody>
          <a:bodyPr wrap="square" lIns="85197" tIns="42599" rIns="85197" bIns="42599">
            <a:spAutoFit/>
          </a:bodyPr>
          <a:lstStyle/>
          <a:p>
            <a:pPr marL="59164" algn="just">
              <a:lnSpc>
                <a:spcPts val="3541"/>
              </a:lnSpc>
              <a:spcBef>
                <a:spcPts val="1118"/>
              </a:spcBef>
            </a:pP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、附则新增</a:t>
            </a:r>
            <a:endPar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400"/>
              </a:lnSpc>
              <a:spcBef>
                <a:spcPts val="1118"/>
              </a:spcBef>
            </a:pP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新增第九十二条，</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规定本法追溯期自招标项目实施</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完成之</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日</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或</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3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者</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终止之日起计算</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4" algn="just">
              <a:lnSpc>
                <a:spcPts val="2300"/>
              </a:lnSpc>
              <a:spcBef>
                <a:spcPts val="1118"/>
              </a:spcBef>
            </a:pP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新增第九十三条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，规定本法有关日、工作日的起止时间。</a:t>
            </a:r>
            <a:endParaRPr lang="en-US" altLang="zh-CN" kern="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49721" t="59945" r="3702" b="30754"/>
          <a:stretch/>
        </p:blipFill>
        <p:spPr>
          <a:xfrm>
            <a:off x="1053857" y="5484974"/>
            <a:ext cx="5898449" cy="818683"/>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0459" y="3627923"/>
            <a:ext cx="2103354" cy="2624528"/>
          </a:xfrm>
          <a:prstGeom prst="rect">
            <a:avLst/>
          </a:prstGeom>
        </p:spPr>
      </p:pic>
    </p:spTree>
    <p:extLst>
      <p:ext uri="{BB962C8B-B14F-4D97-AF65-F5344CB8AC3E}">
        <p14:creationId xmlns:p14="http://schemas.microsoft.com/office/powerpoint/2010/main" val="133787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034843" y="3003974"/>
            <a:ext cx="2997198" cy="96675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8800" b="1" dirty="0" smtClean="0">
                <a:solidFill>
                  <a:srgbClr val="FF0000"/>
                </a:solidFill>
                <a:latin typeface="华文彩云" panose="02010800040101010101" pitchFamily="2" charset="-122"/>
                <a:ea typeface="华文彩云" panose="02010800040101010101" pitchFamily="2" charset="-122"/>
              </a:rPr>
              <a:t>谢 谢 ！</a:t>
            </a:r>
            <a:endParaRPr lang="en-US" altLang="zh-CN" sz="8800" b="1" dirty="0">
              <a:solidFill>
                <a:srgbClr val="FF0000"/>
              </a:solidFill>
              <a:latin typeface="华文彩云" panose="02010800040101010101" pitchFamily="2" charset="-122"/>
              <a:ea typeface="华文彩云" panose="02010800040101010101" pitchFamily="2" charset="-122"/>
            </a:endParaRPr>
          </a:p>
        </p:txBody>
      </p:sp>
    </p:spTree>
    <p:extLst>
      <p:ext uri="{BB962C8B-B14F-4D97-AF65-F5344CB8AC3E}">
        <p14:creationId xmlns:p14="http://schemas.microsoft.com/office/powerpoint/2010/main" val="4231871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4136" y="349745"/>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概述</a:t>
            </a: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10356" y="1272846"/>
            <a:ext cx="10924196" cy="497433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10" name="矩形 9"/>
          <p:cNvSpPr/>
          <p:nvPr/>
        </p:nvSpPr>
        <p:spPr>
          <a:xfrm>
            <a:off x="679605" y="1372325"/>
            <a:ext cx="10785695" cy="4779629"/>
          </a:xfrm>
          <a:prstGeom prst="rect">
            <a:avLst/>
          </a:prstGeom>
        </p:spPr>
        <p:txBody>
          <a:bodyPr wrap="square" lIns="85204" tIns="42602" rIns="85204" bIns="42602">
            <a:spAutoFit/>
          </a:bodyPr>
          <a:lstStyle/>
          <a:p>
            <a:pPr marL="59169" algn="just">
              <a:lnSpc>
                <a:spcPts val="31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一</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是单一责任主体。</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只有单一责任主体才能体现工程总承包企业对工程质量、安全负总责</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。如果</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采用设计、施工联合体承包，将无法形成单一责任主体，</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项目实施过程中因利益冲突导致推委扯皮，会严重阻碍工程总承包合同的有效实施。</a:t>
            </a:r>
          </a:p>
          <a:p>
            <a:pPr marL="59169" algn="just">
              <a:lnSpc>
                <a:spcPts val="31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二是固定</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总价</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。工程总承包合同价格必须相对固定，否则就失去</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“包”</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的意义。通常情况下，可以实行固定总价，也可以约定某些调价条件。比如，项目执行期间发生变更时可以调价</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9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三是设计</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主导</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。设计是工程项目的灵魂，没有设计</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主导</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的工程总</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承</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9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包，将</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缺少竞标的基础</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，很有可能因无法完全理解和实现业主意图</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9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导致项目难以</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达到业主要求，或者因费用不足导致质量下降</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9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四</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是设计、采购、施工深度融合</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。工程总承包不是设计</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采购</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施</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9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工，而是</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三者同在一个利益体。</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只有利益的高度统一</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，才能形成</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内部</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6032" y="3762139"/>
            <a:ext cx="2819531" cy="2430810"/>
          </a:xfrm>
          <a:prstGeom prst="rect">
            <a:avLst/>
          </a:prstGeom>
        </p:spPr>
      </p:pic>
    </p:spTree>
    <p:extLst>
      <p:ext uri="{BB962C8B-B14F-4D97-AF65-F5344CB8AC3E}">
        <p14:creationId xmlns:p14="http://schemas.microsoft.com/office/powerpoint/2010/main" val="357180930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4136" y="394901"/>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概述</a:t>
            </a: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10355" y="1309421"/>
            <a:ext cx="10924196" cy="4946945"/>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10" name="矩形 9"/>
          <p:cNvSpPr/>
          <p:nvPr/>
        </p:nvSpPr>
        <p:spPr>
          <a:xfrm>
            <a:off x="717633" y="1393078"/>
            <a:ext cx="10709642" cy="4779629"/>
          </a:xfrm>
          <a:prstGeom prst="rect">
            <a:avLst/>
          </a:prstGeom>
        </p:spPr>
        <p:txBody>
          <a:bodyPr wrap="square" lIns="85204" tIns="42602" rIns="85204" bIns="42602">
            <a:spAutoFit/>
          </a:bodyPr>
          <a:lstStyle/>
          <a:p>
            <a:pPr marL="59169" lvl="0" algn="just">
              <a:lnSpc>
                <a:spcPts val="2300"/>
              </a:lnSpc>
              <a:spcBef>
                <a:spcPts val="1118"/>
              </a:spcBef>
            </a:pPr>
            <a:r>
              <a:rPr lang="zh-CN" altLang="en-US"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集成</a:t>
            </a:r>
            <a:r>
              <a:rPr lang="zh-CN" altLang="en-US" kern="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、统一</a:t>
            </a:r>
            <a:r>
              <a:rPr lang="zh-CN" altLang="en-US"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管理，才能谈得上深度融合。</a:t>
            </a:r>
          </a:p>
          <a:p>
            <a:pPr marL="59169" algn="just">
              <a:lnSpc>
                <a:spcPts val="2400"/>
              </a:lnSpc>
              <a:spcBef>
                <a:spcPts val="1118"/>
              </a:spcBef>
            </a:pP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3</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900"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工程总承包</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的优点</a:t>
            </a:r>
            <a:endPar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1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工程</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总承包是国内外建设活动中多有使用的发承包方式，</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有利于</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理清</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工程建设中业主与承包商、勘察设计与业主、总包与分包、执法机构与市场主体之间的各种复杂</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关系</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实现</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设计、采购、施工等各阶段工作的深度融合</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，提高工程建设工期缩短、质量增值、投资性价比适宜的综合效益</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100"/>
              </a:lnSpc>
              <a:spcBef>
                <a:spcPts val="1118"/>
              </a:spcBef>
            </a:pP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有利于</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优化资源配置。</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国外经验证明，实行工程总承包减少了资源占用与管理成本。在我国，则可以从三个层面予以体现。业主方摆脱了工程建设过程中的杂乱事务，避免了人员与资金的浪费；主包方减少了变更、争议、纠纷和索赔的耗费，使资金、技术、管理各个环节衔接更加紧密；分包方的社会分工专业化程度由此得以提高</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9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有利于</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优化组织结构并形成规模经济。</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一是能够重构工程总承包、施工承包、分包三大梯度塔式结构形态；二是可以在</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组织形式上实现从单一型向综合型、现代开放型的转变，</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最终整合成资金、技术</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59056302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4136" y="383611"/>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概述</a:t>
            </a: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10356" y="1286933"/>
            <a:ext cx="10924196" cy="4854223"/>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10" name="矩形 9"/>
          <p:cNvSpPr/>
          <p:nvPr/>
        </p:nvSpPr>
        <p:spPr>
          <a:xfrm>
            <a:off x="689377" y="1431244"/>
            <a:ext cx="10746265" cy="4574444"/>
          </a:xfrm>
          <a:prstGeom prst="rect">
            <a:avLst/>
          </a:prstGeom>
        </p:spPr>
        <p:txBody>
          <a:bodyPr wrap="square" lIns="85204" tIns="42602" rIns="85204" bIns="42602">
            <a:spAutoFit/>
          </a:bodyPr>
          <a:lstStyle/>
          <a:p>
            <a:pPr marL="59169" algn="just">
              <a:lnSpc>
                <a:spcPts val="27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管理密集型</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的大型企业集团；三是便于企业扩大市场份额；四是增强</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了企业参与</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BOT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的能力</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100"/>
              </a:lnSpc>
              <a:spcBef>
                <a:spcPts val="1118"/>
              </a:spcBef>
            </a:pP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有利于</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政府部门打破行业垄断，</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并集中力量解决建筑市场最突出的问题，也有利于实行风险保障制度。因为惟有综合实力强的大公司方易获得保证担保</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100"/>
              </a:lnSpc>
              <a:spcBef>
                <a:spcPts val="1118"/>
              </a:spcBef>
            </a:pP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有利于</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控制工程造价，提升招标层次。</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在强化设计责任的前提下，通过概念设计与价格的双重竞标，把</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投资无底洞</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消灭在工程发包之中。并且，由于实行整体性发包，招标成本可以大幅度降低</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1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有利于</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提高全面履约能力，并确保质量和工期。</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实践证明，</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工程总承包最便于充分发挥大承包商所具有的较强技术力量、管理能力和丰富经验的优势。</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同时，由于各建设环节均置于总承包商的指挥下，因此各环节的综合协调余地大大增强，这对于确保质量和进度是十分有利的</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1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有利于</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推动管理现代化。</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工程总承包模式作为协调中枢必须建立起计算机系统，使各项工作实现了电子化、信息化、自动化和规范化，提高了管理水平和效率</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，大力</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增强我国企业的国际承包竞争力</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81692198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4136" y="394900"/>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概述</a:t>
            </a: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0" name="矩形 9"/>
          <p:cNvSpPr/>
          <p:nvPr/>
        </p:nvSpPr>
        <p:spPr>
          <a:xfrm>
            <a:off x="711200" y="2103285"/>
            <a:ext cx="4007555" cy="419910"/>
          </a:xfrm>
          <a:prstGeom prst="rect">
            <a:avLst/>
          </a:prstGeom>
        </p:spPr>
        <p:txBody>
          <a:bodyPr wrap="square" lIns="85204" tIns="42602" rIns="85204" bIns="42602">
            <a:spAutoFit/>
          </a:bodyPr>
          <a:lstStyle/>
          <a:p>
            <a:pPr marL="59169" algn="just">
              <a:lnSpc>
                <a:spcPts val="2889"/>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067" y="2071194"/>
            <a:ext cx="6150636" cy="3937000"/>
          </a:xfrm>
          <a:prstGeom prst="rect">
            <a:avLst/>
          </a:prstGeom>
        </p:spPr>
      </p:pic>
      <p:cxnSp>
        <p:nvCxnSpPr>
          <p:cNvPr id="12" name="直接箭头连接符 11"/>
          <p:cNvCxnSpPr/>
          <p:nvPr/>
        </p:nvCxnSpPr>
        <p:spPr>
          <a:xfrm flipV="1">
            <a:off x="7814226" y="2280514"/>
            <a:ext cx="876831" cy="7892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602676" y="1534202"/>
            <a:ext cx="2713938" cy="106802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9096751" y="1731805"/>
            <a:ext cx="1725787" cy="759182"/>
          </a:xfrm>
          <a:prstGeom prst="rect">
            <a:avLst/>
          </a:prstGeom>
          <a:noFill/>
        </p:spPr>
        <p:txBody>
          <a:bodyPr wrap="square" rtlCol="0">
            <a:spAutoFit/>
          </a:bodyPr>
          <a:lstStyle/>
          <a:p>
            <a:pPr>
              <a:lnSpc>
                <a:spcPts val="2600"/>
              </a:lnSpc>
            </a:pPr>
            <a:r>
              <a:rPr lang="zh-CN" altLang="en-US" sz="2000" dirty="0" smtClean="0">
                <a:solidFill>
                  <a:srgbClr val="FF0000"/>
                </a:solidFill>
                <a:latin typeface="华文琥珀" panose="02010800040101010101" pitchFamily="2" charset="-122"/>
                <a:ea typeface="华文琥珀" panose="02010800040101010101" pitchFamily="2" charset="-122"/>
              </a:rPr>
              <a:t>还有一大优势：</a:t>
            </a:r>
            <a:endParaRPr lang="en-US" altLang="zh-CN" sz="2000" dirty="0" smtClean="0">
              <a:solidFill>
                <a:srgbClr val="FF0000"/>
              </a:solidFill>
              <a:latin typeface="华文琥珀" panose="02010800040101010101" pitchFamily="2" charset="-122"/>
              <a:ea typeface="华文琥珀" panose="02010800040101010101" pitchFamily="2" charset="-122"/>
            </a:endParaRPr>
          </a:p>
          <a:p>
            <a:pPr>
              <a:lnSpc>
                <a:spcPts val="2600"/>
              </a:lnSpc>
            </a:pPr>
            <a:r>
              <a:rPr lang="zh-CN" altLang="en-US" sz="2000" dirty="0" smtClean="0">
                <a:solidFill>
                  <a:srgbClr val="FF0000"/>
                </a:solidFill>
                <a:latin typeface="华文琥珀" panose="02010800040101010101" pitchFamily="2" charset="-122"/>
                <a:ea typeface="华文琥珀" panose="02010800040101010101" pitchFamily="2" charset="-122"/>
              </a:rPr>
              <a:t> </a:t>
            </a:r>
            <a:r>
              <a:rPr lang="en-US" altLang="zh-CN" sz="2000" dirty="0">
                <a:solidFill>
                  <a:srgbClr val="FF0000"/>
                </a:solidFill>
                <a:latin typeface="华文琥珀" panose="02010800040101010101" pitchFamily="2" charset="-122"/>
                <a:ea typeface="华文琥珀" panose="02010800040101010101" pitchFamily="2" charset="-122"/>
              </a:rPr>
              <a:t> </a:t>
            </a:r>
            <a:r>
              <a:rPr lang="en-US" altLang="zh-CN" sz="2000" dirty="0" smtClean="0">
                <a:solidFill>
                  <a:srgbClr val="FF0000"/>
                </a:solidFill>
                <a:latin typeface="华文琥珀" panose="02010800040101010101" pitchFamily="2" charset="-122"/>
                <a:ea typeface="华文琥珀" panose="02010800040101010101" pitchFamily="2" charset="-122"/>
              </a:rPr>
              <a:t>  </a:t>
            </a:r>
            <a:r>
              <a:rPr lang="zh-CN" altLang="en-US" sz="2000" dirty="0" smtClean="0">
                <a:solidFill>
                  <a:srgbClr val="FF0000"/>
                </a:solidFill>
                <a:latin typeface="华文琥珀" panose="02010800040101010101" pitchFamily="2" charset="-122"/>
                <a:ea typeface="华文琥珀" panose="02010800040101010101" pitchFamily="2" charset="-122"/>
              </a:rPr>
              <a:t>优化设计</a:t>
            </a:r>
            <a:endParaRPr lang="zh-CN" altLang="en-US" sz="2000" dirty="0">
              <a:solidFill>
                <a:srgbClr val="FF0000"/>
              </a:solid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381692198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4136" y="372323"/>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概述</a:t>
            </a: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10356" y="1281985"/>
            <a:ext cx="10924196" cy="500760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10" name="矩形 9"/>
          <p:cNvSpPr/>
          <p:nvPr/>
        </p:nvSpPr>
        <p:spPr>
          <a:xfrm>
            <a:off x="717632" y="1341236"/>
            <a:ext cx="10709643" cy="5048933"/>
          </a:xfrm>
          <a:prstGeom prst="rect">
            <a:avLst/>
          </a:prstGeom>
        </p:spPr>
        <p:txBody>
          <a:bodyPr wrap="square" lIns="85204" tIns="42602" rIns="85204" bIns="42602">
            <a:spAutoFit/>
          </a:bodyPr>
          <a:lstStyle/>
          <a:p>
            <a:pPr marL="59169" algn="just">
              <a:lnSpc>
                <a:spcPts val="2600"/>
              </a:lnSpc>
              <a:spcBef>
                <a:spcPts val="1118"/>
              </a:spcBef>
            </a:pP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900"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、工程总承包的管理</a:t>
            </a:r>
          </a:p>
          <a:p>
            <a:pPr marL="59169" algn="just">
              <a:lnSpc>
                <a:spcPts val="2600"/>
              </a:lnSpc>
              <a:spcBef>
                <a:spcPts val="1118"/>
              </a:spcBef>
            </a:pP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）实施过程的管理。</a:t>
            </a:r>
            <a:endParaRPr lang="en-US" altLang="zh-CN"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400"/>
              </a:lnSpc>
              <a:spcBef>
                <a:spcPts val="1118"/>
              </a:spcBef>
            </a:pP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一是</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加强工程总承包发包方式的前期工作研究，明晰项目建设目标。</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000"/>
              </a:lnSpc>
              <a:spcBef>
                <a:spcPts val="1118"/>
              </a:spcBef>
            </a:pP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二是</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合理选择与项目特点、建设单位管理能力相适应的发包方式、发包阶段；采用设计</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采购</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施工模式，还是设计</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施工模式，在方案阶段还是初步设计阶段均应根据上述项目特点和管理能力综合分析。</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600"/>
              </a:lnSpc>
              <a:spcBef>
                <a:spcPts val="1118"/>
              </a:spcBef>
            </a:pP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三是</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科学设置工程总承包企业的资格条件和合同条款。</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100"/>
              </a:lnSpc>
              <a:spcBef>
                <a:spcPts val="1118"/>
              </a:spcBef>
            </a:pP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四是</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切实做好总承包项目全过程管理</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关键目标、关键环节的管控</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。设计阶段管理是总承包全过程管理的灵魂；辩证地处理建设项目质量、进度、费用的三大关键目标，并在不同情况下分清主次；加强工程总承包项目全过程风险管控。</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200"/>
              </a:lnSpc>
              <a:spcBef>
                <a:spcPts val="1118"/>
              </a:spcBef>
            </a:pP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五是</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充分发挥工程中介服务的作用。</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200"/>
              </a:lnSpc>
              <a:spcBef>
                <a:spcPts val="1118"/>
              </a:spcBef>
            </a:pP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六是</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积极推行新技术、新材料、新工艺在工程总承包管理中的应用。</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66531250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4136" y="383612"/>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概述</a:t>
            </a: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616058" y="1265531"/>
            <a:ext cx="10912791" cy="501560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9" name="矩形 8"/>
          <p:cNvSpPr/>
          <p:nvPr/>
        </p:nvSpPr>
        <p:spPr>
          <a:xfrm>
            <a:off x="717632" y="1281922"/>
            <a:ext cx="10709642" cy="5036109"/>
          </a:xfrm>
          <a:prstGeom prst="rect">
            <a:avLst/>
          </a:prstGeom>
        </p:spPr>
        <p:txBody>
          <a:bodyPr wrap="square" lIns="85204" tIns="42602" rIns="85204" bIns="42602">
            <a:spAutoFit/>
          </a:bodyPr>
          <a:lstStyle/>
          <a:p>
            <a:pPr marL="59169" algn="just">
              <a:lnSpc>
                <a:spcPts val="3000"/>
              </a:lnSpc>
              <a:spcBef>
                <a:spcPts val="1118"/>
              </a:spcBef>
            </a:pP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93</a:t>
            </a:r>
            <a:r>
              <a:rPr lang="zh-CN" altLang="en-US"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号</a:t>
            </a:r>
            <a:r>
              <a:rPr lang="zh-CN" altLang="en-US"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文的要求。</a:t>
            </a:r>
            <a:endParaRPr lang="en-US" altLang="zh-CN"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400"/>
              </a:lnSpc>
              <a:spcBef>
                <a:spcPts val="1118"/>
              </a:spcBef>
            </a:pP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00B0F0"/>
                </a:solidFill>
                <a:latin typeface="微软雅黑" panose="020B0503020204020204" pitchFamily="34" charset="-122"/>
                <a:ea typeface="微软雅黑" panose="020B0503020204020204" pitchFamily="34" charset="-122"/>
                <a:cs typeface="Times New Roman" panose="02020603050405020304" pitchFamily="18" charset="0"/>
              </a:rPr>
              <a:t>（五）建设单位对总承包项目的管理。</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建设单位</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应当加强工程总承包项目全过程管理，督促工程总承包企业履行合同义务。</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建设单位根据自身资源和能力，可以自行对工程总承包项目进行管理，也可以委托项目管理单位，依照合同对工程总承包项目进行管理</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。项目管理单位可以是本项目的可行性研究、方案设计或者初步设计单位，也可以是其他工程设计、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施工或者</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监理等单位，</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但项目管理单位不得与工程总承包</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企业</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具有</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利害关系</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如：</a:t>
            </a:r>
            <a:endPar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300"/>
              </a:lnSpc>
              <a:spcBef>
                <a:spcPts val="1118"/>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为</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总包单位不具有独立法人资格的附属机构（单位）； </a:t>
            </a:r>
          </a:p>
          <a:p>
            <a:pPr marL="59169" algn="just">
              <a:lnSpc>
                <a:spcPts val="2300"/>
              </a:lnSpc>
              <a:spcBef>
                <a:spcPts val="1118"/>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单位</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负责人为同一人；</a:t>
            </a:r>
          </a:p>
          <a:p>
            <a:pPr marL="59169" algn="just">
              <a:lnSpc>
                <a:spcPts val="2300"/>
              </a:lnSpc>
              <a:spcBef>
                <a:spcPts val="1118"/>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两</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单位存在控股、管理关系； </a:t>
            </a:r>
          </a:p>
          <a:p>
            <a:pPr marL="59169" algn="just">
              <a:lnSpc>
                <a:spcPts val="2300"/>
              </a:lnSpc>
              <a:spcBef>
                <a:spcPts val="1118"/>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两</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单位存在利益关系；</a:t>
            </a:r>
          </a:p>
          <a:p>
            <a:pPr marL="59169" algn="just">
              <a:lnSpc>
                <a:spcPts val="2400"/>
              </a:lnSpc>
              <a:spcBef>
                <a:spcPts val="1118"/>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单位</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领导间存在社会学或血缘上的亲属关系等</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515" y="3986784"/>
            <a:ext cx="4045399" cy="2411800"/>
          </a:xfrm>
          <a:prstGeom prst="rect">
            <a:avLst/>
          </a:prstGeom>
        </p:spPr>
      </p:pic>
    </p:spTree>
    <p:extLst>
      <p:ext uri="{BB962C8B-B14F-4D97-AF65-F5344CB8AC3E}">
        <p14:creationId xmlns:p14="http://schemas.microsoft.com/office/powerpoint/2010/main" val="290807536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3777" y="309713"/>
            <a:ext cx="5598318" cy="423863"/>
          </a:xfrm>
        </p:spPr>
        <p:txBody>
          <a:bodyPr>
            <a:noAutofit/>
          </a:bodyPr>
          <a:lstStyle/>
          <a:p>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rPr>
              <a:t>  工程</a:t>
            </a:r>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总承包概述</a:t>
            </a: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676478" y="1453668"/>
            <a:ext cx="10791955" cy="4787870"/>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8" name="矩形 7"/>
          <p:cNvSpPr/>
          <p:nvPr/>
        </p:nvSpPr>
        <p:spPr>
          <a:xfrm>
            <a:off x="780010" y="1560683"/>
            <a:ext cx="10514660" cy="4593557"/>
          </a:xfrm>
          <a:prstGeom prst="rect">
            <a:avLst/>
          </a:prstGeom>
        </p:spPr>
        <p:txBody>
          <a:bodyPr wrap="square" lIns="91432" tIns="45716" rIns="91432" bIns="45716">
            <a:spAutoFit/>
          </a:bodyPr>
          <a:lstStyle/>
          <a:p>
            <a:pPr marL="63494" algn="just">
              <a:lnSpc>
                <a:spcPts val="3300"/>
              </a:lnSpc>
              <a:spcBef>
                <a:spcPts val="1200"/>
              </a:spcBef>
            </a:pPr>
            <a:r>
              <a:rPr lang="zh-CN" altLang="en-US"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6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案例：</a:t>
            </a:r>
            <a:r>
              <a:rPr lang="zh-CN" altLang="en-US" sz="2000" kern="0" dirty="0">
                <a:latin typeface="微软雅黑" panose="020B0503020204020204" pitchFamily="34" charset="-122"/>
                <a:ea typeface="微软雅黑" panose="020B0503020204020204" pitchFamily="34" charset="-122"/>
                <a:cs typeface="Times New Roman" panose="02020603050405020304" pitchFamily="18" charset="0"/>
              </a:rPr>
              <a:t>同一人分别担任参与投标两公司不同职务，应当如何处理</a:t>
            </a:r>
            <a:r>
              <a:rPr lang="en-US" altLang="zh-CN" sz="2000" kern="0" dirty="0">
                <a:latin typeface="微软雅黑" panose="020B0503020204020204" pitchFamily="34" charset="-122"/>
                <a:ea typeface="微软雅黑" panose="020B0503020204020204" pitchFamily="34" charset="-122"/>
                <a:cs typeface="Times New Roman" panose="02020603050405020304" pitchFamily="18" charset="0"/>
              </a:rPr>
              <a:t>?</a:t>
            </a:r>
          </a:p>
          <a:p>
            <a:pPr marL="63494" algn="just">
              <a:lnSpc>
                <a:spcPts val="3000"/>
              </a:lnSpc>
              <a:spcBef>
                <a:spcPts val="1200"/>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王某是</a:t>
            </a:r>
            <a:r>
              <a:rPr lang="en-US" altLang="zh-CN" b="1" kern="0" dirty="0" smtClean="0">
                <a:solidFill>
                  <a:srgbClr val="002060"/>
                </a:solidFill>
                <a:latin typeface="华文楷体" pitchFamily="2" charset="-122"/>
                <a:ea typeface="华文楷体" pitchFamily="2" charset="-122"/>
                <a:cs typeface="Times New Roman" panose="02020603050405020304" pitchFamily="18" charset="0"/>
              </a:rPr>
              <a:t>A</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公司董事长、总经理，同时又是</a:t>
            </a:r>
            <a:r>
              <a:rPr lang="en-US" altLang="zh-CN" b="1" kern="0" dirty="0" smtClean="0">
                <a:solidFill>
                  <a:srgbClr val="002060"/>
                </a:solidFill>
                <a:latin typeface="华文楷体" pitchFamily="2" charset="-122"/>
                <a:ea typeface="华文楷体" pitchFamily="2" charset="-122"/>
                <a:cs typeface="Times New Roman" panose="02020603050405020304" pitchFamily="18" charset="0"/>
              </a:rPr>
              <a:t>B</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公司某分公司负责人。现</a:t>
            </a:r>
            <a:r>
              <a:rPr lang="en-US" altLang="zh-CN" b="1" kern="0" dirty="0" smtClean="0">
                <a:solidFill>
                  <a:srgbClr val="002060"/>
                </a:solidFill>
                <a:latin typeface="华文楷体" pitchFamily="2" charset="-122"/>
                <a:ea typeface="华文楷体" pitchFamily="2" charset="-122"/>
                <a:cs typeface="Times New Roman" panose="02020603050405020304" pitchFamily="18" charset="0"/>
              </a:rPr>
              <a:t>A</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a:t>
            </a:r>
            <a:r>
              <a:rPr lang="en-US" altLang="zh-CN" b="1" kern="0" dirty="0" smtClean="0">
                <a:solidFill>
                  <a:srgbClr val="002060"/>
                </a:solidFill>
                <a:latin typeface="华文楷体" pitchFamily="2" charset="-122"/>
                <a:ea typeface="华文楷体" pitchFamily="2" charset="-122"/>
                <a:cs typeface="Times New Roman" panose="02020603050405020304" pitchFamily="18" charset="0"/>
              </a:rPr>
              <a:t>B</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两公司同时参与某项目投标，并取得第一、第二名，经询问王某，辩称他作为</a:t>
            </a:r>
            <a:r>
              <a:rPr lang="en-US" altLang="zh-CN" b="1" kern="0" dirty="0" smtClean="0">
                <a:solidFill>
                  <a:srgbClr val="002060"/>
                </a:solidFill>
                <a:latin typeface="华文楷体" pitchFamily="2" charset="-122"/>
                <a:ea typeface="华文楷体" pitchFamily="2" charset="-122"/>
                <a:cs typeface="Times New Roman" panose="02020603050405020304" pitchFamily="18" charset="0"/>
              </a:rPr>
              <a:t>B</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公司分公司负责人，并不知道</a:t>
            </a:r>
            <a:r>
              <a:rPr lang="en-US" altLang="zh-CN" b="1" kern="0" dirty="0" smtClean="0">
                <a:solidFill>
                  <a:srgbClr val="002060"/>
                </a:solidFill>
                <a:latin typeface="华文楷体" pitchFamily="2" charset="-122"/>
                <a:ea typeface="华文楷体" pitchFamily="2" charset="-122"/>
                <a:cs typeface="Times New Roman" panose="02020603050405020304" pitchFamily="18" charset="0"/>
              </a:rPr>
              <a:t>B</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公司也参加投标，且该分公司虽有营业执照，但没有资质证书，未在当地开展经营活动。</a:t>
            </a:r>
          </a:p>
          <a:p>
            <a:pPr marL="63494" algn="just">
              <a:lnSpc>
                <a:spcPts val="3000"/>
              </a:lnSpc>
              <a:spcBef>
                <a:spcPts val="1200"/>
              </a:spcBef>
            </a:pP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    问题：</a:t>
            </a:r>
            <a:r>
              <a:rPr lang="en-US" altLang="zh-CN" b="1" kern="0" dirty="0" smtClean="0">
                <a:solidFill>
                  <a:srgbClr val="FF0000"/>
                </a:solidFill>
                <a:latin typeface="华文楷体" pitchFamily="2" charset="-122"/>
                <a:ea typeface="华文楷体" pitchFamily="2" charset="-122"/>
                <a:cs typeface="Times New Roman" panose="02020603050405020304" pitchFamily="18" charset="0"/>
              </a:rPr>
              <a:t>A</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a:t>
            </a:r>
            <a:r>
              <a:rPr lang="en-US" altLang="zh-CN" b="1" kern="0" dirty="0" smtClean="0">
                <a:solidFill>
                  <a:srgbClr val="FF0000"/>
                </a:solidFill>
                <a:latin typeface="华文楷体" pitchFamily="2" charset="-122"/>
                <a:ea typeface="华文楷体" pitchFamily="2" charset="-122"/>
                <a:cs typeface="Times New Roman" panose="02020603050405020304" pitchFamily="18" charset="0"/>
              </a:rPr>
              <a:t>B</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两公司的投标结果是否有效？能</a:t>
            </a:r>
            <a:r>
              <a:rPr lang="zh-CN" altLang="en-US" b="1" kern="0" dirty="0">
                <a:solidFill>
                  <a:srgbClr val="FF0000"/>
                </a:solidFill>
                <a:latin typeface="华文楷体" pitchFamily="2" charset="-122"/>
                <a:ea typeface="华文楷体" pitchFamily="2" charset="-122"/>
                <a:cs typeface="Times New Roman" panose="02020603050405020304" pitchFamily="18" charset="0"/>
              </a:rPr>
              <a:t>否</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认定</a:t>
            </a:r>
            <a:r>
              <a:rPr lang="en-US" altLang="zh-CN" b="1" kern="0" dirty="0" smtClean="0">
                <a:solidFill>
                  <a:srgbClr val="FF0000"/>
                </a:solidFill>
                <a:latin typeface="华文楷体" pitchFamily="2" charset="-122"/>
                <a:ea typeface="华文楷体" pitchFamily="2" charset="-122"/>
                <a:cs typeface="Times New Roman" panose="02020603050405020304" pitchFamily="18" charset="0"/>
              </a:rPr>
              <a:t>A</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a:t>
            </a:r>
            <a:r>
              <a:rPr lang="en-US" altLang="zh-CN" b="1" kern="0" dirty="0" smtClean="0">
                <a:solidFill>
                  <a:srgbClr val="FF0000"/>
                </a:solidFill>
                <a:latin typeface="华文楷体" pitchFamily="2" charset="-122"/>
                <a:ea typeface="华文楷体" pitchFamily="2" charset="-122"/>
                <a:cs typeface="Times New Roman" panose="02020603050405020304" pitchFamily="18" charset="0"/>
              </a:rPr>
              <a:t>B</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两公司涉嫌围标串标？</a:t>
            </a:r>
            <a:r>
              <a:rPr lang="zh-CN" altLang="en-US"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20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63494" algn="just">
              <a:lnSpc>
                <a:spcPts val="3000"/>
              </a:lnSpc>
              <a:spcBef>
                <a:spcPts val="1200"/>
              </a:spcBef>
            </a:pPr>
            <a:r>
              <a:rPr lang="en-US" altLang="zh-CN" sz="20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观点</a:t>
            </a:r>
            <a:r>
              <a:rPr lang="zh-CN" altLang="en-US" b="1" kern="0" dirty="0">
                <a:solidFill>
                  <a:srgbClr val="FF0000"/>
                </a:solidFill>
                <a:latin typeface="华文楷体" pitchFamily="2" charset="-122"/>
                <a:ea typeface="华文楷体" pitchFamily="2" charset="-122"/>
                <a:cs typeface="Times New Roman" panose="02020603050405020304" pitchFamily="18" charset="0"/>
              </a:rPr>
              <a:t>一：</a:t>
            </a:r>
            <a:r>
              <a:rPr lang="zh-CN" altLang="en-US" b="1" kern="0" dirty="0">
                <a:solidFill>
                  <a:srgbClr val="002060"/>
                </a:solidFill>
                <a:latin typeface="华文楷体" pitchFamily="2" charset="-122"/>
                <a:ea typeface="华文楷体" pitchFamily="2" charset="-122"/>
                <a:cs typeface="Times New Roman" panose="02020603050405020304" pitchFamily="18" charset="0"/>
              </a:rPr>
              <a:t>根据</a:t>
            </a:r>
            <a:r>
              <a:rPr lang="en-US" altLang="zh-CN" b="1" kern="0" dirty="0">
                <a:solidFill>
                  <a:srgbClr val="002060"/>
                </a:solidFill>
                <a:latin typeface="华文楷体" pitchFamily="2" charset="-122"/>
                <a:ea typeface="华文楷体" pitchFamily="2" charset="-122"/>
                <a:cs typeface="Times New Roman" panose="02020603050405020304" pitchFamily="18" charset="0"/>
              </a:rPr>
              <a:t>《</a:t>
            </a:r>
            <a:r>
              <a:rPr lang="zh-CN" altLang="en-US" b="1" kern="0" dirty="0">
                <a:solidFill>
                  <a:srgbClr val="002060"/>
                </a:solidFill>
                <a:latin typeface="华文楷体" pitchFamily="2" charset="-122"/>
                <a:ea typeface="华文楷体" pitchFamily="2" charset="-122"/>
                <a:cs typeface="Times New Roman" panose="02020603050405020304" pitchFamily="18" charset="0"/>
              </a:rPr>
              <a:t>条例</a:t>
            </a:r>
            <a:r>
              <a:rPr lang="en-US" altLang="zh-CN" b="1" kern="0" dirty="0">
                <a:solidFill>
                  <a:srgbClr val="002060"/>
                </a:solidFill>
                <a:latin typeface="华文楷体" pitchFamily="2" charset="-122"/>
                <a:ea typeface="华文楷体" pitchFamily="2" charset="-122"/>
                <a:cs typeface="Times New Roman" panose="02020603050405020304" pitchFamily="18" charset="0"/>
              </a:rPr>
              <a:t>》</a:t>
            </a:r>
            <a:r>
              <a:rPr lang="zh-CN" altLang="en-US" b="1" kern="0" dirty="0">
                <a:solidFill>
                  <a:srgbClr val="002060"/>
                </a:solidFill>
                <a:latin typeface="华文楷体" pitchFamily="2" charset="-122"/>
                <a:ea typeface="华文楷体" pitchFamily="2" charset="-122"/>
                <a:cs typeface="Times New Roman" panose="02020603050405020304" pitchFamily="18" charset="0"/>
              </a:rPr>
              <a:t>第三十四条：“单位负责人为同一人或者</a:t>
            </a:r>
            <a:r>
              <a:rPr lang="zh-CN" altLang="en-US" b="1" kern="0" dirty="0">
                <a:solidFill>
                  <a:srgbClr val="FF0000"/>
                </a:solidFill>
                <a:latin typeface="华文楷体" pitchFamily="2" charset="-122"/>
                <a:ea typeface="华文楷体" pitchFamily="2" charset="-122"/>
                <a:cs typeface="Times New Roman" panose="02020603050405020304" pitchFamily="18" charset="0"/>
              </a:rPr>
              <a:t>存在控股、管理关系</a:t>
            </a:r>
            <a:r>
              <a:rPr lang="zh-CN" altLang="en-US" b="1" kern="0" dirty="0">
                <a:solidFill>
                  <a:srgbClr val="002060"/>
                </a:solidFill>
                <a:latin typeface="华文楷体" pitchFamily="2" charset="-122"/>
                <a:ea typeface="华文楷体" pitchFamily="2" charset="-122"/>
                <a:cs typeface="Times New Roman" panose="02020603050405020304" pitchFamily="18" charset="0"/>
              </a:rPr>
              <a:t>的不同单位，不得参加同一标段投标或者未划分标段的同一招标项目投标”。可以认定投标无效，但不能认定为围标串标。</a:t>
            </a:r>
          </a:p>
          <a:p>
            <a:pPr marL="63494" algn="just">
              <a:lnSpc>
                <a:spcPts val="3000"/>
              </a:lnSpc>
              <a:spcBef>
                <a:spcPts val="1200"/>
              </a:spcBef>
            </a:pPr>
            <a:r>
              <a:rPr lang="zh-CN" altLang="en-US" b="1" kern="0" dirty="0">
                <a:solidFill>
                  <a:srgbClr val="002060"/>
                </a:solidFill>
                <a:latin typeface="华文楷体" pitchFamily="2" charset="-122"/>
                <a:ea typeface="华文楷体" pitchFamily="2" charset="-122"/>
                <a:cs typeface="Times New Roman" panose="02020603050405020304" pitchFamily="18" charset="0"/>
              </a:rPr>
              <a:t>    </a:t>
            </a:r>
            <a:r>
              <a:rPr lang="zh-CN" altLang="en-US" b="1" kern="0" dirty="0">
                <a:solidFill>
                  <a:srgbClr val="FF0000"/>
                </a:solidFill>
                <a:latin typeface="华文楷体" pitchFamily="2" charset="-122"/>
                <a:ea typeface="华文楷体" pitchFamily="2" charset="-122"/>
                <a:cs typeface="Times New Roman" panose="02020603050405020304" pitchFamily="18" charset="0"/>
              </a:rPr>
              <a:t>观点二：</a:t>
            </a:r>
            <a:r>
              <a:rPr lang="zh-CN" altLang="en-US" b="1" kern="0" dirty="0">
                <a:solidFill>
                  <a:srgbClr val="002060"/>
                </a:solidFill>
                <a:latin typeface="华文楷体" pitchFamily="2" charset="-122"/>
                <a:ea typeface="华文楷体" pitchFamily="2" charset="-122"/>
                <a:cs typeface="Times New Roman" panose="02020603050405020304" pitchFamily="18" charset="0"/>
              </a:rPr>
              <a:t>依据实施条例第</a:t>
            </a:r>
            <a:r>
              <a:rPr lang="en-US" altLang="zh-CN" b="1" kern="0" dirty="0">
                <a:solidFill>
                  <a:srgbClr val="002060"/>
                </a:solidFill>
                <a:latin typeface="华文楷体" pitchFamily="2" charset="-122"/>
                <a:ea typeface="华文楷体" pitchFamily="2" charset="-122"/>
                <a:cs typeface="Times New Roman" panose="02020603050405020304" pitchFamily="18" charset="0"/>
              </a:rPr>
              <a:t>39</a:t>
            </a:r>
            <a:r>
              <a:rPr lang="zh-CN" altLang="en-US" b="1" kern="0" dirty="0">
                <a:solidFill>
                  <a:srgbClr val="002060"/>
                </a:solidFill>
                <a:latin typeface="华文楷体" pitchFamily="2" charset="-122"/>
                <a:ea typeface="华文楷体" pitchFamily="2" charset="-122"/>
                <a:cs typeface="Times New Roman" panose="02020603050405020304" pitchFamily="18" charset="0"/>
              </a:rPr>
              <a:t>条“（五）投标人之间为谋取中标或者排斥特定投标人而采取的其他联合行动。”条例</a:t>
            </a:r>
            <a:r>
              <a:rPr lang="en-US" altLang="zh-CN" b="1" kern="0" dirty="0">
                <a:solidFill>
                  <a:srgbClr val="002060"/>
                </a:solidFill>
                <a:latin typeface="华文楷体" pitchFamily="2" charset="-122"/>
                <a:ea typeface="华文楷体" pitchFamily="2" charset="-122"/>
                <a:cs typeface="Times New Roman" panose="02020603050405020304" pitchFamily="18" charset="0"/>
              </a:rPr>
              <a:t>40</a:t>
            </a:r>
            <a:r>
              <a:rPr lang="zh-CN" altLang="en-US" b="1" kern="0" dirty="0">
                <a:solidFill>
                  <a:srgbClr val="002060"/>
                </a:solidFill>
                <a:latin typeface="华文楷体" pitchFamily="2" charset="-122"/>
                <a:ea typeface="华文楷体" pitchFamily="2" charset="-122"/>
                <a:cs typeface="Times New Roman" panose="02020603050405020304" pitchFamily="18" charset="0"/>
              </a:rPr>
              <a:t>条“（一）不同投标人的投标文件由同一单位或者个人编制</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”的规定， </a:t>
            </a:r>
            <a:endParaRPr lang="zh-CN" altLang="en-US" b="1" kern="0" dirty="0">
              <a:solidFill>
                <a:srgbClr val="002060"/>
              </a:solidFill>
              <a:latin typeface="华文楷体" pitchFamily="2" charset="-122"/>
              <a:ea typeface="华文楷体" pitchFamily="2" charset="-122"/>
              <a:cs typeface="Times New Roman" panose="02020603050405020304" pitchFamily="18" charset="0"/>
            </a:endParaRPr>
          </a:p>
        </p:txBody>
      </p:sp>
      <p:sp>
        <p:nvSpPr>
          <p:cNvPr id="9" name="圆角矩形标注 8"/>
          <p:cNvSpPr/>
          <p:nvPr/>
        </p:nvSpPr>
        <p:spPr>
          <a:xfrm>
            <a:off x="9610541" y="1174938"/>
            <a:ext cx="2075963" cy="675866"/>
          </a:xfrm>
          <a:prstGeom prst="wedgeRoundRectCallout">
            <a:avLst>
              <a:gd name="adj1" fmla="val -23963"/>
              <a:gd name="adj2" fmla="val 49827"/>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1" name="TextBox 10"/>
          <p:cNvSpPr txBox="1"/>
          <p:nvPr/>
        </p:nvSpPr>
        <p:spPr>
          <a:xfrm>
            <a:off x="9702659" y="1224594"/>
            <a:ext cx="1910563" cy="591525"/>
          </a:xfrm>
          <a:prstGeom prst="rect">
            <a:avLst/>
          </a:prstGeom>
          <a:noFill/>
        </p:spPr>
        <p:txBody>
          <a:bodyPr wrap="square" lIns="98124" tIns="49062" rIns="98124" bIns="49062" rtlCol="0">
            <a:spAutoFit/>
          </a:bodyPr>
          <a:lstStyle/>
          <a:p>
            <a:r>
              <a:rPr lang="zh-CN" altLang="en-US" sz="1600" b="1" dirty="0"/>
              <a:t>理论上不存在，但</a:t>
            </a:r>
            <a:endParaRPr lang="en-US" altLang="zh-CN" sz="1600" b="1" dirty="0"/>
          </a:p>
          <a:p>
            <a:r>
              <a:rPr lang="zh-CN" altLang="en-US" sz="1600" b="1" dirty="0"/>
              <a:t>两者之间确有关系</a:t>
            </a:r>
          </a:p>
        </p:txBody>
      </p:sp>
      <p:cxnSp>
        <p:nvCxnSpPr>
          <p:cNvPr id="4" name="直接箭头连接符 3"/>
          <p:cNvCxnSpPr>
            <a:stCxn id="9" idx="2"/>
          </p:cNvCxnSpPr>
          <p:nvPr/>
        </p:nvCxnSpPr>
        <p:spPr>
          <a:xfrm flipH="1">
            <a:off x="9885802" y="1850804"/>
            <a:ext cx="762721" cy="227041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6576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 y="2"/>
            <a:ext cx="4008439" cy="6858000"/>
          </a:xfrm>
          <a:prstGeom prst="rect">
            <a:avLst/>
          </a:prstGeom>
          <a:solidFill>
            <a:srgbClr val="3498DB"/>
          </a:solidFill>
          <a:ln>
            <a:noFill/>
          </a:ln>
        </p:spPr>
        <p:txBody>
          <a:bodyPr lIns="94380" tIns="47190" rIns="94380" bIns="471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43684" eaLnBrk="1" hangingPunct="1"/>
            <a:endParaRPr lang="zh-CN" altLang="zh-CN">
              <a:solidFill>
                <a:srgbClr val="FFFFFF"/>
              </a:solidFill>
              <a:latin typeface="Calibri" panose="020F0502020204030204" pitchFamily="34" charset="0"/>
              <a:sym typeface="Calibri" panose="020F0502020204030204" pitchFamily="34" charset="0"/>
            </a:endParaRPr>
          </a:p>
        </p:txBody>
      </p:sp>
      <p:sp>
        <p:nvSpPr>
          <p:cNvPr id="4" name="TextBox 15"/>
          <p:cNvSpPr>
            <a:spLocks noChangeArrowheads="1"/>
          </p:cNvSpPr>
          <p:nvPr/>
        </p:nvSpPr>
        <p:spPr bwMode="auto">
          <a:xfrm>
            <a:off x="1489078" y="2586042"/>
            <a:ext cx="2374899" cy="60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80" tIns="47190" rIns="94380" bIns="471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43684" eaLnBrk="1" hangingPunct="1"/>
            <a:r>
              <a:rPr lang="zh-CN" altLang="zh-CN" sz="3300" dirty="0">
                <a:solidFill>
                  <a:prstClr val="white"/>
                </a:solidFill>
                <a:latin typeface="微软简中圆" charset="0"/>
                <a:ea typeface="Adobe 宋体 Std L" panose="02020300000000000000" pitchFamily="18" charset="-122"/>
                <a:sym typeface="微软简中圆" charset="0"/>
              </a:rPr>
              <a:t>Contents</a:t>
            </a:r>
          </a:p>
        </p:txBody>
      </p:sp>
      <p:sp>
        <p:nvSpPr>
          <p:cNvPr id="5" name="文本框 52"/>
          <p:cNvSpPr>
            <a:spLocks noChangeArrowheads="1"/>
          </p:cNvSpPr>
          <p:nvPr/>
        </p:nvSpPr>
        <p:spPr bwMode="auto">
          <a:xfrm>
            <a:off x="1489078" y="1700219"/>
            <a:ext cx="2374899" cy="91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80" tIns="47190" rIns="94380" bIns="471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43684" eaLnBrk="1" hangingPunct="1"/>
            <a:r>
              <a:rPr lang="zh-CN" altLang="zh-CN" sz="5300" b="1" dirty="0">
                <a:solidFill>
                  <a:prstClr val="white"/>
                </a:solidFill>
                <a:ea typeface="微软雅黑" panose="020B0503020204020204" pitchFamily="34" charset="-122"/>
              </a:rPr>
              <a:t>目录</a:t>
            </a:r>
          </a:p>
        </p:txBody>
      </p:sp>
      <p:sp>
        <p:nvSpPr>
          <p:cNvPr id="14" name="TextBox 6"/>
          <p:cNvSpPr>
            <a:spLocks noChangeArrowheads="1"/>
          </p:cNvSpPr>
          <p:nvPr/>
        </p:nvSpPr>
        <p:spPr bwMode="auto">
          <a:xfrm>
            <a:off x="4674819" y="1775073"/>
            <a:ext cx="67368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43684" eaLnBrk="1" hangingPunct="1"/>
            <a:r>
              <a:rPr lang="zh-CN" altLang="en-US" sz="2800" b="1" dirty="0">
                <a:solidFill>
                  <a:prstClr val="black">
                    <a:lumMod val="85000"/>
                    <a:lumOff val="15000"/>
                  </a:prstClr>
                </a:solidFill>
                <a:latin typeface="Impact" panose="020B0806030902050204" pitchFamily="34" charset="0"/>
                <a:ea typeface="微软雅黑" panose="020B0503020204020204" pitchFamily="34" charset="-122"/>
                <a:sym typeface="Impact" panose="020B0806030902050204" pitchFamily="34" charset="0"/>
              </a:rPr>
              <a:t> </a:t>
            </a:r>
            <a:r>
              <a:rPr lang="zh-CN" altLang="en-US" sz="2800" b="1" dirty="0">
                <a:solidFill>
                  <a:srgbClr val="95A5A6"/>
                </a:solidFill>
                <a:latin typeface="Impact" panose="020B0806030902050204" pitchFamily="34" charset="0"/>
                <a:ea typeface="微软雅黑" panose="020B0503020204020204" pitchFamily="34" charset="-122"/>
                <a:sym typeface="Impact" panose="020B0806030902050204" pitchFamily="34" charset="0"/>
              </a:rPr>
              <a:t>第 </a:t>
            </a:r>
            <a:r>
              <a:rPr lang="en-US" altLang="zh-CN" sz="2800" b="1" dirty="0">
                <a:solidFill>
                  <a:srgbClr val="95A5A6"/>
                </a:solidFill>
                <a:latin typeface="Impact" panose="020B0806030902050204" pitchFamily="34" charset="0"/>
                <a:ea typeface="微软雅黑" panose="020B0503020204020204" pitchFamily="34" charset="-122"/>
                <a:sym typeface="Impact" panose="020B0806030902050204" pitchFamily="34" charset="0"/>
              </a:rPr>
              <a:t>1  </a:t>
            </a:r>
            <a:r>
              <a:rPr lang="zh-CN" altLang="en-US" sz="2800" b="1" dirty="0">
                <a:solidFill>
                  <a:srgbClr val="95A5A6"/>
                </a:solidFill>
                <a:latin typeface="Impact" panose="020B0806030902050204" pitchFamily="34" charset="0"/>
                <a:ea typeface="微软雅黑" panose="020B0503020204020204" pitchFamily="34" charset="-122"/>
                <a:sym typeface="Impact" panose="020B0806030902050204" pitchFamily="34" charset="0"/>
              </a:rPr>
              <a:t>问题</a:t>
            </a:r>
            <a:r>
              <a:rPr lang="zh-CN" altLang="en-US" sz="2800" b="1" dirty="0" smtClean="0">
                <a:solidFill>
                  <a:srgbClr val="95A5A6"/>
                </a:solidFill>
                <a:latin typeface="Impact" panose="020B0806030902050204" pitchFamily="34" charset="0"/>
                <a:ea typeface="微软雅黑" panose="020B0503020204020204" pitchFamily="34" charset="-122"/>
                <a:sym typeface="Impact" panose="020B0806030902050204" pitchFamily="34" charset="0"/>
              </a:rPr>
              <a:t>：  工程总承包</a:t>
            </a:r>
            <a:r>
              <a:rPr lang="zh-CN" altLang="en-US" sz="2800" b="1" dirty="0">
                <a:solidFill>
                  <a:srgbClr val="95A5A6"/>
                </a:solidFill>
                <a:latin typeface="Impact" panose="020B0806030902050204" pitchFamily="34" charset="0"/>
                <a:ea typeface="微软雅黑" panose="020B0503020204020204" pitchFamily="34" charset="-122"/>
                <a:sym typeface="Impact" panose="020B0806030902050204" pitchFamily="34" charset="0"/>
              </a:rPr>
              <a:t>概述</a:t>
            </a:r>
          </a:p>
        </p:txBody>
      </p:sp>
      <p:sp>
        <p:nvSpPr>
          <p:cNvPr id="9" name="TextBox 5"/>
          <p:cNvSpPr>
            <a:spLocks noChangeArrowheads="1"/>
          </p:cNvSpPr>
          <p:nvPr/>
        </p:nvSpPr>
        <p:spPr bwMode="auto">
          <a:xfrm>
            <a:off x="4751807" y="4054164"/>
            <a:ext cx="3832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43684" eaLnBrk="1" hangingPunct="1"/>
            <a:r>
              <a:rPr lang="en-US" altLang="zh-CN" sz="2600" b="1" dirty="0">
                <a:solidFill>
                  <a:srgbClr val="95A5A6"/>
                </a:solidFill>
                <a:latin typeface="Impact" panose="020B0806030902050204" pitchFamily="34" charset="0"/>
                <a:ea typeface="微软雅黑" panose="020B0503020204020204" pitchFamily="34" charset="-122"/>
                <a:sym typeface="Impact" panose="020B0806030902050204" pitchFamily="34" charset="0"/>
              </a:rPr>
              <a:t>  </a:t>
            </a:r>
            <a:endParaRPr lang="zh-CN" altLang="zh-CN" sz="2400" b="1" dirty="0">
              <a:solidFill>
                <a:srgbClr val="95A5A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6"/>
          <p:cNvSpPr>
            <a:spLocks noChangeArrowheads="1"/>
          </p:cNvSpPr>
          <p:nvPr/>
        </p:nvSpPr>
        <p:spPr bwMode="auto">
          <a:xfrm>
            <a:off x="4688548" y="2497978"/>
            <a:ext cx="6736809"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43684" eaLnBrk="1" hangingPunct="1">
              <a:lnSpc>
                <a:spcPts val="3900"/>
              </a:lnSpc>
            </a:pPr>
            <a:r>
              <a:rPr lang="zh-CN" altLang="en-US" sz="2800" b="1" dirty="0">
                <a:solidFill>
                  <a:prstClr val="black">
                    <a:lumMod val="85000"/>
                    <a:lumOff val="15000"/>
                  </a:prstClr>
                </a:solidFill>
                <a:latin typeface="Impact" panose="020B0806030902050204" pitchFamily="34" charset="0"/>
                <a:ea typeface="微软雅黑" panose="020B0503020204020204" pitchFamily="34" charset="-122"/>
                <a:sym typeface="Impact" panose="020B0806030902050204" pitchFamily="34" charset="0"/>
              </a:rPr>
              <a:t> </a:t>
            </a:r>
            <a:r>
              <a:rPr lang="zh-CN" altLang="en-US" sz="2800" b="1" dirty="0">
                <a:solidFill>
                  <a:srgbClr val="95A5A6"/>
                </a:solidFill>
                <a:latin typeface="Impact" panose="020B0806030902050204" pitchFamily="34" charset="0"/>
                <a:ea typeface="微软雅黑" panose="020B0503020204020204" pitchFamily="34" charset="-122"/>
                <a:sym typeface="Impact" panose="020B0806030902050204" pitchFamily="34" charset="0"/>
              </a:rPr>
              <a:t>第 </a:t>
            </a:r>
            <a:r>
              <a:rPr lang="en-US" altLang="zh-CN" sz="2800" b="1" dirty="0">
                <a:solidFill>
                  <a:srgbClr val="95A5A6"/>
                </a:solidFill>
                <a:latin typeface="Impact" panose="020B0806030902050204" pitchFamily="34" charset="0"/>
                <a:ea typeface="微软雅黑" panose="020B0503020204020204" pitchFamily="34" charset="-122"/>
                <a:sym typeface="Impact" panose="020B0806030902050204" pitchFamily="34" charset="0"/>
              </a:rPr>
              <a:t>2 </a:t>
            </a:r>
            <a:r>
              <a:rPr lang="zh-CN" altLang="en-US" sz="2800" b="1" dirty="0">
                <a:solidFill>
                  <a:srgbClr val="95A5A6"/>
                </a:solidFill>
                <a:latin typeface="Impact" panose="020B0806030902050204" pitchFamily="34" charset="0"/>
                <a:ea typeface="微软雅黑" panose="020B0503020204020204" pitchFamily="34" charset="-122"/>
                <a:sym typeface="Impact" panose="020B0806030902050204" pitchFamily="34" charset="0"/>
              </a:rPr>
              <a:t>问题</a:t>
            </a:r>
            <a:r>
              <a:rPr lang="zh-CN" altLang="en-US" sz="2800" b="1" dirty="0" smtClean="0">
                <a:solidFill>
                  <a:srgbClr val="95A5A6"/>
                </a:solidFill>
                <a:latin typeface="Impact" panose="020B0806030902050204" pitchFamily="34" charset="0"/>
                <a:ea typeface="微软雅黑" panose="020B0503020204020204" pitchFamily="34" charset="-122"/>
                <a:sym typeface="Impact" panose="020B0806030902050204" pitchFamily="34" charset="0"/>
              </a:rPr>
              <a:t>：  总承包招标导则、</a:t>
            </a:r>
            <a:r>
              <a:rPr lang="en-US" altLang="zh-CN" sz="2800" b="1" dirty="0" smtClean="0">
                <a:solidFill>
                  <a:srgbClr val="95A5A6"/>
                </a:solidFill>
                <a:latin typeface="Impact" panose="020B0806030902050204" pitchFamily="34" charset="0"/>
                <a:ea typeface="微软雅黑" panose="020B0503020204020204" pitchFamily="34" charset="-122"/>
                <a:sym typeface="Impact" panose="020B0806030902050204" pitchFamily="34" charset="0"/>
              </a:rPr>
              <a:t>2</a:t>
            </a:r>
            <a:r>
              <a:rPr lang="zh-CN" altLang="en-US" sz="2800" b="1" dirty="0" smtClean="0">
                <a:solidFill>
                  <a:srgbClr val="95A5A6"/>
                </a:solidFill>
                <a:latin typeface="Impact" panose="020B0806030902050204" pitchFamily="34" charset="0"/>
                <a:ea typeface="微软雅黑" panose="020B0503020204020204" pitchFamily="34" charset="-122"/>
                <a:sym typeface="Impact" panose="020B0806030902050204" pitchFamily="34" charset="0"/>
              </a:rPr>
              <a:t>号文、</a:t>
            </a:r>
            <a:endParaRPr lang="en-US" altLang="zh-CN" sz="2800" b="1" dirty="0" smtClean="0">
              <a:solidFill>
                <a:srgbClr val="95A5A6"/>
              </a:solidFill>
              <a:latin typeface="Impact" panose="020B0806030902050204" pitchFamily="34" charset="0"/>
              <a:ea typeface="微软雅黑" panose="020B0503020204020204" pitchFamily="34" charset="-122"/>
              <a:sym typeface="Impact" panose="020B0806030902050204" pitchFamily="34" charset="0"/>
            </a:endParaRPr>
          </a:p>
          <a:p>
            <a:pPr defTabSz="943684" eaLnBrk="1" hangingPunct="1">
              <a:lnSpc>
                <a:spcPts val="3900"/>
              </a:lnSpc>
            </a:pPr>
            <a:r>
              <a:rPr lang="en-US" altLang="zh-CN" sz="2800" b="1" dirty="0">
                <a:solidFill>
                  <a:srgbClr val="95A5A6"/>
                </a:solidFill>
                <a:latin typeface="Impact" panose="020B0806030902050204" pitchFamily="34" charset="0"/>
                <a:ea typeface="微软雅黑" panose="020B0503020204020204" pitchFamily="34" charset="-122"/>
                <a:sym typeface="Impact" panose="020B0806030902050204" pitchFamily="34" charset="0"/>
              </a:rPr>
              <a:t> </a:t>
            </a:r>
            <a:r>
              <a:rPr lang="en-US" altLang="zh-CN" sz="2800" b="1" dirty="0" smtClean="0">
                <a:solidFill>
                  <a:srgbClr val="95A5A6"/>
                </a:solidFill>
                <a:latin typeface="Impact" panose="020B0806030902050204" pitchFamily="34" charset="0"/>
                <a:ea typeface="微软雅黑" panose="020B0503020204020204" pitchFamily="34" charset="-122"/>
                <a:sym typeface="Impact" panose="020B0806030902050204" pitchFamily="34" charset="0"/>
              </a:rPr>
              <a:t>                             </a:t>
            </a:r>
            <a:r>
              <a:rPr lang="zh-CN" altLang="en-US" sz="2800" b="1" dirty="0" smtClean="0">
                <a:solidFill>
                  <a:srgbClr val="95A5A6"/>
                </a:solidFill>
                <a:latin typeface="Impact" panose="020B0806030902050204" pitchFamily="34" charset="0"/>
                <a:ea typeface="微软雅黑" panose="020B0503020204020204" pitchFamily="34" charset="-122"/>
                <a:sym typeface="Impact" panose="020B0806030902050204" pitchFamily="34" charset="0"/>
              </a:rPr>
              <a:t>两部委</a:t>
            </a:r>
            <a:r>
              <a:rPr lang="en-US" altLang="zh-CN" sz="2800" b="1" dirty="0" smtClean="0">
                <a:solidFill>
                  <a:srgbClr val="95A5A6"/>
                </a:solidFill>
                <a:latin typeface="Impact" panose="020B0806030902050204" pitchFamily="34" charset="0"/>
                <a:ea typeface="微软雅黑" panose="020B0503020204020204" pitchFamily="34" charset="-122"/>
                <a:sym typeface="Impact" panose="020B0806030902050204" pitchFamily="34" charset="0"/>
              </a:rPr>
              <a:t>12</a:t>
            </a:r>
            <a:r>
              <a:rPr lang="zh-CN" altLang="en-US" sz="2800" b="1" dirty="0" smtClean="0">
                <a:solidFill>
                  <a:srgbClr val="95A5A6"/>
                </a:solidFill>
                <a:latin typeface="Impact" panose="020B0806030902050204" pitchFamily="34" charset="0"/>
                <a:ea typeface="微软雅黑" panose="020B0503020204020204" pitchFamily="34" charset="-122"/>
                <a:sym typeface="Impact" panose="020B0806030902050204" pitchFamily="34" charset="0"/>
              </a:rPr>
              <a:t>号文及省厅</a:t>
            </a:r>
            <a:r>
              <a:rPr lang="en-US" altLang="zh-CN" sz="2800" b="1" dirty="0" smtClean="0">
                <a:solidFill>
                  <a:srgbClr val="95A5A6"/>
                </a:solidFill>
                <a:latin typeface="Impact" panose="020B0806030902050204" pitchFamily="34" charset="0"/>
                <a:ea typeface="微软雅黑" panose="020B0503020204020204" pitchFamily="34" charset="-122"/>
                <a:sym typeface="Impact" panose="020B0806030902050204" pitchFamily="34" charset="0"/>
              </a:rPr>
              <a:t>5</a:t>
            </a:r>
            <a:r>
              <a:rPr lang="zh-CN" altLang="en-US" sz="2800" b="1" dirty="0" smtClean="0">
                <a:solidFill>
                  <a:srgbClr val="95A5A6"/>
                </a:solidFill>
                <a:latin typeface="Impact" panose="020B0806030902050204" pitchFamily="34" charset="0"/>
                <a:ea typeface="微软雅黑" panose="020B0503020204020204" pitchFamily="34" charset="-122"/>
                <a:sym typeface="Impact" panose="020B0806030902050204" pitchFamily="34" charset="0"/>
              </a:rPr>
              <a:t>号文</a:t>
            </a:r>
            <a:endParaRPr lang="zh-CN" altLang="en-US" sz="2800" b="1" dirty="0">
              <a:solidFill>
                <a:srgbClr val="95A5A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 name="TextBox 6"/>
          <p:cNvSpPr>
            <a:spLocks noChangeArrowheads="1"/>
          </p:cNvSpPr>
          <p:nvPr/>
        </p:nvSpPr>
        <p:spPr bwMode="auto">
          <a:xfrm>
            <a:off x="4688548" y="3671399"/>
            <a:ext cx="6452502" cy="95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943684" eaLnBrk="1" hangingPunct="1">
              <a:lnSpc>
                <a:spcPts val="3900"/>
              </a:lnSpc>
            </a:pPr>
            <a:r>
              <a:rPr lang="zh-CN" altLang="en-US" sz="2800" b="1" dirty="0">
                <a:solidFill>
                  <a:prstClr val="black">
                    <a:lumMod val="85000"/>
                    <a:lumOff val="15000"/>
                  </a:prstClr>
                </a:solidFill>
                <a:latin typeface="Impact" panose="020B0806030902050204" pitchFamily="34" charset="0"/>
                <a:ea typeface="微软雅黑" panose="020B0503020204020204" pitchFamily="34" charset="-122"/>
                <a:sym typeface="Impact" panose="020B0806030902050204" pitchFamily="34" charset="0"/>
              </a:rPr>
              <a:t> </a:t>
            </a:r>
            <a:r>
              <a:rPr lang="zh-CN" altLang="en-US" sz="2800" b="1" dirty="0">
                <a:solidFill>
                  <a:srgbClr val="95A5A6"/>
                </a:solidFill>
                <a:latin typeface="Impact" panose="020B0806030902050204" pitchFamily="34" charset="0"/>
                <a:ea typeface="微软雅黑" panose="020B0503020204020204" pitchFamily="34" charset="-122"/>
                <a:sym typeface="Impact" panose="020B0806030902050204" pitchFamily="34" charset="0"/>
              </a:rPr>
              <a:t>第 </a:t>
            </a:r>
            <a:r>
              <a:rPr lang="en-US" altLang="zh-CN" sz="2800" b="1" dirty="0">
                <a:solidFill>
                  <a:srgbClr val="95A5A6"/>
                </a:solidFill>
                <a:latin typeface="Impact" panose="020B0806030902050204" pitchFamily="34" charset="0"/>
                <a:ea typeface="微软雅黑" panose="020B0503020204020204" pitchFamily="34" charset="-122"/>
                <a:sym typeface="Impact" panose="020B0806030902050204" pitchFamily="34" charset="0"/>
              </a:rPr>
              <a:t>3 </a:t>
            </a:r>
            <a:r>
              <a:rPr lang="zh-CN" altLang="en-US" sz="2800" b="1" dirty="0" smtClean="0">
                <a:solidFill>
                  <a:srgbClr val="95A5A6"/>
                </a:solidFill>
                <a:latin typeface="Impact" panose="020B0806030902050204" pitchFamily="34" charset="0"/>
                <a:ea typeface="微软雅黑" panose="020B0503020204020204" pitchFamily="34" charset="-122"/>
                <a:sym typeface="Impact" panose="020B0806030902050204" pitchFamily="34" charset="0"/>
              </a:rPr>
              <a:t>问题：  部</a:t>
            </a:r>
            <a:r>
              <a:rPr lang="en-US" altLang="zh-CN" sz="2800" b="1" dirty="0" smtClean="0">
                <a:solidFill>
                  <a:srgbClr val="95A5A6"/>
                </a:solidFill>
                <a:latin typeface="Impact" panose="020B0806030902050204" pitchFamily="34" charset="0"/>
                <a:ea typeface="微软雅黑" panose="020B0503020204020204" pitchFamily="34" charset="-122"/>
                <a:sym typeface="Impact" panose="020B0806030902050204" pitchFamily="34" charset="0"/>
              </a:rPr>
              <a:t>11</a:t>
            </a:r>
            <a:r>
              <a:rPr lang="zh-CN" altLang="en-US" sz="2800" b="1" dirty="0" smtClean="0">
                <a:solidFill>
                  <a:srgbClr val="95A5A6"/>
                </a:solidFill>
                <a:latin typeface="Impact" panose="020B0806030902050204" pitchFamily="34" charset="0"/>
                <a:ea typeface="微软雅黑" panose="020B0503020204020204" pitchFamily="34" charset="-122"/>
                <a:sym typeface="Impact" panose="020B0806030902050204" pitchFamily="34" charset="0"/>
              </a:rPr>
              <a:t>号文、厅拟出台的调整</a:t>
            </a:r>
            <a:endParaRPr lang="en-US" altLang="zh-CN" sz="2800" b="1" dirty="0" smtClean="0">
              <a:solidFill>
                <a:srgbClr val="95A5A6"/>
              </a:solidFill>
              <a:latin typeface="Impact" panose="020B0806030902050204" pitchFamily="34" charset="0"/>
              <a:ea typeface="微软雅黑" panose="020B0503020204020204" pitchFamily="34" charset="-122"/>
              <a:sym typeface="Impact" panose="020B0806030902050204" pitchFamily="34" charset="0"/>
            </a:endParaRPr>
          </a:p>
          <a:p>
            <a:pPr lvl="0" defTabSz="943684" eaLnBrk="1" hangingPunct="1">
              <a:lnSpc>
                <a:spcPts val="3900"/>
              </a:lnSpc>
            </a:pPr>
            <a:r>
              <a:rPr lang="en-US" altLang="zh-CN" sz="2800" b="1" dirty="0">
                <a:solidFill>
                  <a:srgbClr val="95A5A6"/>
                </a:solidFill>
                <a:latin typeface="Impact" panose="020B0806030902050204" pitchFamily="34" charset="0"/>
                <a:ea typeface="微软雅黑" panose="020B0503020204020204" pitchFamily="34" charset="-122"/>
                <a:sym typeface="Impact" panose="020B0806030902050204" pitchFamily="34" charset="0"/>
              </a:rPr>
              <a:t> </a:t>
            </a:r>
            <a:r>
              <a:rPr lang="en-US" altLang="zh-CN" sz="2800" b="1" dirty="0" smtClean="0">
                <a:solidFill>
                  <a:srgbClr val="95A5A6"/>
                </a:solidFill>
                <a:latin typeface="Impact" panose="020B0806030902050204" pitchFamily="34" charset="0"/>
                <a:ea typeface="微软雅黑" panose="020B0503020204020204" pitchFamily="34" charset="-122"/>
                <a:sym typeface="Impact" panose="020B0806030902050204" pitchFamily="34" charset="0"/>
              </a:rPr>
              <a:t>                             </a:t>
            </a:r>
            <a:r>
              <a:rPr lang="zh-CN" altLang="en-US" sz="2800" b="1" dirty="0" smtClean="0">
                <a:solidFill>
                  <a:srgbClr val="95A5A6"/>
                </a:solidFill>
                <a:latin typeface="Impact" panose="020B0806030902050204" pitchFamily="34" charset="0"/>
                <a:ea typeface="微软雅黑" panose="020B0503020204020204" pitchFamily="34" charset="-122"/>
                <a:sym typeface="Impact" panose="020B0806030902050204" pitchFamily="34" charset="0"/>
              </a:rPr>
              <a:t>意见与修法草案</a:t>
            </a:r>
            <a:endParaRPr lang="zh-CN" altLang="en-US" sz="2800" b="1" dirty="0">
              <a:solidFill>
                <a:srgbClr val="95A5A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 name="TextBox 6"/>
          <p:cNvSpPr>
            <a:spLocks noChangeArrowheads="1"/>
          </p:cNvSpPr>
          <p:nvPr/>
        </p:nvSpPr>
        <p:spPr bwMode="auto">
          <a:xfrm>
            <a:off x="4688548" y="3935254"/>
            <a:ext cx="53421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43684" eaLnBrk="1" hangingPunct="1"/>
            <a:r>
              <a:rPr lang="zh-CN" altLang="en-US" sz="2800" b="1" dirty="0">
                <a:solidFill>
                  <a:prstClr val="black">
                    <a:lumMod val="85000"/>
                    <a:lumOff val="15000"/>
                  </a:prstClr>
                </a:solidFill>
                <a:latin typeface="Impact" panose="020B0806030902050204" pitchFamily="34" charset="0"/>
                <a:ea typeface="微软雅黑" panose="020B0503020204020204" pitchFamily="34" charset="-122"/>
                <a:sym typeface="Impact" panose="020B0806030902050204" pitchFamily="34" charset="0"/>
              </a:rPr>
              <a:t> </a:t>
            </a:r>
            <a:endParaRPr lang="zh-CN" altLang="en-US" sz="2800" b="1" dirty="0">
              <a:solidFill>
                <a:srgbClr val="95A5A6"/>
              </a:solidFill>
              <a:latin typeface="Impact" panose="020B0806030902050204" pitchFamily="34" charset="0"/>
              <a:ea typeface="微软雅黑" panose="020B0503020204020204" pitchFamily="34" charset="-122"/>
              <a:sym typeface="Impact" panose="020B0806030902050204" pitchFamily="34" charset="0"/>
            </a:endParaRPr>
          </a:p>
        </p:txBody>
      </p:sp>
    </p:spTree>
    <p:extLst>
      <p:ext uri="{BB962C8B-B14F-4D97-AF65-F5344CB8AC3E}">
        <p14:creationId xmlns:p14="http://schemas.microsoft.com/office/powerpoint/2010/main" val="30862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07874" y="312525"/>
            <a:ext cx="5598318" cy="423863"/>
          </a:xfrm>
        </p:spPr>
        <p:txBody>
          <a:bodyPr>
            <a:noAutofit/>
          </a:bodyPr>
          <a:lstStyle/>
          <a:p>
            <a:pPr>
              <a:lnSpc>
                <a:spcPct val="150000"/>
              </a:lnSpc>
            </a:pPr>
            <a:r>
              <a:rPr lang="zh-CN" altLang="en-US" sz="2800"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 </a:t>
            </a:r>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 </a:t>
            </a:r>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rPr>
              <a:t>工程</a:t>
            </a:r>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总承包</a:t>
            </a:r>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rPr>
              <a:t>概述</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76478" y="1536990"/>
            <a:ext cx="10791955" cy="4614873"/>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86459" y="1610048"/>
            <a:ext cx="10578438" cy="3759996"/>
          </a:xfrm>
          <a:prstGeom prst="rect">
            <a:avLst/>
          </a:prstGeom>
        </p:spPr>
        <p:txBody>
          <a:bodyPr wrap="square" lIns="91432" tIns="45716" rIns="91432" bIns="45716">
            <a:spAutoFit/>
          </a:bodyPr>
          <a:lstStyle/>
          <a:p>
            <a:pPr marL="63494" algn="just">
              <a:lnSpc>
                <a:spcPts val="3300"/>
              </a:lnSpc>
              <a:spcBef>
                <a:spcPts val="1200"/>
              </a:spcBef>
            </a:pPr>
            <a:r>
              <a:rPr lang="zh-CN" altLang="en-US" sz="2000" b="1" kern="0" dirty="0">
                <a:solidFill>
                  <a:srgbClr val="002060"/>
                </a:solidFill>
                <a:latin typeface="华文楷体" pitchFamily="2" charset="-122"/>
                <a:ea typeface="华文楷体" pitchFamily="2" charset="-122"/>
                <a:cs typeface="Times New Roman" panose="02020603050405020304" pitchFamily="18" charset="0"/>
              </a:rPr>
              <a:t>应判定为串标。</a:t>
            </a:r>
            <a:endParaRPr lang="en-US" altLang="zh-CN" sz="2000" b="1" kern="0" dirty="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3300"/>
              </a:lnSpc>
              <a:spcBef>
                <a:spcPts val="1200"/>
              </a:spcBef>
            </a:pPr>
            <a:r>
              <a:rPr lang="en-US" altLang="zh-CN" sz="2000" b="1" kern="0" dirty="0">
                <a:solidFill>
                  <a:srgbClr val="FF0000"/>
                </a:solidFill>
                <a:latin typeface="华文楷体" pitchFamily="2" charset="-122"/>
                <a:ea typeface="华文楷体" pitchFamily="2" charset="-122"/>
                <a:cs typeface="Times New Roman" panose="02020603050405020304" pitchFamily="18" charset="0"/>
              </a:rPr>
              <a:t>    </a:t>
            </a:r>
            <a:r>
              <a:rPr lang="zh-CN" altLang="en-US" sz="2000" b="1" kern="0" dirty="0">
                <a:solidFill>
                  <a:srgbClr val="FF0000"/>
                </a:solidFill>
                <a:latin typeface="华文楷体" pitchFamily="2" charset="-122"/>
                <a:ea typeface="华文楷体" pitchFamily="2" charset="-122"/>
                <a:cs typeface="Times New Roman" panose="02020603050405020304" pitchFamily="18" charset="0"/>
              </a:rPr>
              <a:t>观点三：</a:t>
            </a:r>
            <a:r>
              <a:rPr lang="zh-CN" altLang="en-US" sz="2000" b="1" kern="0" dirty="0">
                <a:solidFill>
                  <a:srgbClr val="002060"/>
                </a:solidFill>
                <a:latin typeface="华文楷体" pitchFamily="2" charset="-122"/>
                <a:ea typeface="华文楷体" pitchFamily="2" charset="-122"/>
                <a:cs typeface="Times New Roman" panose="02020603050405020304" pitchFamily="18" charset="0"/>
              </a:rPr>
              <a:t>认定围标串标依据不充分，遇此情形，可让两家公司现场决定谁放弃投标，如两家都不放弃，可拒绝两家投标。</a:t>
            </a:r>
            <a:endParaRPr lang="en-US" altLang="zh-CN" sz="2000" b="1" kern="0" dirty="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2254"/>
              </a:lnSpc>
              <a:spcBef>
                <a:spcPts val="1200"/>
              </a:spcBef>
            </a:pPr>
            <a:r>
              <a:rPr lang="en-US" altLang="zh-CN" sz="2000" b="1" kern="0" dirty="0">
                <a:solidFill>
                  <a:srgbClr val="002060"/>
                </a:solidFill>
                <a:latin typeface="华文楷体" pitchFamily="2" charset="-122"/>
                <a:ea typeface="华文楷体" pitchFamily="2" charset="-122"/>
                <a:cs typeface="Times New Roman" panose="02020603050405020304" pitchFamily="18" charset="0"/>
              </a:rPr>
              <a:t>    </a:t>
            </a:r>
            <a:r>
              <a:rPr lang="zh-CN" altLang="en-US" sz="2000" b="1" kern="0" dirty="0">
                <a:solidFill>
                  <a:srgbClr val="002060"/>
                </a:solidFill>
                <a:latin typeface="华文楷体" pitchFamily="2" charset="-122"/>
                <a:ea typeface="华文楷体" pitchFamily="2" charset="-122"/>
                <a:cs typeface="Times New Roman" panose="02020603050405020304" pitchFamily="18" charset="0"/>
              </a:rPr>
              <a:t>讨论：若资格预审或开标前发现，观点三是一种好的</a:t>
            </a:r>
            <a:endParaRPr lang="en-US" altLang="zh-CN" sz="2000" b="1" kern="0" dirty="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2254"/>
              </a:lnSpc>
              <a:spcBef>
                <a:spcPts val="1200"/>
              </a:spcBef>
            </a:pPr>
            <a:r>
              <a:rPr lang="zh-CN" altLang="en-US" sz="2000" b="1" kern="0" dirty="0">
                <a:solidFill>
                  <a:srgbClr val="002060"/>
                </a:solidFill>
                <a:latin typeface="华文楷体" pitchFamily="2" charset="-122"/>
                <a:ea typeface="华文楷体" pitchFamily="2" charset="-122"/>
                <a:cs typeface="Times New Roman" panose="02020603050405020304" pitchFamily="18" charset="0"/>
              </a:rPr>
              <a:t>处理方法。但在本案中，评标已经结束，处理起来就比</a:t>
            </a:r>
            <a:endParaRPr lang="en-US" altLang="zh-CN" sz="2000" b="1" kern="0" dirty="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2254"/>
              </a:lnSpc>
              <a:spcBef>
                <a:spcPts val="1200"/>
              </a:spcBef>
            </a:pPr>
            <a:r>
              <a:rPr lang="zh-CN" altLang="en-US" sz="2000" b="1" kern="0" dirty="0">
                <a:solidFill>
                  <a:srgbClr val="002060"/>
                </a:solidFill>
                <a:latin typeface="华文楷体" pitchFamily="2" charset="-122"/>
                <a:ea typeface="华文楷体" pitchFamily="2" charset="-122"/>
                <a:cs typeface="Times New Roman" panose="02020603050405020304" pitchFamily="18" charset="0"/>
              </a:rPr>
              <a:t>较棘手了！</a:t>
            </a:r>
            <a:endParaRPr lang="en-US" altLang="zh-CN" sz="2000" b="1" kern="0" dirty="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2254"/>
              </a:lnSpc>
              <a:spcBef>
                <a:spcPts val="1200"/>
              </a:spcBef>
            </a:pPr>
            <a:r>
              <a:rPr lang="en-US" altLang="zh-CN" sz="2000" kern="0" dirty="0">
                <a:solidFill>
                  <a:srgbClr val="0070C0"/>
                </a:solidFill>
                <a:latin typeface="方正舒体" pitchFamily="2" charset="-122"/>
                <a:ea typeface="方正舒体" pitchFamily="2" charset="-122"/>
                <a:cs typeface="Times New Roman" panose="02020603050405020304" pitchFamily="18" charset="0"/>
              </a:rPr>
              <a:t>    </a:t>
            </a:r>
            <a:r>
              <a:rPr lang="en-US" altLang="zh-CN" sz="2000" b="1" kern="0" dirty="0">
                <a:solidFill>
                  <a:srgbClr val="0070C0"/>
                </a:solidFill>
                <a:latin typeface="方正舒体" pitchFamily="2" charset="-122"/>
                <a:ea typeface="方正舒体" pitchFamily="2" charset="-122"/>
                <a:cs typeface="Times New Roman" panose="02020603050405020304" pitchFamily="18" charset="0"/>
              </a:rPr>
              <a:t>-- </a:t>
            </a:r>
            <a:r>
              <a:rPr lang="zh-CN" altLang="en-US" sz="2000" b="1" kern="0" dirty="0">
                <a:solidFill>
                  <a:srgbClr val="0070C0"/>
                </a:solidFill>
                <a:latin typeface="方正舒体" pitchFamily="2" charset="-122"/>
                <a:ea typeface="方正舒体" pitchFamily="2" charset="-122"/>
                <a:cs typeface="Times New Roman" panose="02020603050405020304" pitchFamily="18" charset="0"/>
              </a:rPr>
              <a:t>这说明招投标现行法律法规尚需完善。但此案能</a:t>
            </a:r>
            <a:endParaRPr lang="en-US" altLang="zh-CN" sz="2000" b="1" kern="0" dirty="0">
              <a:solidFill>
                <a:srgbClr val="0070C0"/>
              </a:solidFill>
              <a:latin typeface="方正舒体" pitchFamily="2" charset="-122"/>
              <a:ea typeface="方正舒体" pitchFamily="2" charset="-122"/>
              <a:cs typeface="Times New Roman" panose="02020603050405020304" pitchFamily="18" charset="0"/>
            </a:endParaRPr>
          </a:p>
          <a:p>
            <a:pPr marL="63494" algn="just">
              <a:lnSpc>
                <a:spcPts val="2254"/>
              </a:lnSpc>
              <a:spcBef>
                <a:spcPts val="1200"/>
              </a:spcBef>
            </a:pPr>
            <a:r>
              <a:rPr lang="zh-CN" altLang="en-US" sz="2000" b="1" kern="0" dirty="0">
                <a:solidFill>
                  <a:srgbClr val="0070C0"/>
                </a:solidFill>
                <a:latin typeface="方正舒体" pitchFamily="2" charset="-122"/>
                <a:ea typeface="方正舒体" pitchFamily="2" charset="-122"/>
                <a:cs typeface="Times New Roman" panose="02020603050405020304" pitchFamily="18" charset="0"/>
              </a:rPr>
              <a:t>作有罪论处吗？</a:t>
            </a:r>
            <a:endParaRPr lang="en-US" altLang="zh-CN" sz="2000" b="1" kern="0" dirty="0">
              <a:solidFill>
                <a:srgbClr val="0070C0"/>
              </a:solidFill>
              <a:latin typeface="方正舒体" pitchFamily="2" charset="-122"/>
              <a:ea typeface="方正舒体" pitchFamily="2" charset="-122"/>
              <a:cs typeface="Times New Roman" panose="02020603050405020304" pitchFamily="18" charset="0"/>
            </a:endParaRPr>
          </a:p>
        </p:txBody>
      </p:sp>
      <p:pic>
        <p:nvPicPr>
          <p:cNvPr id="7" name="图片 6" descr="00bf045d3a6e57b09bbb8facdd5a5d4f3771.png"/>
          <p:cNvPicPr>
            <a:picLocks noChangeAspect="1"/>
          </p:cNvPicPr>
          <p:nvPr/>
        </p:nvPicPr>
        <p:blipFill>
          <a:blip r:embed="rId2"/>
          <a:stretch>
            <a:fillRect/>
          </a:stretch>
        </p:blipFill>
        <p:spPr>
          <a:xfrm>
            <a:off x="8438716" y="3147117"/>
            <a:ext cx="2246371" cy="2305413"/>
          </a:xfrm>
          <a:prstGeom prst="rect">
            <a:avLst/>
          </a:prstGeom>
        </p:spPr>
      </p:pic>
      <p:sp>
        <p:nvSpPr>
          <p:cNvPr id="13" name="圆角矩形标注 12"/>
          <p:cNvSpPr/>
          <p:nvPr/>
        </p:nvSpPr>
        <p:spPr>
          <a:xfrm>
            <a:off x="3895714" y="584402"/>
            <a:ext cx="2010601" cy="744753"/>
          </a:xfrm>
          <a:prstGeom prst="wedgeRoundRectCallout">
            <a:avLst>
              <a:gd name="adj1" fmla="val -108017"/>
              <a:gd name="adj2" fmla="val 118044"/>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TextBox 13"/>
          <p:cNvSpPr txBox="1"/>
          <p:nvPr/>
        </p:nvSpPr>
        <p:spPr>
          <a:xfrm>
            <a:off x="3991216" y="651783"/>
            <a:ext cx="1844317" cy="622302"/>
          </a:xfrm>
          <a:prstGeom prst="rect">
            <a:avLst/>
          </a:prstGeom>
          <a:noFill/>
        </p:spPr>
        <p:txBody>
          <a:bodyPr wrap="square" lIns="98124" tIns="49062" rIns="98124" bIns="49062" rtlCol="0">
            <a:spAutoFit/>
          </a:bodyPr>
          <a:lstStyle/>
          <a:p>
            <a:r>
              <a:rPr lang="zh-CN" altLang="en-US" sz="1700" b="1" dirty="0">
                <a:solidFill>
                  <a:srgbClr val="C00000"/>
                </a:solidFill>
                <a:latin typeface="华文新魏" panose="02010800040101010101" pitchFamily="2" charset="-122"/>
                <a:ea typeface="华文新魏" panose="02010800040101010101" pitchFamily="2" charset="-122"/>
              </a:rPr>
              <a:t>同样，可能性大，但有无证据支持</a:t>
            </a:r>
          </a:p>
        </p:txBody>
      </p:sp>
    </p:spTree>
    <p:extLst>
      <p:ext uri="{BB962C8B-B14F-4D97-AF65-F5344CB8AC3E}">
        <p14:creationId xmlns:p14="http://schemas.microsoft.com/office/powerpoint/2010/main" val="1942817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4136" y="417478"/>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概述</a:t>
            </a: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702259" y="1436219"/>
            <a:ext cx="10780092" cy="475243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10" name="矩形 9"/>
          <p:cNvSpPr/>
          <p:nvPr/>
        </p:nvSpPr>
        <p:spPr>
          <a:xfrm>
            <a:off x="858559" y="1518804"/>
            <a:ext cx="10511215" cy="4587268"/>
          </a:xfrm>
          <a:prstGeom prst="rect">
            <a:avLst/>
          </a:prstGeom>
        </p:spPr>
        <p:txBody>
          <a:bodyPr wrap="square" lIns="85204" tIns="42602" rIns="85204" bIns="42602">
            <a:spAutoFit/>
          </a:bodyPr>
          <a:lstStyle/>
          <a:p>
            <a:pPr marL="59169" algn="just">
              <a:lnSpc>
                <a:spcPts val="34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00B0F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rPr>
              <a:t>十一）工程总承包企业的义务和责任。</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工程总承包企业应当加强对工程总承包项目的管理，</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根据合同约定和项目特点，制定项目管理计划和项目实施计划，建立工程管理与协调制度，加强设计、采购与施工的协调，完善和优化设计，改进施工方案，合理调配设计、采购和施工力量，实现对工程总承包项目的有效控制。</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工程总承包企业对工程总承包项目的质量和安全全面负责。工程总承包企业按照合同</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约定对</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建设单位负责，分包企业按照分包合同的约定对工程总承包企业负责。工程分包不能免除工程总承包企业的合同义务和</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法律责任，工程</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总承包企业和分包企业就分包工程对建设单位承担连带责任。</a:t>
            </a:r>
          </a:p>
          <a:p>
            <a:pPr marL="59169" algn="just">
              <a:lnSpc>
                <a:spcPts val="3400"/>
              </a:lnSpc>
              <a:spcBef>
                <a:spcPts val="1118"/>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rPr>
              <a:t>（十七）加强工程总承包项目管理体系建设。</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工程总承包企业要不断建立完善包括技术标准、管理标准、质量管理体系、职业健康安全和环境管理体系在内的工程总承包项目管理标准体系。加强对分包企业的跟踪、评估和管理，充分利用市场优质资源，保证项目的有效实施。积极推广应用先进</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实用</a:t>
            </a:r>
            <a:endPar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4281729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4136" y="417478"/>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概述</a:t>
            </a: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70095" y="1399823"/>
            <a:ext cx="10798295" cy="487538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7" name="矩形 6"/>
          <p:cNvSpPr/>
          <p:nvPr/>
        </p:nvSpPr>
        <p:spPr>
          <a:xfrm>
            <a:off x="771028" y="1472617"/>
            <a:ext cx="10602852" cy="4728333"/>
          </a:xfrm>
          <a:prstGeom prst="rect">
            <a:avLst/>
          </a:prstGeom>
        </p:spPr>
        <p:txBody>
          <a:bodyPr wrap="square" lIns="85204" tIns="42602" rIns="85204" bIns="42602">
            <a:spAutoFit/>
          </a:bodyPr>
          <a:lstStyle/>
          <a:p>
            <a:pPr marL="59169" algn="just">
              <a:lnSpc>
                <a:spcPts val="31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项目管理软件，建立与工程总承包管理相适应的信息网络平台，完善相关数据库，提高数据统计、分析和管控水平</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300"/>
              </a:lnSpc>
              <a:spcBef>
                <a:spcPts val="1118"/>
              </a:spcBef>
            </a:pPr>
            <a:r>
              <a:rPr lang="zh-CN" altLang="en-US"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）两部委</a:t>
            </a:r>
            <a:r>
              <a:rPr lang="en-US" altLang="zh-CN"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12</a:t>
            </a:r>
            <a:r>
              <a:rPr lang="zh-CN" altLang="en-US"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号文的要求</a:t>
            </a:r>
            <a:r>
              <a:rPr lang="zh-CN" altLang="en-US"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第十八条  工程</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总承包单位应当建立与工程总承包相适应的组织机构和管理制度，形成项目设计管理、采购管理、施工管理、试运行管理以及质量、安全、工期、造价、节约能源和生态环境保护等工程总承包综合管理能力</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7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第十九条  </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工程</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总承包单位应当</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设立项目管理</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机构，</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设置</a:t>
            </a:r>
            <a:endParaRPr lang="en-US" altLang="zh-CN"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500"/>
              </a:lnSpc>
              <a:spcBef>
                <a:spcPts val="1118"/>
              </a:spcBef>
            </a:pP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项目经理</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，配备相应管理人员，</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加强设计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、采购</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与施工的</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协</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5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调，完善和</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优化设计，改进施工方案，实现对</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工程</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总承包</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项</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5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目的有效管理控制。</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700"/>
              </a:lnSpc>
              <a:spcBef>
                <a:spcPts val="1118"/>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用三条规定总承包单位对工程质量、安全和工期负总责。</a:t>
            </a:r>
            <a:endPar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0143" y="4008730"/>
            <a:ext cx="3282681" cy="2120176"/>
          </a:xfrm>
          <a:prstGeom prst="rect">
            <a:avLst/>
          </a:prstGeom>
        </p:spPr>
      </p:pic>
    </p:spTree>
    <p:extLst>
      <p:ext uri="{BB962C8B-B14F-4D97-AF65-F5344CB8AC3E}">
        <p14:creationId xmlns:p14="http://schemas.microsoft.com/office/powerpoint/2010/main" val="289300749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4136" y="417478"/>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概述</a:t>
            </a: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753466" y="1399823"/>
            <a:ext cx="10658246" cy="482948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7" name="矩形 6"/>
          <p:cNvSpPr/>
          <p:nvPr/>
        </p:nvSpPr>
        <p:spPr>
          <a:xfrm>
            <a:off x="848562" y="1524001"/>
            <a:ext cx="10453421" cy="4600092"/>
          </a:xfrm>
          <a:prstGeom prst="rect">
            <a:avLst/>
          </a:prstGeom>
        </p:spPr>
        <p:txBody>
          <a:bodyPr wrap="square" lIns="85204" tIns="42602" rIns="85204" bIns="42602">
            <a:spAutoFit/>
          </a:bodyPr>
          <a:lstStyle/>
          <a:p>
            <a:pPr marL="59169" algn="just">
              <a:lnSpc>
                <a:spcPts val="3300"/>
              </a:lnSpc>
              <a:spcBef>
                <a:spcPts val="1118"/>
              </a:spcBef>
            </a:pP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执行规范</a:t>
            </a:r>
            <a:r>
              <a:rPr lang="zh-CN" altLang="en-US"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总承包企业要严格按照</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建设项目工程总承包管理规范</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GB/T50358-2017</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），实施</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对</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项目</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管理</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。要根据项目情况建立与之相适应的项目管理部，任命项目经理。 </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3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项目</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部是工程总承包企业为履行项目合同而临时组建的项目管理组织，由项目经理负责组建。</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项目部在项目经理领导下负责工程总承包项目的计划、组织、实施、控制和收尾等工作。</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项目部是一次性组织，随着项目启动而建立，随着项目结束而解散。项目部从履行项目合同的角度对工程总承包项目实行全过程的管理，工程总承包企业的职能部门按照职能规定对项目实施全过程进行支持，构成项目实施的</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矩阵式管理</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。项目部的主要成员，如设计经理、采购经理、施工经理、试运行经理和财务经理等，分别接受项目经理和工程总承包企业职能部门的管理</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3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项目部应在项目开展初始阶段开展项目策划工作，一要由项目经理组织编制项目管理计划（</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报总承包企业负责人审批</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）；二要编制项目实施计划（</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经发包人认可</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）；也可根据情况合并编制。</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p:cNvSpPr/>
          <p:nvPr/>
        </p:nvSpPr>
        <p:spPr>
          <a:xfrm>
            <a:off x="5632704" y="314555"/>
            <a:ext cx="5669278" cy="983668"/>
          </a:xfrm>
          <a:prstGeom prst="rect">
            <a:avLst/>
          </a:prstGeom>
          <a:solidFill>
            <a:srgbClr val="FCEC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下箭头 3"/>
          <p:cNvSpPr/>
          <p:nvPr/>
        </p:nvSpPr>
        <p:spPr>
          <a:xfrm>
            <a:off x="6965244" y="1298222"/>
            <a:ext cx="112889" cy="3160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5742994" y="375502"/>
            <a:ext cx="5448697" cy="861774"/>
          </a:xfrm>
          <a:prstGeom prst="rect">
            <a:avLst/>
          </a:prstGeom>
          <a:noFill/>
        </p:spPr>
        <p:txBody>
          <a:bodyPr wrap="square" rtlCol="0">
            <a:spAutoFit/>
          </a:bodyPr>
          <a:lstStyle/>
          <a:p>
            <a:pPr>
              <a:lnSpc>
                <a:spcPts val="2000"/>
              </a:lnSpc>
            </a:pPr>
            <a:r>
              <a:rPr lang="zh-CN" altLang="en-US" sz="1600" b="1" dirty="0" smtClean="0">
                <a:latin typeface="楷体" panose="02010609060101010101" pitchFamily="49" charset="-122"/>
                <a:ea typeface="楷体" panose="02010609060101010101" pitchFamily="49" charset="-122"/>
              </a:rPr>
              <a:t>规范从总承包管理的</a:t>
            </a:r>
            <a:r>
              <a:rPr lang="zh-CN" altLang="en-US" sz="1600" b="1" dirty="0" smtClean="0">
                <a:solidFill>
                  <a:srgbClr val="FF0000"/>
                </a:solidFill>
                <a:latin typeface="楷体" panose="02010609060101010101" pitchFamily="49" charset="-122"/>
                <a:ea typeface="楷体" panose="02010609060101010101" pitchFamily="49" charset="-122"/>
              </a:rPr>
              <a:t>组织，项目策划</a:t>
            </a:r>
            <a:r>
              <a:rPr lang="zh-CN" altLang="en-US" sz="1600" b="1" dirty="0" smtClean="0">
                <a:latin typeface="楷体" panose="02010609060101010101" pitchFamily="49" charset="-122"/>
                <a:ea typeface="楷体" panose="02010609060101010101" pitchFamily="49" charset="-122"/>
              </a:rPr>
              <a:t>，设计、采购、施工、试运行、进度、质量、风险、费用、安全健康环境、资源、信息、合同等</a:t>
            </a:r>
            <a:r>
              <a:rPr lang="en-US" altLang="zh-CN" sz="1600" b="1" dirty="0" smtClean="0">
                <a:solidFill>
                  <a:srgbClr val="FF0000"/>
                </a:solidFill>
                <a:latin typeface="楷体" panose="02010609060101010101" pitchFamily="49" charset="-122"/>
                <a:ea typeface="楷体" panose="02010609060101010101" pitchFamily="49" charset="-122"/>
              </a:rPr>
              <a:t>12</a:t>
            </a:r>
            <a:r>
              <a:rPr lang="zh-CN" altLang="en-US" sz="1600" b="1" dirty="0" smtClean="0">
                <a:solidFill>
                  <a:srgbClr val="FF0000"/>
                </a:solidFill>
                <a:latin typeface="楷体" panose="02010609060101010101" pitchFamily="49" charset="-122"/>
                <a:ea typeface="楷体" panose="02010609060101010101" pitchFamily="49" charset="-122"/>
              </a:rPr>
              <a:t>项管理</a:t>
            </a:r>
            <a:r>
              <a:rPr lang="zh-CN" altLang="en-US" sz="1600" b="1" dirty="0" smtClean="0">
                <a:latin typeface="楷体" panose="02010609060101010101" pitchFamily="49" charset="-122"/>
                <a:ea typeface="楷体" panose="02010609060101010101" pitchFamily="49" charset="-122"/>
              </a:rPr>
              <a:t>，</a:t>
            </a:r>
            <a:r>
              <a:rPr lang="zh-CN" altLang="en-US" sz="1600" b="1" dirty="0" smtClean="0">
                <a:solidFill>
                  <a:srgbClr val="FF0000"/>
                </a:solidFill>
                <a:latin typeface="楷体" panose="02010609060101010101" pitchFamily="49" charset="-122"/>
                <a:ea typeface="楷体" panose="02010609060101010101" pitchFamily="49" charset="-122"/>
              </a:rPr>
              <a:t>项目收</a:t>
            </a:r>
            <a:r>
              <a:rPr lang="zh-CN" altLang="en-US" sz="1600" b="1" dirty="0" smtClean="0">
                <a:latin typeface="楷体" panose="02010609060101010101" pitchFamily="49" charset="-122"/>
                <a:ea typeface="楷体" panose="02010609060101010101" pitchFamily="49" charset="-122"/>
              </a:rPr>
              <a:t>尾四个方面作了具体规定。</a:t>
            </a:r>
            <a:endParaRPr lang="zh-CN" altLang="en-US" sz="16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18012961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任意多边形 14"/>
          <p:cNvSpPr>
            <a:spLocks noChangeArrowheads="1"/>
          </p:cNvSpPr>
          <p:nvPr/>
        </p:nvSpPr>
        <p:spPr bwMode="auto">
          <a:xfrm>
            <a:off x="-1" y="1151467"/>
            <a:ext cx="12192000" cy="2777066"/>
          </a:xfrm>
          <a:custGeom>
            <a:avLst/>
            <a:gdLst>
              <a:gd name="T0" fmla="*/ 0 w 12192000"/>
              <a:gd name="T1" fmla="*/ 0 h 3101556"/>
              <a:gd name="T2" fmla="*/ 12192000 w 12192000"/>
              <a:gd name="T3" fmla="*/ 0 h 3101556"/>
              <a:gd name="T4" fmla="*/ 12192000 w 12192000"/>
              <a:gd name="T5" fmla="*/ 3101975 h 3101556"/>
              <a:gd name="T6" fmla="*/ 4152453 w 12192000"/>
              <a:gd name="T7" fmla="*/ 3101975 h 3101556"/>
              <a:gd name="T8" fmla="*/ 4130878 w 12192000"/>
              <a:gd name="T9" fmla="*/ 2887923 h 3101556"/>
              <a:gd name="T10" fmla="*/ 2875546 w 12192000"/>
              <a:gd name="T11" fmla="*/ 1864660 h 3101556"/>
              <a:gd name="T12" fmla="*/ 1620215 w 12192000"/>
              <a:gd name="T13" fmla="*/ 2887923 h 3101556"/>
              <a:gd name="T14" fmla="*/ 1598640 w 12192000"/>
              <a:gd name="T15" fmla="*/ 3101975 h 3101556"/>
              <a:gd name="T16" fmla="*/ 0 w 12192000"/>
              <a:gd name="T17" fmla="*/ 3101975 h 3101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92000"/>
              <a:gd name="T28" fmla="*/ 0 h 3101556"/>
              <a:gd name="T29" fmla="*/ 12192000 w 12192000"/>
              <a:gd name="T30" fmla="*/ 3101556 h 31015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92000" h="3101556">
                <a:moveTo>
                  <a:pt x="0" y="0"/>
                </a:moveTo>
                <a:lnTo>
                  <a:pt x="12192000" y="0"/>
                </a:lnTo>
                <a:lnTo>
                  <a:pt x="12192000" y="3101556"/>
                </a:lnTo>
                <a:lnTo>
                  <a:pt x="4152453" y="3101556"/>
                </a:lnTo>
                <a:lnTo>
                  <a:pt x="4130878" y="2887533"/>
                </a:lnTo>
                <a:cubicBezTo>
                  <a:pt x="4011395" y="2303637"/>
                  <a:pt x="3494765" y="1864408"/>
                  <a:pt x="2875546" y="1864408"/>
                </a:cubicBezTo>
                <a:cubicBezTo>
                  <a:pt x="2256328" y="1864408"/>
                  <a:pt x="1739697" y="2303637"/>
                  <a:pt x="1620215" y="2887533"/>
                </a:cubicBezTo>
                <a:lnTo>
                  <a:pt x="1598640" y="3101556"/>
                </a:lnTo>
                <a:lnTo>
                  <a:pt x="0" y="3101556"/>
                </a:lnTo>
                <a:lnTo>
                  <a:pt x="0" y="0"/>
                </a:lnTo>
                <a:close/>
              </a:path>
            </a:pathLst>
          </a:custGeom>
          <a:solidFill>
            <a:srgbClr val="3498DB"/>
          </a:solidFill>
          <a:ln>
            <a:noFill/>
          </a:ln>
        </p:spPr>
        <p:txBody>
          <a:bodyPr lIns="94388" tIns="47194" rIns="94388" bIns="47194" anchor="ctr"/>
          <a:lstStyle/>
          <a:p>
            <a:endParaRPr lang="zh-CN" altLang="en-US">
              <a:solidFill>
                <a:prstClr val="black"/>
              </a:solidFill>
            </a:endParaRPr>
          </a:p>
        </p:txBody>
      </p:sp>
      <p:sp>
        <p:nvSpPr>
          <p:cNvPr id="4" name="矩形 3"/>
          <p:cNvSpPr/>
          <p:nvPr/>
        </p:nvSpPr>
        <p:spPr>
          <a:xfrm flipV="1">
            <a:off x="1327051" y="2393237"/>
            <a:ext cx="3092333" cy="1535295"/>
          </a:xfrm>
          <a:prstGeom prst="rect">
            <a:avLst/>
          </a:prstGeom>
          <a:solidFill>
            <a:srgbClr val="3498DB"/>
          </a:solidFill>
          <a:ln>
            <a:noFill/>
          </a:ln>
        </p:spPr>
        <p:txBody>
          <a:bodyPr lIns="94388" tIns="47194" rIns="94388" bIns="47194" anchor="ctr"/>
          <a:lstStyle/>
          <a:p>
            <a:endParaRPr lang="zh-CN" altLang="en-US" dirty="0">
              <a:solidFill>
                <a:prstClr val="black"/>
              </a:solidFill>
            </a:endParaRPr>
          </a:p>
        </p:txBody>
      </p:sp>
      <p:sp>
        <p:nvSpPr>
          <p:cNvPr id="3084" name="文本框 22"/>
          <p:cNvSpPr>
            <a:spLocks noChangeArrowheads="1"/>
          </p:cNvSpPr>
          <p:nvPr/>
        </p:nvSpPr>
        <p:spPr bwMode="auto">
          <a:xfrm>
            <a:off x="785184" y="1358682"/>
            <a:ext cx="9634460" cy="22497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4388" tIns="47194" rIns="94388" bIns="47194"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                </a:t>
            </a:r>
            <a:r>
              <a:rPr lang="zh-CN" altLang="en-US"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a:t>
            </a:r>
            <a:r>
              <a:rPr lang="zh-CN" altLang="en-US" sz="32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一</a:t>
            </a:r>
            <a:r>
              <a:rPr lang="zh-CN" altLang="en-US"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）工程总</a:t>
            </a:r>
            <a:r>
              <a:rPr lang="zh-CN" altLang="en-US" sz="32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承包</a:t>
            </a:r>
            <a:r>
              <a:rPr lang="zh-CN" altLang="en-US"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招投标</a:t>
            </a:r>
            <a:r>
              <a:rPr lang="zh-CN" altLang="en-US" sz="32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导</a:t>
            </a:r>
            <a:r>
              <a:rPr lang="zh-CN" altLang="en-US"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则</a:t>
            </a:r>
            <a:endParaRPr lang="en-US" altLang="zh-CN"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endParaRPr>
          </a:p>
          <a:p>
            <a:pPr algn="ctr" eaLnBrk="1" hangingPunct="1"/>
            <a:r>
              <a:rPr lang="zh-CN" altLang="en-US"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          </a:t>
            </a:r>
            <a:r>
              <a:rPr lang="zh-CN" altLang="en-US" sz="40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二、</a:t>
            </a:r>
            <a:r>
              <a:rPr lang="zh-CN" altLang="en-US" sz="36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 </a:t>
            </a:r>
            <a:r>
              <a:rPr lang="zh-CN" altLang="en-US"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（二）省</a:t>
            </a:r>
            <a:r>
              <a:rPr lang="zh-CN" altLang="en-US" sz="32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招标</a:t>
            </a:r>
            <a:r>
              <a:rPr lang="zh-CN" altLang="en-US"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办</a:t>
            </a:r>
            <a:r>
              <a:rPr lang="en-US" altLang="zh-CN" sz="32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〔2019〕2</a:t>
            </a:r>
            <a:r>
              <a:rPr lang="zh-CN" altLang="en-US" sz="32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号文</a:t>
            </a:r>
            <a:endParaRPr lang="en-US" altLang="zh-CN" sz="32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endParaRPr>
          </a:p>
          <a:p>
            <a:pPr algn="ctr" eaLnBrk="1" hangingPunct="1"/>
            <a:r>
              <a:rPr lang="zh-CN" altLang="en-US"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              （三）住建部发改委</a:t>
            </a:r>
            <a:r>
              <a:rPr lang="en-US" altLang="zh-CN"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12</a:t>
            </a:r>
            <a:r>
              <a:rPr lang="zh-CN" altLang="en-US"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号文</a:t>
            </a:r>
            <a:endParaRPr lang="en-US" altLang="zh-CN"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endParaRPr>
          </a:p>
          <a:p>
            <a:pPr algn="ctr" eaLnBrk="1" hangingPunct="1"/>
            <a:r>
              <a:rPr lang="zh-CN" altLang="en-US"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            （四）住建厅发改委</a:t>
            </a:r>
            <a:r>
              <a:rPr lang="en-US" altLang="zh-CN"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5</a:t>
            </a:r>
            <a:r>
              <a:rPr lang="zh-CN" altLang="en-US"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号文</a:t>
            </a:r>
            <a:endParaRPr lang="zh-CN" altLang="en-US" sz="32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endParaRPr>
          </a:p>
        </p:txBody>
      </p:sp>
    </p:spTree>
    <p:extLst>
      <p:ext uri="{BB962C8B-B14F-4D97-AF65-F5344CB8AC3E}">
        <p14:creationId xmlns:p14="http://schemas.microsoft.com/office/powerpoint/2010/main" val="265617138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712505" y="1701642"/>
            <a:ext cx="10706522" cy="445044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TextBox 17"/>
          <p:cNvSpPr txBox="1"/>
          <p:nvPr/>
        </p:nvSpPr>
        <p:spPr>
          <a:xfrm>
            <a:off x="817942" y="517564"/>
            <a:ext cx="10798324" cy="507831"/>
          </a:xfrm>
          <a:prstGeom prst="rect">
            <a:avLst/>
          </a:prstGeom>
          <a:noFill/>
        </p:spPr>
        <p:txBody>
          <a:bodyPr wrap="square" rtlCol="0">
            <a:spAutoFit/>
          </a:bodyPr>
          <a:lstStyle/>
          <a:p>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（一）工程</a:t>
            </a:r>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总承包</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招投标</a:t>
            </a:r>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导则</a:t>
            </a:r>
          </a:p>
        </p:txBody>
      </p:sp>
      <p:sp>
        <p:nvSpPr>
          <p:cNvPr id="11" name="矩形 10"/>
          <p:cNvSpPr/>
          <p:nvPr/>
        </p:nvSpPr>
        <p:spPr>
          <a:xfrm>
            <a:off x="877824" y="1816207"/>
            <a:ext cx="10351008" cy="4131900"/>
          </a:xfrm>
          <a:prstGeom prst="rect">
            <a:avLst/>
          </a:prstGeom>
        </p:spPr>
        <p:txBody>
          <a:bodyPr wrap="square">
            <a:spAutoFit/>
          </a:bodyPr>
          <a:lstStyle/>
          <a:p>
            <a:pPr marL="63500" algn="just">
              <a:lnSpc>
                <a:spcPts val="3500"/>
              </a:lnSpc>
              <a:spcBef>
                <a:spcPts val="1200"/>
              </a:spcBef>
            </a:pPr>
            <a:r>
              <a:rPr lang="en-US" altLang="zh-CN" sz="1900"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2017</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年，蓝副省长带领住建厅课题组的同志，经过半年的调查研究，拿出了改革我省建筑业的二十条意见。</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11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24</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日，省政府</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印发了</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关于</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促进建筑业改革发展的</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意见</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（苏政发</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〔2017〕151</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号）。</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其中</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八</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、推行工程总承包。</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在全面推行施工总承包的基础上，加快推行工程总承包模式，鼓励综合实力强的大型设计和施工总承包企业开展工程总承包业务。</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加快建立适应工程总承包发展的招投标、工程计价和工程管理配套</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制度</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除以暂估价形式包含在工程总承包范围内且依法必须招标的项目外，工程总承包单位可以直接发包总承包合同中涵盖的其他专业业务。采用固定总价合同的工程总承包项目，在计价结算和审计时，重点对约定的变更调整部分和暂估价部分进行审核。</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各地</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每年都要明确不少于</a:t>
            </a:r>
            <a:r>
              <a:rPr lang="en-US" altLang="zh-CN"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的国有资金投资占主导的项目实施工程总承包。装配式建筑原则上应全部采用工程总承包模式。至</a:t>
            </a:r>
            <a:r>
              <a:rPr lang="en-US" altLang="zh-CN"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2020</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年，全省培育工程总承包骨干企业</a:t>
            </a:r>
            <a:r>
              <a:rPr lang="en-US" altLang="zh-CN"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100</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家</a:t>
            </a:r>
            <a:r>
              <a:rPr lang="zh-CN" altLang="en-US"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900"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900" kern="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9801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81250" y="393865"/>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361246" y="1118345"/>
            <a:ext cx="10972797" cy="499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71948" algn="just" eaLnBrk="1" hangingPunct="1">
              <a:lnSpc>
                <a:spcPts val="3541"/>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为</a:t>
            </a:r>
            <a:r>
              <a:rPr lang="zh-CN" altLang="en-US" sz="1800" dirty="0">
                <a:solidFill>
                  <a:srgbClr val="FF0000"/>
                </a:solidFill>
                <a:latin typeface="微软雅黑" panose="020B0503020204020204" pitchFamily="34" charset="-122"/>
                <a:ea typeface="微软雅黑" panose="020B0503020204020204" pitchFamily="34" charset="-122"/>
              </a:rPr>
              <a:t>推进并规范</a:t>
            </a:r>
            <a:r>
              <a:rPr lang="zh-CN" altLang="en-US" sz="1800" dirty="0">
                <a:solidFill>
                  <a:srgbClr val="000000"/>
                </a:solidFill>
                <a:latin typeface="微软雅黑" panose="020B0503020204020204" pitchFamily="34" charset="-122"/>
                <a:ea typeface="微软雅黑" panose="020B0503020204020204" pitchFamily="34" charset="-122"/>
              </a:rPr>
              <a:t>工程总承包招投标活动，省住</a:t>
            </a:r>
            <a:r>
              <a:rPr lang="zh-CN" altLang="en-US" sz="1800" dirty="0" smtClean="0">
                <a:solidFill>
                  <a:srgbClr val="000000"/>
                </a:solidFill>
                <a:latin typeface="微软雅黑" panose="020B0503020204020204" pitchFamily="34" charset="-122"/>
                <a:ea typeface="微软雅黑" panose="020B0503020204020204" pitchFamily="34" charset="-122"/>
              </a:rPr>
              <a:t>建厅招标</a:t>
            </a:r>
            <a:r>
              <a:rPr lang="zh-CN" altLang="en-US" sz="1800" dirty="0">
                <a:solidFill>
                  <a:srgbClr val="000000"/>
                </a:solidFill>
                <a:latin typeface="微软雅黑" panose="020B0503020204020204" pitchFamily="34" charset="-122"/>
                <a:ea typeface="微软雅黑" panose="020B0503020204020204" pitchFamily="34" charset="-122"/>
              </a:rPr>
              <a:t>办制定了</a:t>
            </a:r>
            <a:r>
              <a:rPr lang="en-US" altLang="zh-CN" sz="1800" dirty="0">
                <a:solidFill>
                  <a:srgbClr val="FF0000"/>
                </a:solidFill>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江苏省房屋建筑和</a:t>
            </a:r>
            <a:r>
              <a:rPr lang="zh-CN" altLang="en-US" sz="1800" dirty="0" smtClean="0">
                <a:solidFill>
                  <a:srgbClr val="FF0000"/>
                </a:solidFill>
                <a:latin typeface="微软雅黑" panose="020B0503020204020204" pitchFamily="34" charset="-122"/>
                <a:ea typeface="微软雅黑" panose="020B0503020204020204" pitchFamily="34" charset="-122"/>
              </a:rPr>
              <a:t>市政基础</a:t>
            </a:r>
            <a:r>
              <a:rPr lang="zh-CN" altLang="en-US" sz="1800" dirty="0">
                <a:solidFill>
                  <a:srgbClr val="FF0000"/>
                </a:solidFill>
                <a:latin typeface="微软雅黑" panose="020B0503020204020204" pitchFamily="34" charset="-122"/>
                <a:ea typeface="微软雅黑" panose="020B0503020204020204" pitchFamily="34" charset="-122"/>
              </a:rPr>
              <a:t>设施项目工程</a:t>
            </a:r>
            <a:r>
              <a:rPr lang="zh-CN" altLang="en-US" sz="1800" dirty="0" smtClean="0">
                <a:solidFill>
                  <a:srgbClr val="FF0000"/>
                </a:solidFill>
                <a:latin typeface="微软雅黑" panose="020B0503020204020204" pitchFamily="34" charset="-122"/>
                <a:ea typeface="微软雅黑" panose="020B0503020204020204" pitchFamily="34" charset="-122"/>
              </a:rPr>
              <a:t>总承包</a:t>
            </a:r>
            <a:r>
              <a:rPr lang="zh-CN" altLang="en-US" sz="1800" dirty="0">
                <a:solidFill>
                  <a:srgbClr val="FF0000"/>
                </a:solidFill>
                <a:latin typeface="微软雅黑" panose="020B0503020204020204" pitchFamily="34" charset="-122"/>
                <a:ea typeface="微软雅黑" panose="020B0503020204020204" pitchFamily="34" charset="-122"/>
              </a:rPr>
              <a:t>招标投标导则</a:t>
            </a:r>
            <a:r>
              <a:rPr lang="en-US" altLang="zh-CN" sz="1800" dirty="0" smtClean="0">
                <a:solidFill>
                  <a:srgbClr val="FF000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（苏建招办</a:t>
            </a:r>
            <a:r>
              <a:rPr lang="en-US" altLang="zh-CN" sz="1800" dirty="0">
                <a:solidFill>
                  <a:srgbClr val="000000"/>
                </a:solidFill>
                <a:latin typeface="微软雅黑" panose="020B0503020204020204" pitchFamily="34" charset="-122"/>
                <a:ea typeface="微软雅黑" panose="020B0503020204020204" pitchFamily="34" charset="-122"/>
              </a:rPr>
              <a:t>〔2018〕</a:t>
            </a:r>
            <a:r>
              <a:rPr lang="en-US" altLang="zh-CN" sz="1800" dirty="0" smtClean="0">
                <a:solidFill>
                  <a:srgbClr val="000000"/>
                </a:solidFill>
                <a:latin typeface="微软雅黑" panose="020B0503020204020204" pitchFamily="34" charset="-122"/>
                <a:ea typeface="微软雅黑" panose="020B0503020204020204" pitchFamily="34" charset="-122"/>
              </a:rPr>
              <a:t>3</a:t>
            </a:r>
            <a:r>
              <a:rPr lang="zh-CN" altLang="en-US" sz="1800" dirty="0">
                <a:solidFill>
                  <a:srgbClr val="000000"/>
                </a:solidFill>
                <a:latin typeface="微软雅黑" panose="020B0503020204020204" pitchFamily="34" charset="-122"/>
                <a:ea typeface="微软雅黑" panose="020B0503020204020204" pitchFamily="34" charset="-122"/>
              </a:rPr>
              <a:t>号</a:t>
            </a:r>
            <a:r>
              <a:rPr lang="zh-CN" altLang="en-US" sz="1800" dirty="0" smtClean="0">
                <a:solidFill>
                  <a:srgbClr val="000000"/>
                </a:solidFill>
                <a:latin typeface="微软雅黑" panose="020B0503020204020204" pitchFamily="34" charset="-122"/>
                <a:ea typeface="微软雅黑" panose="020B0503020204020204" pitchFamily="34" charset="-122"/>
              </a:rPr>
              <a:t>文），于</a:t>
            </a:r>
            <a:r>
              <a:rPr lang="en-US" altLang="zh-CN" sz="1800" dirty="0">
                <a:solidFill>
                  <a:srgbClr val="000000"/>
                </a:solidFill>
                <a:latin typeface="微软雅黑" panose="020B0503020204020204" pitchFamily="34" charset="-122"/>
                <a:ea typeface="微软雅黑" panose="020B0503020204020204" pitchFamily="34" charset="-122"/>
              </a:rPr>
              <a:t>2018</a:t>
            </a:r>
            <a:r>
              <a:rPr lang="zh-CN" altLang="en-US" sz="1800" dirty="0" smtClean="0">
                <a:solidFill>
                  <a:srgbClr val="000000"/>
                </a:solidFill>
                <a:latin typeface="微软雅黑" panose="020B0503020204020204" pitchFamily="34" charset="-122"/>
                <a:ea typeface="微软雅黑" panose="020B0503020204020204" pitchFamily="34" charset="-122"/>
              </a:rPr>
              <a:t>年</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541"/>
              </a:lnSpc>
              <a:spcBef>
                <a:spcPct val="0"/>
              </a:spcBef>
              <a:buClrTx/>
              <a:buSzTx/>
              <a:buNone/>
            </a:pPr>
            <a:r>
              <a:rPr lang="en-US" altLang="zh-CN" sz="1800" dirty="0" smtClean="0">
                <a:solidFill>
                  <a:srgbClr val="000000"/>
                </a:solidFill>
                <a:latin typeface="微软雅黑" panose="020B0503020204020204" pitchFamily="34" charset="-122"/>
                <a:ea typeface="微软雅黑" panose="020B0503020204020204" pitchFamily="34" charset="-122"/>
              </a:rPr>
              <a:t>2</a:t>
            </a:r>
            <a:r>
              <a:rPr lang="zh-CN" altLang="en-US" sz="1800" dirty="0">
                <a:solidFill>
                  <a:srgbClr val="000000"/>
                </a:solidFill>
                <a:latin typeface="微软雅黑" panose="020B0503020204020204" pitchFamily="34" charset="-122"/>
                <a:ea typeface="微软雅黑" panose="020B0503020204020204" pitchFamily="34" charset="-122"/>
              </a:rPr>
              <a:t>月</a:t>
            </a:r>
            <a:r>
              <a:rPr lang="en-US" altLang="zh-CN" sz="1800" dirty="0">
                <a:solidFill>
                  <a:srgbClr val="000000"/>
                </a:solidFill>
                <a:latin typeface="微软雅黑" panose="020B0503020204020204" pitchFamily="34" charset="-122"/>
                <a:ea typeface="微软雅黑" panose="020B0503020204020204" pitchFamily="34" charset="-122"/>
              </a:rPr>
              <a:t>7</a:t>
            </a:r>
            <a:r>
              <a:rPr lang="zh-CN" altLang="en-US" sz="1800" dirty="0">
                <a:solidFill>
                  <a:srgbClr val="000000"/>
                </a:solidFill>
                <a:latin typeface="微软雅黑" panose="020B0503020204020204" pitchFamily="34" charset="-122"/>
                <a:ea typeface="微软雅黑" panose="020B0503020204020204" pitchFamily="34" charset="-122"/>
              </a:rPr>
              <a:t>日印发。这里</a:t>
            </a:r>
            <a:r>
              <a:rPr lang="zh-CN" altLang="en-US" sz="1800" dirty="0" smtClean="0">
                <a:solidFill>
                  <a:srgbClr val="000000"/>
                </a:solidFill>
                <a:latin typeface="微软雅黑" panose="020B0503020204020204" pitchFamily="34" charset="-122"/>
                <a:ea typeface="微软雅黑" panose="020B0503020204020204" pitchFamily="34" charset="-122"/>
              </a:rPr>
              <a:t>介绍主要</a:t>
            </a:r>
            <a:r>
              <a:rPr lang="zh-CN" altLang="en-US" sz="1800" dirty="0">
                <a:solidFill>
                  <a:srgbClr val="000000"/>
                </a:solidFill>
                <a:latin typeface="微软雅黑" panose="020B0503020204020204" pitchFamily="34" charset="-122"/>
                <a:ea typeface="微软雅黑" panose="020B0503020204020204" pitchFamily="34" charset="-122"/>
              </a:rPr>
              <a:t>内容</a:t>
            </a:r>
            <a:r>
              <a:rPr lang="zh-CN" altLang="en-US" sz="1800" dirty="0" smtClean="0">
                <a:solidFill>
                  <a:srgbClr val="000000"/>
                </a:solidFill>
                <a:latin typeface="微软雅黑" panose="020B0503020204020204" pitchFamily="34" charset="-122"/>
                <a:ea typeface="微软雅黑" panose="020B0503020204020204" pitchFamily="34" charset="-122"/>
              </a:rPr>
              <a:t>：</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541"/>
              </a:lnSpc>
              <a:spcBef>
                <a:spcPct val="0"/>
              </a:spcBef>
              <a:buClrTx/>
              <a:buSzTx/>
              <a:buNone/>
            </a:pPr>
            <a:r>
              <a:rPr lang="en-US" altLang="zh-CN" sz="1800" b="1" dirty="0" smtClean="0">
                <a:solidFill>
                  <a:srgbClr val="0070C0"/>
                </a:solidFill>
                <a:latin typeface="微软雅黑" panose="020B0503020204020204" pitchFamily="34" charset="-122"/>
                <a:ea typeface="微软雅黑" panose="020B0503020204020204" pitchFamily="34" charset="-122"/>
              </a:rPr>
              <a:t>1</a:t>
            </a:r>
            <a:r>
              <a:rPr lang="zh-CN" altLang="en-US" sz="1800" b="1" dirty="0">
                <a:solidFill>
                  <a:srgbClr val="0070C0"/>
                </a:solidFill>
                <a:latin typeface="微软雅黑" panose="020B0503020204020204" pitchFamily="34" charset="-122"/>
                <a:ea typeface="微软雅黑" panose="020B0503020204020204" pitchFamily="34" charset="-122"/>
              </a:rPr>
              <a:t>、适用范围</a:t>
            </a:r>
            <a:endParaRPr lang="en-US" altLang="zh-CN" sz="1800" b="1" dirty="0">
              <a:solidFill>
                <a:srgbClr val="0070C0"/>
              </a:solidFill>
              <a:latin typeface="微软雅黑" panose="020B0503020204020204" pitchFamily="34" charset="-122"/>
              <a:ea typeface="微软雅黑" panose="020B0503020204020204" pitchFamily="34" charset="-122"/>
            </a:endParaRPr>
          </a:p>
          <a:p>
            <a:pPr indent="471948" algn="just" eaLnBrk="1" hangingPunct="1">
              <a:lnSpc>
                <a:spcPts val="3541"/>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    这里</a:t>
            </a:r>
            <a:r>
              <a:rPr lang="zh-CN" altLang="en-US" sz="1800" dirty="0">
                <a:solidFill>
                  <a:srgbClr val="000000"/>
                </a:solidFill>
                <a:latin typeface="微软雅黑" panose="020B0503020204020204" pitchFamily="34" charset="-122"/>
                <a:ea typeface="微软雅黑" panose="020B0503020204020204" pitchFamily="34" charset="-122"/>
              </a:rPr>
              <a:t>两层意思：</a:t>
            </a:r>
            <a:r>
              <a:rPr lang="zh-CN" altLang="en-US" sz="1800" dirty="0">
                <a:solidFill>
                  <a:srgbClr val="FF0000"/>
                </a:solidFill>
                <a:latin typeface="微软雅黑" panose="020B0503020204020204" pitchFamily="34" charset="-122"/>
                <a:ea typeface="微软雅黑" panose="020B0503020204020204" pitchFamily="34" charset="-122"/>
              </a:rPr>
              <a:t>一是导则的适用范围，</a:t>
            </a:r>
            <a:r>
              <a:rPr lang="zh-CN" altLang="en-US" sz="1800" dirty="0">
                <a:solidFill>
                  <a:srgbClr val="000000"/>
                </a:solidFill>
                <a:latin typeface="微软雅黑" panose="020B0503020204020204" pitchFamily="34" charset="-122"/>
                <a:ea typeface="微软雅黑" panose="020B0503020204020204" pitchFamily="34" charset="-122"/>
              </a:rPr>
              <a:t>第三条</a:t>
            </a:r>
            <a:r>
              <a:rPr lang="zh-CN" altLang="en-US" sz="1800" dirty="0" smtClean="0">
                <a:solidFill>
                  <a:srgbClr val="000000"/>
                </a:solidFill>
                <a:latin typeface="微软雅黑" panose="020B0503020204020204" pitchFamily="34" charset="-122"/>
                <a:ea typeface="微软雅黑" panose="020B0503020204020204" pitchFamily="34" charset="-122"/>
              </a:rPr>
              <a:t>规定：</a:t>
            </a:r>
            <a:r>
              <a:rPr lang="zh-CN" altLang="en-US" sz="1800" dirty="0">
                <a:solidFill>
                  <a:srgbClr val="000000"/>
                </a:solidFill>
                <a:latin typeface="微软雅黑" panose="020B0503020204020204" pitchFamily="34" charset="-122"/>
                <a:ea typeface="微软雅黑" panose="020B0503020204020204" pitchFamily="34" charset="-122"/>
              </a:rPr>
              <a:t>本省</a:t>
            </a:r>
            <a:r>
              <a:rPr lang="zh-CN" altLang="en-US" sz="1800" dirty="0" smtClean="0">
                <a:solidFill>
                  <a:srgbClr val="000000"/>
                </a:solidFill>
                <a:latin typeface="微软雅黑" panose="020B0503020204020204" pitchFamily="34" charset="-122"/>
                <a:ea typeface="微软雅黑" panose="020B0503020204020204" pitchFamily="34" charset="-122"/>
              </a:rPr>
              <a:t>行</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541"/>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政区域</a:t>
            </a:r>
            <a:r>
              <a:rPr lang="zh-CN" altLang="en-US" sz="1800" dirty="0">
                <a:solidFill>
                  <a:srgbClr val="000000"/>
                </a:solidFill>
                <a:latin typeface="微软雅黑" panose="020B0503020204020204" pitchFamily="34" charset="-122"/>
                <a:ea typeface="微软雅黑" panose="020B0503020204020204" pitchFamily="34" charset="-122"/>
              </a:rPr>
              <a:t>内，国有资金占控股或者主导</a:t>
            </a:r>
            <a:r>
              <a:rPr lang="zh-CN" altLang="en-US" sz="1800" dirty="0" smtClean="0">
                <a:solidFill>
                  <a:srgbClr val="000000"/>
                </a:solidFill>
                <a:latin typeface="微软雅黑" panose="020B0503020204020204" pitchFamily="34" charset="-122"/>
                <a:ea typeface="微软雅黑" panose="020B0503020204020204" pitchFamily="34" charset="-122"/>
              </a:rPr>
              <a:t>地位的</a:t>
            </a:r>
            <a:r>
              <a:rPr lang="zh-CN" altLang="en-US" sz="1800" dirty="0">
                <a:solidFill>
                  <a:srgbClr val="000000"/>
                </a:solidFill>
                <a:latin typeface="微软雅黑" panose="020B0503020204020204" pitchFamily="34" charset="-122"/>
                <a:ea typeface="微软雅黑" panose="020B0503020204020204" pitchFamily="34" charset="-122"/>
              </a:rPr>
              <a:t>房屋建筑和市政</a:t>
            </a:r>
            <a:r>
              <a:rPr lang="zh-CN" altLang="en-US" sz="1800" dirty="0" smtClean="0">
                <a:solidFill>
                  <a:srgbClr val="000000"/>
                </a:solidFill>
                <a:latin typeface="微软雅黑" panose="020B0503020204020204" pitchFamily="34" charset="-122"/>
                <a:ea typeface="微软雅黑" panose="020B0503020204020204" pitchFamily="34" charset="-122"/>
              </a:rPr>
              <a:t>基</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541"/>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础设施</a:t>
            </a:r>
            <a:r>
              <a:rPr lang="zh-CN" altLang="en-US" sz="1800" dirty="0">
                <a:solidFill>
                  <a:srgbClr val="000000"/>
                </a:solidFill>
                <a:latin typeface="微软雅黑" panose="020B0503020204020204" pitchFamily="34" charset="-122"/>
                <a:ea typeface="微软雅黑" panose="020B0503020204020204" pitchFamily="34" charset="-122"/>
              </a:rPr>
              <a:t>项目，其工程总承包</a:t>
            </a:r>
            <a:r>
              <a:rPr lang="zh-CN" altLang="en-US" sz="1800" dirty="0" smtClean="0">
                <a:solidFill>
                  <a:srgbClr val="000000"/>
                </a:solidFill>
                <a:latin typeface="微软雅黑" panose="020B0503020204020204" pitchFamily="34" charset="-122"/>
                <a:ea typeface="微软雅黑" panose="020B0503020204020204" pitchFamily="34" charset="-122"/>
              </a:rPr>
              <a:t>招标</a:t>
            </a:r>
            <a:r>
              <a:rPr lang="zh-CN" altLang="en-US" sz="1800" dirty="0">
                <a:solidFill>
                  <a:srgbClr val="000000"/>
                </a:solidFill>
                <a:latin typeface="微软雅黑" panose="020B0503020204020204" pitchFamily="34" charset="-122"/>
                <a:ea typeface="微软雅黑" panose="020B0503020204020204" pitchFamily="34" charset="-122"/>
              </a:rPr>
              <a:t>投标活动适用本导则。</a:t>
            </a:r>
            <a:r>
              <a:rPr lang="zh-CN" altLang="en-US" sz="1800" b="1" dirty="0">
                <a:solidFill>
                  <a:srgbClr val="0070C0"/>
                </a:solidFill>
                <a:latin typeface="微软雅黑" panose="020B0503020204020204" pitchFamily="34" charset="-122"/>
                <a:ea typeface="微软雅黑" panose="020B0503020204020204" pitchFamily="34" charset="-122"/>
              </a:rPr>
              <a:t>第四</a:t>
            </a:r>
            <a:r>
              <a:rPr lang="zh-CN" altLang="en-US" sz="1800" b="1" dirty="0" smtClean="0">
                <a:solidFill>
                  <a:srgbClr val="0070C0"/>
                </a:solidFill>
                <a:latin typeface="微软雅黑" panose="020B0503020204020204" pitchFamily="34" charset="-122"/>
                <a:ea typeface="微软雅黑" panose="020B0503020204020204" pitchFamily="34" charset="-122"/>
              </a:rPr>
              <a:t>条</a:t>
            </a:r>
            <a:endParaRPr lang="en-US" altLang="zh-CN" sz="1800" b="1" dirty="0" smtClean="0">
              <a:solidFill>
                <a:srgbClr val="0070C0"/>
              </a:solidFill>
              <a:latin typeface="微软雅黑" panose="020B0503020204020204" pitchFamily="34" charset="-122"/>
              <a:ea typeface="微软雅黑" panose="020B0503020204020204" pitchFamily="34" charset="-122"/>
            </a:endParaRPr>
          </a:p>
          <a:p>
            <a:pPr indent="471948" algn="just" eaLnBrk="1" hangingPunct="1">
              <a:lnSpc>
                <a:spcPts val="3541"/>
              </a:lnSpc>
              <a:spcBef>
                <a:spcPct val="0"/>
              </a:spcBef>
              <a:buClrTx/>
              <a:buSzTx/>
              <a:buNone/>
            </a:pPr>
            <a:r>
              <a:rPr lang="zh-CN" altLang="en-US" sz="1800" b="1" dirty="0" smtClean="0">
                <a:solidFill>
                  <a:srgbClr val="0070C0"/>
                </a:solidFill>
                <a:latin typeface="微软雅黑" panose="020B0503020204020204" pitchFamily="34" charset="-122"/>
                <a:ea typeface="微软雅黑" panose="020B0503020204020204" pitchFamily="34" charset="-122"/>
              </a:rPr>
              <a:t>讲了</a:t>
            </a:r>
            <a:r>
              <a:rPr lang="zh-CN" altLang="en-US" sz="1800" b="1" dirty="0">
                <a:solidFill>
                  <a:srgbClr val="0070C0"/>
                </a:solidFill>
                <a:latin typeface="微软雅黑" panose="020B0503020204020204" pitchFamily="34" charset="-122"/>
                <a:ea typeface="微软雅黑" panose="020B0503020204020204" pitchFamily="34" charset="-122"/>
              </a:rPr>
              <a:t>工程总承包</a:t>
            </a:r>
            <a:r>
              <a:rPr lang="zh-CN" altLang="en-US" sz="1800" b="1" dirty="0" smtClean="0">
                <a:solidFill>
                  <a:srgbClr val="0070C0"/>
                </a:solidFill>
                <a:latin typeface="微软雅黑" panose="020B0503020204020204" pitchFamily="34" charset="-122"/>
                <a:ea typeface="微软雅黑" panose="020B0503020204020204" pitchFamily="34" charset="-122"/>
              </a:rPr>
              <a:t>内单项</a:t>
            </a:r>
            <a:r>
              <a:rPr lang="zh-CN" altLang="en-US" sz="1800" b="1" dirty="0">
                <a:solidFill>
                  <a:srgbClr val="0070C0"/>
                </a:solidFill>
                <a:latin typeface="微软雅黑" panose="020B0503020204020204" pitchFamily="34" charset="-122"/>
                <a:ea typeface="微软雅黑" panose="020B0503020204020204" pitchFamily="34" charset="-122"/>
              </a:rPr>
              <a:t>依法须招标的，其总承包发包应当</a:t>
            </a:r>
            <a:r>
              <a:rPr lang="zh-CN" altLang="en-US" sz="1800" b="1" dirty="0" smtClean="0">
                <a:solidFill>
                  <a:srgbClr val="0070C0"/>
                </a:solidFill>
                <a:latin typeface="微软雅黑" panose="020B0503020204020204" pitchFamily="34" charset="-122"/>
                <a:ea typeface="微软雅黑" panose="020B0503020204020204" pitchFamily="34" charset="-122"/>
              </a:rPr>
              <a:t>进行</a:t>
            </a:r>
            <a:endParaRPr lang="en-US" altLang="zh-CN" sz="1800" b="1" dirty="0" smtClean="0">
              <a:solidFill>
                <a:srgbClr val="0070C0"/>
              </a:solidFill>
              <a:latin typeface="微软雅黑" panose="020B0503020204020204" pitchFamily="34" charset="-122"/>
              <a:ea typeface="微软雅黑" panose="020B0503020204020204" pitchFamily="34" charset="-122"/>
            </a:endParaRPr>
          </a:p>
          <a:p>
            <a:pPr indent="471948" algn="just" eaLnBrk="1" hangingPunct="1">
              <a:lnSpc>
                <a:spcPts val="3541"/>
              </a:lnSpc>
              <a:spcBef>
                <a:spcPct val="0"/>
              </a:spcBef>
              <a:buClrTx/>
              <a:buSzTx/>
              <a:buNone/>
            </a:pPr>
            <a:r>
              <a:rPr lang="zh-CN" altLang="en-US" sz="1800" b="1" dirty="0" smtClean="0">
                <a:solidFill>
                  <a:srgbClr val="0070C0"/>
                </a:solidFill>
                <a:latin typeface="微软雅黑" panose="020B0503020204020204" pitchFamily="34" charset="-122"/>
                <a:ea typeface="微软雅黑" panose="020B0503020204020204" pitchFamily="34" charset="-122"/>
              </a:rPr>
              <a:t>招标发包</a:t>
            </a:r>
            <a:r>
              <a:rPr lang="zh-CN" altLang="en-US" sz="1800" b="1" dirty="0">
                <a:solidFill>
                  <a:srgbClr val="0070C0"/>
                </a:solidFill>
                <a:latin typeface="微软雅黑" panose="020B0503020204020204" pitchFamily="34" charset="-122"/>
                <a:ea typeface="微软雅黑" panose="020B0503020204020204" pitchFamily="34" charset="-122"/>
              </a:rPr>
              <a:t>。</a:t>
            </a:r>
            <a:endParaRPr lang="en-US" altLang="zh-CN" sz="1800" b="1" dirty="0">
              <a:solidFill>
                <a:srgbClr val="0070C0"/>
              </a:solidFill>
              <a:latin typeface="微软雅黑" panose="020B0503020204020204" pitchFamily="34" charset="-122"/>
              <a:ea typeface="微软雅黑" panose="020B0503020204020204" pitchFamily="34" charset="-122"/>
            </a:endParaRPr>
          </a:p>
          <a:p>
            <a:pPr indent="471948" algn="just" eaLnBrk="1" hangingPunct="1">
              <a:lnSpc>
                <a:spcPts val="3434"/>
              </a:lnSpc>
              <a:spcBef>
                <a:spcPct val="0"/>
              </a:spcBef>
              <a:buClrTx/>
              <a:buSzTx/>
              <a:buNone/>
            </a:pPr>
            <a:r>
              <a:rPr lang="zh-CN" altLang="en-US" sz="1800" dirty="0" smtClean="0">
                <a:solidFill>
                  <a:srgbClr val="FF0000"/>
                </a:solidFill>
                <a:latin typeface="微软雅黑" panose="020B0503020204020204" pitchFamily="34" charset="-122"/>
                <a:ea typeface="微软雅黑" panose="020B0503020204020204" pitchFamily="34" charset="-122"/>
              </a:rPr>
              <a:t>    二</a:t>
            </a:r>
            <a:r>
              <a:rPr lang="zh-CN" altLang="en-US" sz="1800" dirty="0">
                <a:solidFill>
                  <a:srgbClr val="FF0000"/>
                </a:solidFill>
                <a:latin typeface="微软雅黑" panose="020B0503020204020204" pitchFamily="34" charset="-122"/>
                <a:ea typeface="微软雅黑" panose="020B0503020204020204" pitchFamily="34" charset="-122"/>
              </a:rPr>
              <a:t>是总承包方式的适用范围：</a:t>
            </a:r>
            <a:r>
              <a:rPr lang="zh-CN" altLang="en-US" sz="1800" b="1" dirty="0">
                <a:solidFill>
                  <a:srgbClr val="002060"/>
                </a:solidFill>
                <a:latin typeface="楷体" pitchFamily="49" charset="-122"/>
                <a:ea typeface="楷体" pitchFamily="49" charset="-122"/>
              </a:rPr>
              <a:t>原第五条  下列</a:t>
            </a:r>
            <a:r>
              <a:rPr lang="zh-CN" altLang="en-US" sz="1800" b="1" dirty="0" smtClean="0">
                <a:solidFill>
                  <a:srgbClr val="002060"/>
                </a:solidFill>
                <a:latin typeface="楷体" pitchFamily="49" charset="-122"/>
                <a:ea typeface="楷体" pitchFamily="49" charset="-122"/>
              </a:rPr>
              <a:t>房屋建筑</a:t>
            </a:r>
            <a:r>
              <a:rPr lang="zh-CN" altLang="en-US" sz="1800" b="1" dirty="0">
                <a:solidFill>
                  <a:srgbClr val="002060"/>
                </a:solidFill>
                <a:latin typeface="楷体" pitchFamily="49" charset="-122"/>
                <a:ea typeface="楷体" pitchFamily="49" charset="-122"/>
              </a:rPr>
              <a:t>和</a:t>
            </a:r>
            <a:r>
              <a:rPr lang="zh-CN" altLang="en-US" sz="1800" b="1" dirty="0" smtClean="0">
                <a:solidFill>
                  <a:srgbClr val="002060"/>
                </a:solidFill>
                <a:latin typeface="楷体" pitchFamily="49" charset="-122"/>
                <a:ea typeface="楷体" pitchFamily="49" charset="-122"/>
              </a:rPr>
              <a:t>市</a:t>
            </a:r>
            <a:endParaRPr lang="en-US" altLang="zh-CN" sz="1800" b="1" dirty="0" smtClean="0">
              <a:solidFill>
                <a:srgbClr val="002060"/>
              </a:solidFill>
              <a:latin typeface="楷体" pitchFamily="49" charset="-122"/>
              <a:ea typeface="楷体" pitchFamily="49" charset="-122"/>
            </a:endParaRPr>
          </a:p>
          <a:p>
            <a:pPr indent="471948" algn="just" eaLnBrk="1" hangingPunct="1">
              <a:lnSpc>
                <a:spcPts val="3434"/>
              </a:lnSpc>
              <a:spcBef>
                <a:spcPct val="0"/>
              </a:spcBef>
              <a:buClrTx/>
              <a:buSzTx/>
              <a:buNone/>
            </a:pPr>
            <a:r>
              <a:rPr lang="zh-CN" altLang="en-US" sz="1800" b="1" dirty="0" smtClean="0">
                <a:solidFill>
                  <a:srgbClr val="002060"/>
                </a:solidFill>
                <a:latin typeface="楷体" pitchFamily="49" charset="-122"/>
                <a:ea typeface="楷体" pitchFamily="49" charset="-122"/>
              </a:rPr>
              <a:t>政基础</a:t>
            </a:r>
            <a:r>
              <a:rPr lang="zh-CN" altLang="en-US" sz="1800" b="1" dirty="0">
                <a:solidFill>
                  <a:srgbClr val="002060"/>
                </a:solidFill>
                <a:latin typeface="楷体" pitchFamily="49" charset="-122"/>
                <a:ea typeface="楷体" pitchFamily="49" charset="-122"/>
              </a:rPr>
              <a:t>设施项目，可以实行工程总承包</a:t>
            </a:r>
            <a:r>
              <a:rPr lang="zh-CN" altLang="en-US" sz="1800" b="1" dirty="0" smtClean="0">
                <a:solidFill>
                  <a:srgbClr val="002060"/>
                </a:solidFill>
                <a:latin typeface="楷体" pitchFamily="49" charset="-122"/>
                <a:ea typeface="楷体" pitchFamily="49" charset="-122"/>
              </a:rPr>
              <a:t>：</a:t>
            </a:r>
            <a:endParaRPr lang="zh-CN" altLang="en-US" sz="1800" b="1" dirty="0">
              <a:solidFill>
                <a:srgbClr val="002060"/>
              </a:solidFill>
              <a:latin typeface="楷体" pitchFamily="49" charset="-122"/>
              <a:ea typeface="楷体" pitchFamily="49" charset="-122"/>
            </a:endParaRPr>
          </a:p>
        </p:txBody>
      </p:sp>
      <p:pic>
        <p:nvPicPr>
          <p:cNvPr id="1026" name="Picture 2" descr="C:\Users\hp\Desktop\8552480154162139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0610" y="2176818"/>
            <a:ext cx="3136783" cy="412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72288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04803" y="359979"/>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718938" y="1320800"/>
            <a:ext cx="10571913" cy="499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71948" algn="just" eaLnBrk="1" hangingPunct="1">
              <a:lnSpc>
                <a:spcPts val="3100"/>
              </a:lnSpc>
              <a:spcBef>
                <a:spcPct val="0"/>
              </a:spcBef>
              <a:buClrTx/>
              <a:buSzTx/>
              <a:buNone/>
            </a:pPr>
            <a:r>
              <a:rPr lang="zh-CN" altLang="en-US" sz="1800" b="1" dirty="0">
                <a:solidFill>
                  <a:srgbClr val="002060"/>
                </a:solidFill>
                <a:latin typeface="楷体" pitchFamily="49" charset="-122"/>
                <a:ea typeface="楷体" pitchFamily="49" charset="-122"/>
              </a:rPr>
              <a:t>（一）单项合同估算价在</a:t>
            </a:r>
            <a:r>
              <a:rPr lang="en-US" altLang="zh-CN" sz="1800" b="1" dirty="0">
                <a:solidFill>
                  <a:srgbClr val="002060"/>
                </a:solidFill>
                <a:latin typeface="楷体" pitchFamily="49" charset="-122"/>
                <a:ea typeface="楷体" pitchFamily="49" charset="-122"/>
              </a:rPr>
              <a:t>5000</a:t>
            </a:r>
            <a:r>
              <a:rPr lang="zh-CN" altLang="en-US" sz="1800" b="1" dirty="0">
                <a:solidFill>
                  <a:srgbClr val="002060"/>
                </a:solidFill>
                <a:latin typeface="楷体" pitchFamily="49" charset="-122"/>
                <a:ea typeface="楷体" pitchFamily="49" charset="-122"/>
              </a:rPr>
              <a:t>万元及以上或者技术复杂的单项（单位）工程（“技术复杂工程”按照苏建规字</a:t>
            </a:r>
            <a:r>
              <a:rPr lang="en-US" altLang="zh-CN" sz="1800" b="1" dirty="0">
                <a:solidFill>
                  <a:srgbClr val="002060"/>
                </a:solidFill>
                <a:latin typeface="楷体" pitchFamily="49" charset="-122"/>
                <a:ea typeface="楷体" pitchFamily="49" charset="-122"/>
              </a:rPr>
              <a:t>〔2017〕1</a:t>
            </a:r>
            <a:r>
              <a:rPr lang="zh-CN" altLang="en-US" sz="1800" b="1" dirty="0">
                <a:solidFill>
                  <a:srgbClr val="002060"/>
                </a:solidFill>
                <a:latin typeface="楷体" pitchFamily="49" charset="-122"/>
                <a:ea typeface="楷体" pitchFamily="49" charset="-122"/>
              </a:rPr>
              <a:t>号文附件</a:t>
            </a:r>
            <a:r>
              <a:rPr lang="en-US" altLang="zh-CN" sz="1800" b="1" dirty="0">
                <a:solidFill>
                  <a:srgbClr val="002060"/>
                </a:solidFill>
                <a:latin typeface="楷体" pitchFamily="49" charset="-122"/>
                <a:ea typeface="楷体" pitchFamily="49" charset="-122"/>
              </a:rPr>
              <a:t>1</a:t>
            </a:r>
            <a:r>
              <a:rPr lang="zh-CN" altLang="en-US" sz="1800" b="1" dirty="0">
                <a:solidFill>
                  <a:srgbClr val="002060"/>
                </a:solidFill>
                <a:latin typeface="楷体" pitchFamily="49" charset="-122"/>
                <a:ea typeface="楷体" pitchFamily="49" charset="-122"/>
              </a:rPr>
              <a:t>规定执行）；</a:t>
            </a:r>
          </a:p>
          <a:p>
            <a:pPr indent="471948" algn="just" eaLnBrk="1" hangingPunct="1">
              <a:lnSpc>
                <a:spcPts val="3100"/>
              </a:lnSpc>
              <a:spcBef>
                <a:spcPct val="0"/>
              </a:spcBef>
              <a:buClrTx/>
              <a:buSzTx/>
              <a:buNone/>
            </a:pPr>
            <a:r>
              <a:rPr lang="zh-CN" altLang="en-US" sz="1800" b="1" dirty="0">
                <a:solidFill>
                  <a:srgbClr val="002060"/>
                </a:solidFill>
                <a:latin typeface="楷体" pitchFamily="49" charset="-122"/>
                <a:ea typeface="楷体" pitchFamily="49" charset="-122"/>
              </a:rPr>
              <a:t>（二）单独立项或者以暂估价形式包括在施工总承包范围内的、单项合同估算价在</a:t>
            </a:r>
            <a:r>
              <a:rPr lang="en-US" altLang="zh-CN" sz="1800" b="1" dirty="0">
                <a:solidFill>
                  <a:srgbClr val="002060"/>
                </a:solidFill>
                <a:latin typeface="楷体" pitchFamily="49" charset="-122"/>
                <a:ea typeface="楷体" pitchFamily="49" charset="-122"/>
              </a:rPr>
              <a:t>2000</a:t>
            </a:r>
            <a:r>
              <a:rPr lang="zh-CN" altLang="en-US" sz="1800" b="1" dirty="0">
                <a:solidFill>
                  <a:srgbClr val="002060"/>
                </a:solidFill>
                <a:latin typeface="楷体" pitchFamily="49" charset="-122"/>
                <a:ea typeface="楷体" pitchFamily="49" charset="-122"/>
              </a:rPr>
              <a:t>万元及以上的装饰装修、钢结构、幕墙工程；</a:t>
            </a:r>
          </a:p>
          <a:p>
            <a:pPr indent="471948" algn="just" eaLnBrk="1" hangingPunct="1">
              <a:lnSpc>
                <a:spcPts val="3100"/>
              </a:lnSpc>
              <a:spcBef>
                <a:spcPct val="0"/>
              </a:spcBef>
              <a:buClrTx/>
              <a:buSzTx/>
              <a:buNone/>
            </a:pPr>
            <a:r>
              <a:rPr lang="zh-CN" altLang="en-US" sz="1800" b="1" dirty="0">
                <a:solidFill>
                  <a:srgbClr val="002060"/>
                </a:solidFill>
                <a:latin typeface="楷体" pitchFamily="49" charset="-122"/>
                <a:ea typeface="楷体" pitchFamily="49" charset="-122"/>
              </a:rPr>
              <a:t>（三）单独立项或者以暂估价形式包括在施工总承包范围内的单项合同估算价在</a:t>
            </a:r>
            <a:r>
              <a:rPr lang="en-US" altLang="zh-CN" sz="1800" b="1" dirty="0">
                <a:solidFill>
                  <a:srgbClr val="002060"/>
                </a:solidFill>
                <a:latin typeface="楷体" pitchFamily="49" charset="-122"/>
                <a:ea typeface="楷体" pitchFamily="49" charset="-122"/>
              </a:rPr>
              <a:t>1000</a:t>
            </a:r>
            <a:r>
              <a:rPr lang="zh-CN" altLang="en-US" sz="1800" b="1" dirty="0">
                <a:solidFill>
                  <a:srgbClr val="002060"/>
                </a:solidFill>
                <a:latin typeface="楷体" pitchFamily="49" charset="-122"/>
                <a:ea typeface="楷体" pitchFamily="49" charset="-122"/>
              </a:rPr>
              <a:t>万元及以上的建筑智能化、古建、环境整治、园林和景观等专业工程；</a:t>
            </a:r>
          </a:p>
          <a:p>
            <a:pPr indent="471948" algn="just" eaLnBrk="1" hangingPunct="1">
              <a:lnSpc>
                <a:spcPts val="3100"/>
              </a:lnSpc>
              <a:spcBef>
                <a:spcPct val="0"/>
              </a:spcBef>
              <a:buClrTx/>
              <a:buSzTx/>
              <a:buNone/>
            </a:pPr>
            <a:r>
              <a:rPr lang="zh-CN" altLang="en-US" sz="1800" b="1" dirty="0">
                <a:solidFill>
                  <a:srgbClr val="002060"/>
                </a:solidFill>
                <a:latin typeface="楷体" pitchFamily="49" charset="-122"/>
                <a:ea typeface="楷体" pitchFamily="49" charset="-122"/>
              </a:rPr>
              <a:t>（四）装配式建筑或者采用建筑信息模型技术的项目；</a:t>
            </a:r>
          </a:p>
          <a:p>
            <a:pPr indent="471948" algn="just" eaLnBrk="1" hangingPunct="1">
              <a:lnSpc>
                <a:spcPts val="3100"/>
              </a:lnSpc>
              <a:spcBef>
                <a:spcPct val="0"/>
              </a:spcBef>
              <a:buClrTx/>
              <a:buSzTx/>
              <a:buNone/>
            </a:pPr>
            <a:r>
              <a:rPr lang="zh-CN" altLang="en-US" sz="1800" b="1" dirty="0">
                <a:solidFill>
                  <a:srgbClr val="002060"/>
                </a:solidFill>
                <a:latin typeface="楷体" pitchFamily="49" charset="-122"/>
                <a:ea typeface="楷体" pitchFamily="49" charset="-122"/>
              </a:rPr>
              <a:t>（五）列入地方人民政府重点工程且对建设周期等有特殊要求的其他项目；</a:t>
            </a:r>
          </a:p>
          <a:p>
            <a:pPr indent="471948" algn="just" eaLnBrk="1" hangingPunct="1">
              <a:lnSpc>
                <a:spcPts val="3100"/>
              </a:lnSpc>
              <a:spcBef>
                <a:spcPct val="0"/>
              </a:spcBef>
              <a:buClrTx/>
              <a:buSzTx/>
              <a:buNone/>
            </a:pPr>
            <a:r>
              <a:rPr lang="zh-CN" altLang="en-US" sz="1800" b="1" dirty="0">
                <a:solidFill>
                  <a:srgbClr val="002060"/>
                </a:solidFill>
                <a:latin typeface="楷体" pitchFamily="49" charset="-122"/>
                <a:ea typeface="楷体" pitchFamily="49" charset="-122"/>
              </a:rPr>
              <a:t>（六）地方人民政府认为有必要实施工程总承包模式的其他项目。</a:t>
            </a:r>
          </a:p>
          <a:p>
            <a:pPr indent="471948" algn="just" defTabSz="943899" eaLnBrk="1" hangingPunct="1">
              <a:lnSpc>
                <a:spcPts val="3649"/>
              </a:lnSpc>
              <a:spcBef>
                <a:spcPct val="0"/>
              </a:spcBef>
              <a:buClrTx/>
              <a:buSzTx/>
              <a:buNone/>
            </a:pPr>
            <a:r>
              <a:rPr lang="en-US" altLang="zh-CN" sz="1800" b="1" dirty="0">
                <a:solidFill>
                  <a:srgbClr val="0070C0"/>
                </a:solidFill>
                <a:latin typeface="微软雅黑" panose="020B0503020204020204" pitchFamily="34" charset="-122"/>
                <a:ea typeface="微软雅黑" panose="020B0503020204020204" pitchFamily="34" charset="-122"/>
              </a:rPr>
              <a:t>2</a:t>
            </a:r>
            <a:r>
              <a:rPr lang="zh-CN" altLang="en-US" sz="1800" b="1" dirty="0">
                <a:solidFill>
                  <a:srgbClr val="0070C0"/>
                </a:solidFill>
                <a:latin typeface="微软雅黑" panose="020B0503020204020204" pitchFamily="34" charset="-122"/>
                <a:ea typeface="微软雅黑" panose="020B0503020204020204" pitchFamily="34" charset="-122"/>
              </a:rPr>
              <a:t>、何时实施工程总承包招标</a:t>
            </a:r>
            <a:endParaRPr lang="en-US" altLang="zh-CN" sz="1800" b="1" dirty="0">
              <a:solidFill>
                <a:srgbClr val="0070C0"/>
              </a:solidFill>
              <a:latin typeface="微软雅黑" panose="020B0503020204020204" pitchFamily="34" charset="-122"/>
              <a:ea typeface="微软雅黑" panose="020B0503020204020204" pitchFamily="34" charset="-122"/>
            </a:endParaRPr>
          </a:p>
          <a:p>
            <a:pPr indent="471948" algn="just" defTabSz="943899" eaLnBrk="1" hangingPunct="1">
              <a:lnSpc>
                <a:spcPts val="3434"/>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第五条  招标人可根据项目特点，</a:t>
            </a:r>
            <a:r>
              <a:rPr lang="zh-CN" altLang="en-US" sz="1800" dirty="0">
                <a:solidFill>
                  <a:srgbClr val="FF0000"/>
                </a:solidFill>
                <a:latin typeface="微软雅黑" panose="020B0503020204020204" pitchFamily="34" charset="-122"/>
                <a:ea typeface="微软雅黑" panose="020B0503020204020204" pitchFamily="34" charset="-122"/>
              </a:rPr>
              <a:t>在可行性研究 或者方案设计 或者初步设计完成后，</a:t>
            </a:r>
            <a:r>
              <a:rPr lang="zh-CN" altLang="en-US" sz="1800" dirty="0">
                <a:solidFill>
                  <a:srgbClr val="000000"/>
                </a:solidFill>
                <a:latin typeface="微软雅黑" panose="020B0503020204020204" pitchFamily="34" charset="-122"/>
                <a:ea typeface="微软雅黑" panose="020B0503020204020204" pitchFamily="34" charset="-122"/>
              </a:rPr>
              <a:t>以工程投资估算或者概算为经济控制指标，以限额设计为控制手段，按照相关技术规范、标准和确定的建设范围</a:t>
            </a:r>
            <a:r>
              <a:rPr lang="zh-CN" altLang="en-US" sz="1800" dirty="0" smtClean="0">
                <a:solidFill>
                  <a:srgbClr val="000000"/>
                </a:solidFill>
                <a:latin typeface="微软雅黑" panose="020B0503020204020204" pitchFamily="34" charset="-122"/>
                <a:ea typeface="微软雅黑" panose="020B0503020204020204" pitchFamily="34" charset="-122"/>
              </a:rPr>
              <a:t>、</a:t>
            </a:r>
            <a:endParaRPr lang="en-US" altLang="zh-CN" sz="1800" dirty="0">
              <a:solidFill>
                <a:srgbClr val="0000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5779722" y="667949"/>
            <a:ext cx="769235" cy="329915"/>
          </a:xfrm>
          <a:prstGeom prst="rect">
            <a:avLst/>
          </a:prstGeom>
          <a:noFill/>
        </p:spPr>
        <p:txBody>
          <a:bodyPr wrap="square" lIns="98124" tIns="49062" rIns="98124" bIns="49062" rtlCol="0">
            <a:spAutoFit/>
          </a:bodyPr>
          <a:lstStyle/>
          <a:p>
            <a:r>
              <a:rPr lang="zh-CN" altLang="en-US" sz="1500" dirty="0">
                <a:latin typeface="微软雅黑" pitchFamily="34" charset="-122"/>
                <a:ea typeface="微软雅黑" pitchFamily="34" charset="-122"/>
              </a:rPr>
              <a:t>大型</a:t>
            </a:r>
          </a:p>
        </p:txBody>
      </p:sp>
      <p:sp>
        <p:nvSpPr>
          <p:cNvPr id="6" name="椭圆 5"/>
          <p:cNvSpPr/>
          <p:nvPr/>
        </p:nvSpPr>
        <p:spPr>
          <a:xfrm>
            <a:off x="5523215" y="571911"/>
            <a:ext cx="1239894" cy="52199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TextBox 6"/>
          <p:cNvSpPr txBox="1"/>
          <p:nvPr/>
        </p:nvSpPr>
        <p:spPr>
          <a:xfrm>
            <a:off x="5849997" y="638131"/>
            <a:ext cx="650384" cy="345303"/>
          </a:xfrm>
          <a:prstGeom prst="rect">
            <a:avLst/>
          </a:prstGeom>
          <a:noFill/>
        </p:spPr>
        <p:txBody>
          <a:bodyPr wrap="square" lIns="98124" tIns="49062" rIns="98124" bIns="49062" rtlCol="0">
            <a:spAutoFit/>
          </a:bodyPr>
          <a:lstStyle/>
          <a:p>
            <a:r>
              <a:rPr lang="zh-CN" altLang="en-US" sz="1600" b="1" dirty="0">
                <a:solidFill>
                  <a:srgbClr val="002060"/>
                </a:solidFill>
                <a:latin typeface="微软雅黑" pitchFamily="34" charset="-122"/>
                <a:ea typeface="微软雅黑" pitchFamily="34" charset="-122"/>
              </a:rPr>
              <a:t>大型</a:t>
            </a:r>
          </a:p>
        </p:txBody>
      </p:sp>
      <p:cxnSp>
        <p:nvCxnSpPr>
          <p:cNvPr id="9" name="直接箭头连接符 8"/>
          <p:cNvCxnSpPr/>
          <p:nvPr/>
        </p:nvCxnSpPr>
        <p:spPr>
          <a:xfrm flipH="1">
            <a:off x="4368801" y="1057965"/>
            <a:ext cx="1636094" cy="390445"/>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6072454" y="1057965"/>
            <a:ext cx="3286035" cy="1944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6" idx="4"/>
          </p:cNvCxnSpPr>
          <p:nvPr/>
        </p:nvCxnSpPr>
        <p:spPr>
          <a:xfrm>
            <a:off x="6143162" y="1093901"/>
            <a:ext cx="3408640" cy="1064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9019823" y="4154312"/>
            <a:ext cx="2777066" cy="1061156"/>
          </a:xfrm>
          <a:prstGeom prst="ellipse">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12" name="TextBox 11"/>
          <p:cNvSpPr txBox="1"/>
          <p:nvPr/>
        </p:nvSpPr>
        <p:spPr>
          <a:xfrm>
            <a:off x="9358489" y="4289779"/>
            <a:ext cx="2210684" cy="830997"/>
          </a:xfrm>
          <a:prstGeom prst="rect">
            <a:avLst/>
          </a:prstGeom>
          <a:noFill/>
        </p:spPr>
        <p:txBody>
          <a:bodyPr wrap="square" rtlCol="0">
            <a:spAutoFit/>
          </a:bodyPr>
          <a:lstStyle/>
          <a:p>
            <a:r>
              <a:rPr lang="en-US" altLang="zh-CN" sz="1600" b="1" dirty="0" smtClean="0">
                <a:solidFill>
                  <a:srgbClr val="FF0000"/>
                </a:solidFill>
              </a:rPr>
              <a:t>10</a:t>
            </a:r>
            <a:r>
              <a:rPr lang="zh-CN" altLang="en-US" sz="1600" b="1" dirty="0" smtClean="0">
                <a:solidFill>
                  <a:srgbClr val="FF0000"/>
                </a:solidFill>
              </a:rPr>
              <a:t>号文：</a:t>
            </a:r>
            <a:r>
              <a:rPr lang="zh-CN" altLang="en-US" sz="1600" b="1" dirty="0" smtClean="0">
                <a:solidFill>
                  <a:srgbClr val="0070C0"/>
                </a:solidFill>
              </a:rPr>
              <a:t>非</a:t>
            </a:r>
            <a:r>
              <a:rPr lang="zh-CN" altLang="en-US" sz="1600" b="1" dirty="0">
                <a:solidFill>
                  <a:srgbClr val="0070C0"/>
                </a:solidFill>
              </a:rPr>
              <a:t>单独立项的专业工程不得采用工程总承包方式发包</a:t>
            </a:r>
          </a:p>
        </p:txBody>
      </p:sp>
      <p:cxnSp>
        <p:nvCxnSpPr>
          <p:cNvPr id="16" name="直接箭头连接符 15"/>
          <p:cNvCxnSpPr>
            <a:stCxn id="10" idx="2"/>
          </p:cNvCxnSpPr>
          <p:nvPr/>
        </p:nvCxnSpPr>
        <p:spPr>
          <a:xfrm flipH="1">
            <a:off x="7992533" y="4684890"/>
            <a:ext cx="1027290" cy="1354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26476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96009" y="402880"/>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635456" y="1386048"/>
            <a:ext cx="10614779" cy="473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71948" algn="just" defTabSz="943899" eaLnBrk="1" hangingPunct="1">
              <a:lnSpc>
                <a:spcPts val="33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建设规模</a:t>
            </a:r>
            <a:r>
              <a:rPr lang="zh-CN" altLang="en-US" sz="1800" dirty="0">
                <a:solidFill>
                  <a:srgbClr val="000000"/>
                </a:solidFill>
                <a:latin typeface="微软雅黑" panose="020B0503020204020204" pitchFamily="34" charset="-122"/>
                <a:ea typeface="微软雅黑" panose="020B0503020204020204" pitchFamily="34" charset="-122"/>
              </a:rPr>
              <a:t>、建设标准、功能需求、投资限额、工程质量、工程进度等要求，进行工程总承包招标。</a:t>
            </a:r>
            <a:r>
              <a:rPr lang="zh-CN" altLang="en-US" sz="1800" dirty="0">
                <a:solidFill>
                  <a:srgbClr val="FF0000"/>
                </a:solidFill>
                <a:latin typeface="微软雅黑" panose="020B0503020204020204" pitchFamily="34" charset="-122"/>
                <a:ea typeface="微软雅黑" panose="020B0503020204020204" pitchFamily="34" charset="-122"/>
              </a:rPr>
              <a:t>工程总承包应当优先选择在可行性研究完成即开展工程总承包招标。</a:t>
            </a:r>
            <a:r>
              <a:rPr lang="en-US" altLang="zh-CN" sz="1800" b="1" dirty="0">
                <a:solidFill>
                  <a:srgbClr val="0070C0"/>
                </a:solidFill>
                <a:latin typeface="方正舒体" panose="02010601030101010101" pitchFamily="2" charset="-122"/>
                <a:ea typeface="方正舒体" panose="02010601030101010101" pitchFamily="2" charset="-122"/>
              </a:rPr>
              <a:t>--</a:t>
            </a:r>
            <a:r>
              <a:rPr lang="zh-CN" altLang="en-US" sz="1800" b="1" dirty="0" smtClean="0">
                <a:solidFill>
                  <a:srgbClr val="0070C0"/>
                </a:solidFill>
                <a:latin typeface="方正舒体" panose="02010601030101010101" pitchFamily="2" charset="-122"/>
                <a:ea typeface="方正舒体" panose="02010601030101010101" pitchFamily="2" charset="-122"/>
              </a:rPr>
              <a:t>为什么？</a:t>
            </a:r>
            <a:endParaRPr lang="zh-CN" altLang="en-US" sz="1800" b="1" dirty="0">
              <a:solidFill>
                <a:srgbClr val="002060"/>
              </a:solidFill>
              <a:latin typeface="楷体" pitchFamily="49" charset="-122"/>
              <a:ea typeface="楷体" pitchFamily="49" charset="-122"/>
            </a:endParaRPr>
          </a:p>
          <a:p>
            <a:pPr indent="471948" algn="just" eaLnBrk="1" hangingPunct="1">
              <a:lnSpc>
                <a:spcPts val="33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可行性研究或者方案设计、</a:t>
            </a:r>
            <a:r>
              <a:rPr lang="zh-CN" altLang="en-US" sz="1800" dirty="0" smtClean="0">
                <a:solidFill>
                  <a:srgbClr val="000000"/>
                </a:solidFill>
                <a:latin typeface="微软雅黑" panose="020B0503020204020204" pitchFamily="34" charset="-122"/>
                <a:ea typeface="微软雅黑" panose="020B0503020204020204" pitchFamily="34" charset="-122"/>
              </a:rPr>
              <a:t>初步设计</a:t>
            </a:r>
            <a:r>
              <a:rPr lang="zh-CN" altLang="en-US" sz="1800" dirty="0">
                <a:solidFill>
                  <a:srgbClr val="000000"/>
                </a:solidFill>
                <a:latin typeface="微软雅黑" panose="020B0503020204020204" pitchFamily="34" charset="-122"/>
                <a:ea typeface="微软雅黑" panose="020B0503020204020204" pitchFamily="34" charset="-122"/>
              </a:rPr>
              <a:t>应当履行审批手续的，经</a:t>
            </a:r>
            <a:r>
              <a:rPr lang="zh-CN" altLang="en-US" sz="1800" dirty="0" smtClean="0">
                <a:solidFill>
                  <a:srgbClr val="000000"/>
                </a:solidFill>
                <a:latin typeface="微软雅黑" panose="020B0503020204020204" pitchFamily="34" charset="-122"/>
                <a:ea typeface="微软雅黑" panose="020B0503020204020204" pitchFamily="34" charset="-122"/>
              </a:rPr>
              <a:t>批准</a:t>
            </a:r>
            <a:r>
              <a:rPr lang="zh-CN" altLang="en-US" sz="1800" dirty="0">
                <a:solidFill>
                  <a:srgbClr val="000000"/>
                </a:solidFill>
                <a:latin typeface="微软雅黑" panose="020B0503020204020204" pitchFamily="34" charset="-122"/>
                <a:ea typeface="微软雅黑" panose="020B0503020204020204" pitchFamily="34" charset="-122"/>
              </a:rPr>
              <a:t>后方可进行下一阶段的工程</a:t>
            </a:r>
            <a:r>
              <a:rPr lang="zh-CN" altLang="en-US" sz="1800" dirty="0" smtClean="0">
                <a:solidFill>
                  <a:srgbClr val="000000"/>
                </a:solidFill>
                <a:latin typeface="微软雅黑" panose="020B0503020204020204" pitchFamily="34" charset="-122"/>
                <a:ea typeface="微软雅黑" panose="020B0503020204020204" pitchFamily="34" charset="-122"/>
              </a:rPr>
              <a:t>总承包</a:t>
            </a:r>
            <a:r>
              <a:rPr lang="zh-CN" altLang="en-US" sz="1800" dirty="0">
                <a:solidFill>
                  <a:srgbClr val="000000"/>
                </a:solidFill>
                <a:latin typeface="微软雅黑" panose="020B0503020204020204" pitchFamily="34" charset="-122"/>
                <a:ea typeface="微软雅黑" panose="020B0503020204020204" pitchFamily="34" charset="-122"/>
              </a:rPr>
              <a:t>招标</a:t>
            </a:r>
            <a:r>
              <a:rPr lang="zh-CN" altLang="en-US" sz="1800" dirty="0" smtClean="0">
                <a:solidFill>
                  <a:srgbClr val="000000"/>
                </a:solidFill>
                <a:latin typeface="微软雅黑" panose="020B0503020204020204" pitchFamily="34" charset="-122"/>
                <a:ea typeface="微软雅黑" panose="020B0503020204020204" pitchFamily="34" charset="-122"/>
              </a:rPr>
              <a:t>。</a:t>
            </a:r>
            <a:r>
              <a:rPr lang="zh-CN" altLang="en-US" sz="1800" dirty="0" smtClean="0">
                <a:solidFill>
                  <a:srgbClr val="FF0000"/>
                </a:solidFill>
                <a:latin typeface="微软雅黑" panose="020B0503020204020204" pitchFamily="34" charset="-122"/>
                <a:ea typeface="微软雅黑" panose="020B0503020204020204" pitchFamily="34" charset="-122"/>
              </a:rPr>
              <a:t>工程</a:t>
            </a:r>
            <a:r>
              <a:rPr lang="zh-CN" altLang="en-US" sz="1800" dirty="0">
                <a:solidFill>
                  <a:srgbClr val="FF0000"/>
                </a:solidFill>
                <a:latin typeface="微软雅黑" panose="020B0503020204020204" pitchFamily="34" charset="-122"/>
                <a:ea typeface="微软雅黑" panose="020B0503020204020204" pitchFamily="34" charset="-122"/>
              </a:rPr>
              <a:t>建设范围、建设规模、</a:t>
            </a:r>
            <a:r>
              <a:rPr lang="zh-CN" altLang="en-US" sz="1800" dirty="0" smtClean="0">
                <a:solidFill>
                  <a:srgbClr val="FF0000"/>
                </a:solidFill>
                <a:latin typeface="微软雅黑" panose="020B0503020204020204" pitchFamily="34" charset="-122"/>
                <a:ea typeface="微软雅黑" panose="020B0503020204020204" pitchFamily="34" charset="-122"/>
              </a:rPr>
              <a:t>建设标准</a:t>
            </a:r>
            <a:r>
              <a:rPr lang="zh-CN" altLang="en-US" sz="1800" dirty="0">
                <a:solidFill>
                  <a:srgbClr val="FF0000"/>
                </a:solidFill>
                <a:latin typeface="微软雅黑" panose="020B0503020204020204" pitchFamily="34" charset="-122"/>
                <a:ea typeface="微软雅黑" panose="020B0503020204020204" pitchFamily="34" charset="-122"/>
              </a:rPr>
              <a:t>、</a:t>
            </a:r>
            <a:r>
              <a:rPr lang="zh-CN" altLang="en-US" sz="1800" dirty="0" smtClean="0">
                <a:solidFill>
                  <a:srgbClr val="FF0000"/>
                </a:solidFill>
                <a:latin typeface="微软雅黑" panose="020B0503020204020204" pitchFamily="34" charset="-122"/>
                <a:ea typeface="微软雅黑" panose="020B0503020204020204" pitchFamily="34" charset="-122"/>
              </a:rPr>
              <a:t>功</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indent="471948" algn="just" eaLnBrk="1" hangingPunct="1">
              <a:lnSpc>
                <a:spcPts val="3300"/>
              </a:lnSpc>
              <a:spcBef>
                <a:spcPct val="0"/>
              </a:spcBef>
              <a:buClrTx/>
              <a:buSzTx/>
              <a:buNone/>
            </a:pPr>
            <a:r>
              <a:rPr lang="zh-CN" altLang="en-US" sz="1800" dirty="0" smtClean="0">
                <a:solidFill>
                  <a:srgbClr val="FF0000"/>
                </a:solidFill>
                <a:latin typeface="微软雅黑" panose="020B0503020204020204" pitchFamily="34" charset="-122"/>
                <a:ea typeface="微软雅黑" panose="020B0503020204020204" pitchFamily="34" charset="-122"/>
              </a:rPr>
              <a:t>能</a:t>
            </a:r>
            <a:r>
              <a:rPr lang="zh-CN" altLang="en-US" sz="1800" dirty="0">
                <a:solidFill>
                  <a:srgbClr val="FF0000"/>
                </a:solidFill>
                <a:latin typeface="微软雅黑" panose="020B0503020204020204" pitchFamily="34" charset="-122"/>
                <a:ea typeface="微软雅黑" panose="020B0503020204020204" pitchFamily="34" charset="-122"/>
              </a:rPr>
              <a:t>需求、投资限额、</a:t>
            </a:r>
            <a:r>
              <a:rPr lang="zh-CN" altLang="en-US" sz="1800" dirty="0" smtClean="0">
                <a:solidFill>
                  <a:srgbClr val="FF0000"/>
                </a:solidFill>
                <a:latin typeface="微软雅黑" panose="020B0503020204020204" pitchFamily="34" charset="-122"/>
                <a:ea typeface="微软雅黑" panose="020B0503020204020204" pitchFamily="34" charset="-122"/>
              </a:rPr>
              <a:t>工程</a:t>
            </a:r>
            <a:r>
              <a:rPr lang="zh-CN" altLang="en-US" sz="1800" dirty="0">
                <a:solidFill>
                  <a:srgbClr val="FF0000"/>
                </a:solidFill>
                <a:latin typeface="微软雅黑" panose="020B0503020204020204" pitchFamily="34" charset="-122"/>
                <a:ea typeface="微软雅黑" panose="020B0503020204020204" pitchFamily="34" charset="-122"/>
              </a:rPr>
              <a:t>质量、工程进度等</a:t>
            </a:r>
            <a:r>
              <a:rPr lang="zh-CN" altLang="en-US" sz="1800" dirty="0" smtClean="0">
                <a:solidFill>
                  <a:srgbClr val="FF0000"/>
                </a:solidFill>
                <a:latin typeface="微软雅黑" panose="020B0503020204020204" pitchFamily="34" charset="-122"/>
                <a:ea typeface="微软雅黑" panose="020B0503020204020204" pitchFamily="34" charset="-122"/>
              </a:rPr>
              <a:t>前</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indent="471948" algn="just" eaLnBrk="1" hangingPunct="1">
              <a:lnSpc>
                <a:spcPts val="3300"/>
              </a:lnSpc>
              <a:spcBef>
                <a:spcPct val="0"/>
              </a:spcBef>
              <a:buClrTx/>
              <a:buSzTx/>
              <a:buNone/>
            </a:pPr>
            <a:r>
              <a:rPr lang="zh-CN" altLang="en-US" sz="1800" dirty="0" smtClean="0">
                <a:solidFill>
                  <a:srgbClr val="FF0000"/>
                </a:solidFill>
                <a:latin typeface="微软雅黑" panose="020B0503020204020204" pitchFamily="34" charset="-122"/>
                <a:ea typeface="微软雅黑" panose="020B0503020204020204" pitchFamily="34" charset="-122"/>
              </a:rPr>
              <a:t>期</a:t>
            </a:r>
            <a:r>
              <a:rPr lang="zh-CN" altLang="en-US" sz="1800" dirty="0">
                <a:solidFill>
                  <a:srgbClr val="FF0000"/>
                </a:solidFill>
                <a:latin typeface="微软雅黑" panose="020B0503020204020204" pitchFamily="34" charset="-122"/>
                <a:ea typeface="微软雅黑" panose="020B0503020204020204" pitchFamily="34" charset="-122"/>
              </a:rPr>
              <a:t>条件</a:t>
            </a:r>
            <a:r>
              <a:rPr lang="zh-CN" altLang="en-US" sz="1800" dirty="0" smtClean="0">
                <a:solidFill>
                  <a:srgbClr val="FF0000"/>
                </a:solidFill>
                <a:latin typeface="微软雅黑" panose="020B0503020204020204" pitchFamily="34" charset="-122"/>
                <a:ea typeface="微软雅黑" panose="020B0503020204020204" pitchFamily="34" charset="-122"/>
              </a:rPr>
              <a:t>不明确</a:t>
            </a:r>
            <a:r>
              <a:rPr lang="zh-CN" altLang="en-US" sz="1800" dirty="0">
                <a:solidFill>
                  <a:srgbClr val="FF0000"/>
                </a:solidFill>
                <a:latin typeface="微软雅黑" panose="020B0503020204020204" pitchFamily="34" charset="-122"/>
                <a:ea typeface="微软雅黑" panose="020B0503020204020204" pitchFamily="34" charset="-122"/>
              </a:rPr>
              <a:t>、不充分的项目不宜采用</a:t>
            </a:r>
            <a:r>
              <a:rPr lang="zh-CN" altLang="en-US" sz="1800" dirty="0" smtClean="0">
                <a:solidFill>
                  <a:srgbClr val="FF0000"/>
                </a:solidFill>
                <a:latin typeface="微软雅黑" panose="020B0503020204020204" pitchFamily="34" charset="-122"/>
                <a:ea typeface="微软雅黑" panose="020B0503020204020204" pitchFamily="34" charset="-122"/>
              </a:rPr>
              <a:t>工程总</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indent="471948" algn="just" eaLnBrk="1" hangingPunct="1">
              <a:lnSpc>
                <a:spcPts val="3300"/>
              </a:lnSpc>
              <a:spcBef>
                <a:spcPct val="0"/>
              </a:spcBef>
              <a:buClrTx/>
              <a:buSzTx/>
              <a:buNone/>
            </a:pPr>
            <a:r>
              <a:rPr lang="zh-CN" altLang="en-US" sz="1800" dirty="0" smtClean="0">
                <a:solidFill>
                  <a:srgbClr val="FF0000"/>
                </a:solidFill>
                <a:latin typeface="微软雅黑" panose="020B0503020204020204" pitchFamily="34" charset="-122"/>
                <a:ea typeface="微软雅黑" panose="020B0503020204020204" pitchFamily="34" charset="-122"/>
              </a:rPr>
              <a:t>承包</a:t>
            </a:r>
            <a:r>
              <a:rPr lang="zh-CN" altLang="en-US" sz="1800" dirty="0">
                <a:solidFill>
                  <a:srgbClr val="FF0000"/>
                </a:solidFill>
                <a:latin typeface="微软雅黑" panose="020B0503020204020204" pitchFamily="34" charset="-122"/>
                <a:ea typeface="微软雅黑" panose="020B0503020204020204" pitchFamily="34" charset="-122"/>
              </a:rPr>
              <a:t>方式</a:t>
            </a:r>
            <a:r>
              <a:rPr lang="zh-CN" altLang="en-US" sz="1800" dirty="0" smtClean="0">
                <a:solidFill>
                  <a:srgbClr val="FF0000"/>
                </a:solidFill>
                <a:latin typeface="微软雅黑" panose="020B0503020204020204" pitchFamily="34" charset="-122"/>
                <a:ea typeface="微软雅黑" panose="020B0503020204020204" pitchFamily="34" charset="-122"/>
              </a:rPr>
              <a:t>。</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indent="471948" algn="just" eaLnBrk="1" hangingPunct="1">
              <a:lnSpc>
                <a:spcPts val="3300"/>
              </a:lnSpc>
              <a:spcBef>
                <a:spcPct val="0"/>
              </a:spcBef>
              <a:buClrTx/>
              <a:buSzTx/>
              <a:buNone/>
            </a:pPr>
            <a:r>
              <a:rPr lang="en-US" altLang="zh-CN" sz="1800" b="1" dirty="0">
                <a:solidFill>
                  <a:srgbClr val="0070C0"/>
                </a:solidFill>
                <a:latin typeface="微软雅黑" panose="020B0503020204020204" pitchFamily="34" charset="-122"/>
                <a:ea typeface="微软雅黑" panose="020B0503020204020204" pitchFamily="34" charset="-122"/>
              </a:rPr>
              <a:t>3</a:t>
            </a:r>
            <a:r>
              <a:rPr lang="zh-CN" altLang="en-US" sz="1800" b="1" dirty="0">
                <a:solidFill>
                  <a:srgbClr val="0070C0"/>
                </a:solidFill>
                <a:latin typeface="微软雅黑" panose="020B0503020204020204" pitchFamily="34" charset="-122"/>
                <a:ea typeface="微软雅黑" panose="020B0503020204020204" pitchFamily="34" charset="-122"/>
              </a:rPr>
              <a:t>、关于资格</a:t>
            </a:r>
            <a:r>
              <a:rPr lang="zh-CN" altLang="en-US" sz="1800" b="1" dirty="0" smtClean="0">
                <a:solidFill>
                  <a:srgbClr val="0070C0"/>
                </a:solidFill>
                <a:latin typeface="微软雅黑" panose="020B0503020204020204" pitchFamily="34" charset="-122"/>
                <a:ea typeface="微软雅黑" panose="020B0503020204020204" pitchFamily="34" charset="-122"/>
              </a:rPr>
              <a:t>条件</a:t>
            </a:r>
            <a:endParaRPr lang="en-US" altLang="zh-CN" sz="1800" b="1" dirty="0" smtClean="0">
              <a:solidFill>
                <a:srgbClr val="0070C0"/>
              </a:solidFill>
              <a:latin typeface="微软雅黑" panose="020B0503020204020204" pitchFamily="34" charset="-122"/>
              <a:ea typeface="微软雅黑" panose="020B0503020204020204" pitchFamily="34" charset="-122"/>
            </a:endParaRPr>
          </a:p>
          <a:p>
            <a:pPr indent="471948" algn="just" eaLnBrk="1" hangingPunct="1">
              <a:lnSpc>
                <a:spcPts val="3300"/>
              </a:lnSpc>
              <a:spcBef>
                <a:spcPct val="0"/>
              </a:spcBef>
              <a:buClrTx/>
              <a:buSzTx/>
              <a:buNone/>
            </a:pPr>
            <a:r>
              <a:rPr lang="zh-CN" altLang="en-US" sz="1800" dirty="0" smtClean="0">
                <a:latin typeface="微软雅黑" panose="020B0503020204020204" pitchFamily="34" charset="-122"/>
                <a:ea typeface="微软雅黑" panose="020B0503020204020204" pitchFamily="34" charset="-122"/>
              </a:rPr>
              <a:t>    原</a:t>
            </a:r>
            <a:r>
              <a:rPr lang="zh-CN" altLang="en-US" sz="1800" dirty="0">
                <a:latin typeface="微软雅黑" panose="020B0503020204020204" pitchFamily="34" charset="-122"/>
                <a:ea typeface="微软雅黑" panose="020B0503020204020204" pitchFamily="34" charset="-122"/>
              </a:rPr>
              <a:t>暂行规定中有，后</a:t>
            </a:r>
            <a:r>
              <a:rPr lang="zh-CN" altLang="en-US" sz="1800" dirty="0" smtClean="0">
                <a:latin typeface="微软雅黑" panose="020B0503020204020204" pitchFamily="34" charset="-122"/>
                <a:ea typeface="微软雅黑" panose="020B0503020204020204" pitchFamily="34" charset="-122"/>
              </a:rPr>
              <a:t>取消；执行</a:t>
            </a:r>
            <a:r>
              <a:rPr lang="zh-CN" altLang="en-US" sz="1800" dirty="0">
                <a:latin typeface="微软雅黑" panose="020B0503020204020204" pitchFamily="34" charset="-122"/>
                <a:ea typeface="微软雅黑" panose="020B0503020204020204" pitchFamily="34" charset="-122"/>
              </a:rPr>
              <a:t>部</a:t>
            </a:r>
            <a:r>
              <a:rPr lang="zh-CN" altLang="en-US" sz="1800" dirty="0" smtClean="0">
                <a:latin typeface="微软雅黑" panose="020B0503020204020204" pitchFamily="34" charset="-122"/>
                <a:ea typeface="微软雅黑" panose="020B0503020204020204" pitchFamily="34" charset="-122"/>
              </a:rPr>
              <a:t>里</a:t>
            </a:r>
            <a:r>
              <a:rPr lang="en-US" altLang="zh-CN" sz="1800" dirty="0" smtClean="0">
                <a:latin typeface="微软雅黑" panose="020B0503020204020204" pitchFamily="34" charset="-122"/>
                <a:ea typeface="微软雅黑" panose="020B0503020204020204" pitchFamily="34" charset="-122"/>
              </a:rPr>
              <a:t>93</a:t>
            </a:r>
            <a:r>
              <a:rPr lang="zh-CN" altLang="en-US" sz="1800" dirty="0" smtClean="0">
                <a:latin typeface="微软雅黑" panose="020B0503020204020204" pitchFamily="34" charset="-122"/>
                <a:ea typeface="微软雅黑" panose="020B0503020204020204" pitchFamily="34" charset="-122"/>
              </a:rPr>
              <a:t>号文</a:t>
            </a:r>
            <a:endParaRPr lang="en-US" altLang="zh-CN" sz="1800" dirty="0" smtClean="0">
              <a:latin typeface="微软雅黑" panose="020B0503020204020204" pitchFamily="34" charset="-122"/>
              <a:ea typeface="微软雅黑" panose="020B0503020204020204" pitchFamily="34" charset="-122"/>
            </a:endParaRPr>
          </a:p>
          <a:p>
            <a:pPr indent="471948" algn="just" eaLnBrk="1" hangingPunct="1">
              <a:lnSpc>
                <a:spcPts val="3300"/>
              </a:lnSpc>
              <a:spcBef>
                <a:spcPct val="0"/>
              </a:spcBef>
              <a:buClrTx/>
              <a:buSzTx/>
              <a:buNone/>
            </a:pPr>
            <a:r>
              <a:rPr lang="zh-CN" altLang="en-US" sz="1800" dirty="0" smtClean="0">
                <a:latin typeface="微软雅黑" panose="020B0503020204020204" pitchFamily="34" charset="-122"/>
                <a:ea typeface="微软雅黑" panose="020B0503020204020204" pitchFamily="34" charset="-122"/>
              </a:rPr>
              <a:t>和我省</a:t>
            </a:r>
            <a:r>
              <a:rPr lang="en-US" altLang="zh-CN" sz="1800" dirty="0" smtClean="0">
                <a:latin typeface="微软雅黑" panose="020B0503020204020204" pitchFamily="34" charset="-122"/>
                <a:ea typeface="微软雅黑" panose="020B0503020204020204" pitchFamily="34" charset="-122"/>
              </a:rPr>
              <a:t>1</a:t>
            </a:r>
            <a:r>
              <a:rPr lang="zh-CN" altLang="en-US" sz="1800" dirty="0" smtClean="0">
                <a:latin typeface="微软雅黑" panose="020B0503020204020204" pitchFamily="34" charset="-122"/>
                <a:ea typeface="微软雅黑" panose="020B0503020204020204" pitchFamily="34" charset="-122"/>
              </a:rPr>
              <a:t>号文有关规定：</a:t>
            </a:r>
            <a:endParaRPr lang="zh-CN" altLang="en-US" sz="1800" dirty="0">
              <a:latin typeface="微软雅黑" panose="020B0503020204020204" pitchFamily="34" charset="-122"/>
              <a:ea typeface="微软雅黑" panose="020B0503020204020204" pitchFamily="34" charset="-122"/>
            </a:endParaRPr>
          </a:p>
          <a:p>
            <a:pPr indent="471948" algn="just" eaLnBrk="1" hangingPunct="1">
              <a:lnSpc>
                <a:spcPts val="3300"/>
              </a:lnSpc>
              <a:spcBef>
                <a:spcPct val="0"/>
              </a:spcBef>
              <a:buClrTx/>
              <a:buSzTx/>
              <a:buNone/>
            </a:pPr>
            <a:r>
              <a:rPr lang="zh-CN" altLang="en-US" sz="1800" dirty="0">
                <a:solidFill>
                  <a:srgbClr val="00B0F0"/>
                </a:solidFill>
                <a:latin typeface="微软雅黑" panose="020B0503020204020204" pitchFamily="34" charset="-122"/>
                <a:ea typeface="微软雅黑" panose="020B0503020204020204" pitchFamily="34" charset="-122"/>
              </a:rPr>
              <a:t>一是</a:t>
            </a:r>
            <a:r>
              <a:rPr lang="zh-CN" altLang="en-US" sz="1800" dirty="0">
                <a:solidFill>
                  <a:srgbClr val="002060"/>
                </a:solidFill>
                <a:latin typeface="微软雅黑" panose="020B0503020204020204" pitchFamily="34" charset="-122"/>
                <a:ea typeface="微软雅黑" panose="020B0503020204020204" pitchFamily="34" charset="-122"/>
              </a:rPr>
              <a:t>投标人具有与工程规模相适应的</a:t>
            </a:r>
            <a:r>
              <a:rPr lang="zh-CN" altLang="en-US" sz="1800" dirty="0" smtClean="0">
                <a:solidFill>
                  <a:srgbClr val="002060"/>
                </a:solidFill>
                <a:latin typeface="微软雅黑" panose="020B0503020204020204" pitchFamily="34" charset="-122"/>
                <a:ea typeface="微软雅黑" panose="020B0503020204020204" pitchFamily="34" charset="-122"/>
              </a:rPr>
              <a:t>工程设计</a:t>
            </a:r>
            <a:endParaRPr lang="en-US" altLang="zh-CN" sz="1800" dirty="0">
              <a:solidFill>
                <a:srgbClr val="00206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190" y="3409245"/>
            <a:ext cx="4469045" cy="2715338"/>
          </a:xfrm>
          <a:prstGeom prst="rect">
            <a:avLst/>
          </a:prstGeom>
        </p:spPr>
      </p:pic>
    </p:spTree>
    <p:extLst>
      <p:ext uri="{BB962C8B-B14F-4D97-AF65-F5344CB8AC3E}">
        <p14:creationId xmlns:p14="http://schemas.microsoft.com/office/powerpoint/2010/main" val="381570316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6092" y="373699"/>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742166" y="1308469"/>
            <a:ext cx="10538747" cy="487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71948" algn="just" eaLnBrk="1" hangingPunct="1">
              <a:lnSpc>
                <a:spcPts val="3434"/>
              </a:lnSpc>
              <a:spcBef>
                <a:spcPct val="0"/>
              </a:spcBef>
              <a:buClrTx/>
              <a:buSzTx/>
              <a:buNone/>
            </a:pPr>
            <a:r>
              <a:rPr lang="zh-CN" altLang="en-US" sz="1800" dirty="0">
                <a:solidFill>
                  <a:srgbClr val="002060"/>
                </a:solidFill>
                <a:latin typeface="微软雅黑" panose="020B0503020204020204" pitchFamily="34" charset="-122"/>
                <a:ea typeface="微软雅黑" panose="020B0503020204020204" pitchFamily="34" charset="-122"/>
              </a:rPr>
              <a:t>资质</a:t>
            </a:r>
            <a:r>
              <a:rPr lang="zh-CN" altLang="en-US" sz="1800" dirty="0">
                <a:solidFill>
                  <a:srgbClr val="FF0000"/>
                </a:solidFill>
                <a:latin typeface="微软雅黑" panose="020B0503020204020204" pitchFamily="34" charset="-122"/>
                <a:ea typeface="微软雅黑" panose="020B0503020204020204" pitchFamily="34" charset="-122"/>
              </a:rPr>
              <a:t>（仅具有建筑工程设计事务所资质除外</a:t>
            </a:r>
            <a:r>
              <a:rPr lang="zh-CN" altLang="en-US" sz="1800" dirty="0" smtClean="0">
                <a:solidFill>
                  <a:srgbClr val="FF0000"/>
                </a:solidFill>
                <a:latin typeface="微软雅黑" panose="020B0503020204020204" pitchFamily="34" charset="-122"/>
                <a:ea typeface="微软雅黑" panose="020B0503020204020204" pitchFamily="34" charset="-122"/>
              </a:rPr>
              <a:t>）</a:t>
            </a:r>
            <a:r>
              <a:rPr lang="zh-CN" altLang="en-US" sz="1800" dirty="0" smtClean="0">
                <a:solidFill>
                  <a:srgbClr val="002060"/>
                </a:solidFill>
                <a:latin typeface="微软雅黑" panose="020B0503020204020204" pitchFamily="34" charset="-122"/>
                <a:ea typeface="微软雅黑" panose="020B0503020204020204" pitchFamily="34" charset="-122"/>
              </a:rPr>
              <a:t>或者施工</a:t>
            </a:r>
            <a:r>
              <a:rPr lang="zh-CN" altLang="en-US" sz="1800" dirty="0">
                <a:solidFill>
                  <a:srgbClr val="002060"/>
                </a:solidFill>
                <a:latin typeface="微软雅黑" panose="020B0503020204020204" pitchFamily="34" charset="-122"/>
                <a:ea typeface="微软雅黑" panose="020B0503020204020204" pitchFamily="34" charset="-122"/>
              </a:rPr>
              <a:t>总承包资质，不能强制联合体</a:t>
            </a:r>
            <a:r>
              <a:rPr lang="zh-CN" altLang="en-US" sz="1800" dirty="0" smtClean="0">
                <a:solidFill>
                  <a:srgbClr val="002060"/>
                </a:solidFill>
                <a:latin typeface="微软雅黑" panose="020B0503020204020204" pitchFamily="34" charset="-122"/>
                <a:ea typeface="微软雅黑" panose="020B0503020204020204" pitchFamily="34" charset="-122"/>
              </a:rPr>
              <a:t>投标。</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471948" algn="just" eaLnBrk="1" hangingPunct="1">
              <a:lnSpc>
                <a:spcPts val="3434"/>
              </a:lnSpc>
              <a:spcBef>
                <a:spcPct val="0"/>
              </a:spcBef>
              <a:buClrTx/>
              <a:buSzTx/>
              <a:buNone/>
            </a:pPr>
            <a:r>
              <a:rPr lang="zh-CN" altLang="en-US" sz="1800" dirty="0">
                <a:solidFill>
                  <a:srgbClr val="002060"/>
                </a:solidFill>
                <a:latin typeface="微软雅黑" panose="020B0503020204020204" pitchFamily="34" charset="-122"/>
                <a:ea typeface="微软雅黑" panose="020B0503020204020204" pitchFamily="34" charset="-122"/>
              </a:rPr>
              <a:t>工程总承包项目</a:t>
            </a:r>
            <a:r>
              <a:rPr lang="zh-CN" altLang="en-US" sz="1800" dirty="0" smtClean="0">
                <a:solidFill>
                  <a:srgbClr val="002060"/>
                </a:solidFill>
                <a:latin typeface="微软雅黑" panose="020B0503020204020204" pitchFamily="34" charset="-122"/>
                <a:ea typeface="微软雅黑" panose="020B0503020204020204" pitchFamily="34" charset="-122"/>
              </a:rPr>
              <a:t>经理应当</a:t>
            </a:r>
            <a:r>
              <a:rPr lang="zh-CN" altLang="en-US" sz="1800" dirty="0">
                <a:solidFill>
                  <a:srgbClr val="002060"/>
                </a:solidFill>
                <a:latin typeface="微软雅黑" panose="020B0503020204020204" pitchFamily="34" charset="-122"/>
                <a:ea typeface="微软雅黑" panose="020B0503020204020204" pitchFamily="34" charset="-122"/>
              </a:rPr>
              <a:t>取得工程建设类注册执业</a:t>
            </a:r>
            <a:r>
              <a:rPr lang="zh-CN" altLang="en-US" sz="1800" dirty="0" smtClean="0">
                <a:solidFill>
                  <a:srgbClr val="002060"/>
                </a:solidFill>
                <a:latin typeface="微软雅黑" panose="020B0503020204020204" pitchFamily="34" charset="-122"/>
                <a:ea typeface="微软雅黑" panose="020B0503020204020204" pitchFamily="34" charset="-122"/>
              </a:rPr>
              <a:t>资格或者</a:t>
            </a:r>
            <a:r>
              <a:rPr lang="zh-CN" altLang="en-US" sz="1800" dirty="0">
                <a:solidFill>
                  <a:srgbClr val="002060"/>
                </a:solidFill>
                <a:latin typeface="微软雅黑" panose="020B0503020204020204" pitchFamily="34" charset="-122"/>
                <a:ea typeface="微软雅黑" panose="020B0503020204020204" pitchFamily="34" charset="-122"/>
              </a:rPr>
              <a:t>具备工程类</a:t>
            </a:r>
            <a:r>
              <a:rPr lang="zh-CN" altLang="en-US" sz="1800" dirty="0">
                <a:solidFill>
                  <a:srgbClr val="FF0000"/>
                </a:solidFill>
                <a:latin typeface="微软雅黑" panose="020B0503020204020204" pitchFamily="34" charset="-122"/>
                <a:ea typeface="微软雅黑" panose="020B0503020204020204" pitchFamily="34" charset="-122"/>
              </a:rPr>
              <a:t>高级专业技术职称</a:t>
            </a:r>
            <a:r>
              <a:rPr lang="zh-CN" altLang="en-US" sz="1800"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002060"/>
                </a:solidFill>
                <a:latin typeface="微软雅黑" panose="020B0503020204020204" pitchFamily="34" charset="-122"/>
                <a:ea typeface="微软雅黑" panose="020B0503020204020204" pitchFamily="34" charset="-122"/>
              </a:rPr>
              <a:t>且熟悉工程技术和总承包项目管理知识以及相关法律法规，具备较强的组织协调能力和良好的职业道德，担任过与招标工程相类似的工程总承包项目经理、设计项目负责人或者施工总承包项目</a:t>
            </a:r>
            <a:r>
              <a:rPr lang="zh-CN" altLang="en-US" sz="1800" dirty="0" smtClean="0">
                <a:solidFill>
                  <a:srgbClr val="002060"/>
                </a:solidFill>
                <a:latin typeface="微软雅黑" panose="020B0503020204020204" pitchFamily="34" charset="-122"/>
                <a:ea typeface="微软雅黑" panose="020B0503020204020204" pitchFamily="34" charset="-122"/>
              </a:rPr>
              <a:t>负责人</a:t>
            </a:r>
            <a:r>
              <a:rPr lang="zh-CN" altLang="en-US" sz="1800" b="1" dirty="0" smtClean="0">
                <a:solidFill>
                  <a:srgbClr val="00B050"/>
                </a:solidFill>
                <a:latin typeface="微软雅黑" panose="020B0503020204020204" pitchFamily="34" charset="-122"/>
                <a:ea typeface="微软雅黑" panose="020B0503020204020204" pitchFamily="34" charset="-122"/>
              </a:rPr>
              <a:t>（</a:t>
            </a:r>
            <a:r>
              <a:rPr lang="en-US" altLang="zh-CN" sz="1800" b="1" dirty="0" smtClean="0">
                <a:solidFill>
                  <a:srgbClr val="00B050"/>
                </a:solidFill>
                <a:latin typeface="楷体" pitchFamily="49" charset="-122"/>
                <a:ea typeface="楷体" pitchFamily="49" charset="-122"/>
              </a:rPr>
              <a:t>12</a:t>
            </a:r>
            <a:r>
              <a:rPr lang="zh-CN" altLang="en-US" sz="1800" b="1" dirty="0" smtClean="0">
                <a:solidFill>
                  <a:srgbClr val="00B050"/>
                </a:solidFill>
                <a:latin typeface="楷体" pitchFamily="49" charset="-122"/>
                <a:ea typeface="楷体" pitchFamily="49" charset="-122"/>
              </a:rPr>
              <a:t>号文增加总</a:t>
            </a:r>
            <a:r>
              <a:rPr lang="zh-CN" altLang="en-US" sz="1800" b="1" dirty="0">
                <a:solidFill>
                  <a:srgbClr val="00B050"/>
                </a:solidFill>
                <a:latin typeface="楷体" pitchFamily="49" charset="-122"/>
                <a:ea typeface="楷体" pitchFamily="49" charset="-122"/>
              </a:rPr>
              <a:t>监理工程师</a:t>
            </a:r>
            <a:r>
              <a:rPr lang="zh-CN" altLang="en-US" sz="1800" b="1" dirty="0" smtClean="0">
                <a:solidFill>
                  <a:srgbClr val="00B050"/>
                </a:solidFill>
                <a:latin typeface="微软雅黑" panose="020B0503020204020204" pitchFamily="34" charset="-122"/>
                <a:ea typeface="微软雅黑" panose="020B0503020204020204" pitchFamily="34" charset="-122"/>
              </a:rPr>
              <a:t>）</a:t>
            </a:r>
            <a:r>
              <a:rPr lang="zh-CN" altLang="en-US" sz="1800" dirty="0" smtClean="0">
                <a:solidFill>
                  <a:srgbClr val="002060"/>
                </a:solidFill>
                <a:latin typeface="微软雅黑" panose="020B0503020204020204" pitchFamily="34" charset="-122"/>
                <a:ea typeface="微软雅黑" panose="020B0503020204020204" pitchFamily="34"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endParaRPr>
          </a:p>
          <a:p>
            <a:pPr indent="471948" algn="just" eaLnBrk="1" hangingPunct="1">
              <a:lnSpc>
                <a:spcPts val="3434"/>
              </a:lnSpc>
              <a:spcBef>
                <a:spcPct val="0"/>
              </a:spcBef>
              <a:buClrTx/>
              <a:buSzTx/>
              <a:buNone/>
            </a:pPr>
            <a:r>
              <a:rPr lang="zh-CN" altLang="en-US" sz="1800" dirty="0" smtClean="0">
                <a:solidFill>
                  <a:srgbClr val="00B0F0"/>
                </a:solidFill>
                <a:latin typeface="微软雅黑" panose="020B0503020204020204" pitchFamily="34" charset="-122"/>
                <a:ea typeface="微软雅黑" panose="020B0503020204020204" pitchFamily="34" charset="-122"/>
              </a:rPr>
              <a:t>二</a:t>
            </a:r>
            <a:r>
              <a:rPr lang="zh-CN" altLang="en-US" sz="1800" dirty="0">
                <a:solidFill>
                  <a:srgbClr val="00B0F0"/>
                </a:solidFill>
                <a:latin typeface="微软雅黑" panose="020B0503020204020204" pitchFamily="34" charset="-122"/>
                <a:ea typeface="微软雅黑" panose="020B0503020204020204" pitchFamily="34" charset="-122"/>
              </a:rPr>
              <a:t>是</a:t>
            </a:r>
            <a:r>
              <a:rPr lang="zh-CN" altLang="en-US" sz="1800" dirty="0">
                <a:solidFill>
                  <a:srgbClr val="002060"/>
                </a:solidFill>
                <a:latin typeface="微软雅黑" panose="020B0503020204020204" pitchFamily="34" charset="-122"/>
                <a:ea typeface="微软雅黑" panose="020B0503020204020204" pitchFamily="34" charset="-122"/>
              </a:rPr>
              <a:t>具有相应的财务、风险承担能力，相应的组织机构、项目管理体系、项目管理专业人员，以及与招标工程相类似的工程</a:t>
            </a:r>
            <a:r>
              <a:rPr lang="zh-CN" altLang="en-US" sz="1800" dirty="0" smtClean="0">
                <a:solidFill>
                  <a:srgbClr val="002060"/>
                </a:solidFill>
                <a:latin typeface="微软雅黑" panose="020B0503020204020204" pitchFamily="34" charset="-122"/>
                <a:ea typeface="微软雅黑" panose="020B0503020204020204" pitchFamily="34" charset="-122"/>
              </a:rPr>
              <a:t>业绩。  </a:t>
            </a:r>
            <a:r>
              <a:rPr lang="zh-CN" altLang="en-US" sz="1800" b="1" dirty="0">
                <a:solidFill>
                  <a:srgbClr val="00B050"/>
                </a:solidFill>
                <a:latin typeface="楷体" pitchFamily="49" charset="-122"/>
                <a:ea typeface="楷体" pitchFamily="49" charset="-122"/>
              </a:rPr>
              <a:t>不得设置不合理的投标人财务要求，如企业注册资本金等。</a:t>
            </a:r>
            <a:endParaRPr lang="en-US" altLang="zh-CN" sz="1800" b="1" dirty="0">
              <a:solidFill>
                <a:srgbClr val="00B050"/>
              </a:solidFill>
              <a:latin typeface="楷体" pitchFamily="49" charset="-122"/>
              <a:ea typeface="楷体" pitchFamily="49" charset="-122"/>
            </a:endParaRPr>
          </a:p>
          <a:p>
            <a:pPr indent="471948" algn="just" eaLnBrk="1" hangingPunct="1">
              <a:lnSpc>
                <a:spcPts val="3434"/>
              </a:lnSpc>
              <a:spcBef>
                <a:spcPct val="0"/>
              </a:spcBef>
              <a:buClrTx/>
              <a:buSzTx/>
              <a:buNone/>
            </a:pPr>
            <a:r>
              <a:rPr lang="zh-CN" altLang="en-US" sz="1800" dirty="0">
                <a:solidFill>
                  <a:srgbClr val="00B0F0"/>
                </a:solidFill>
                <a:latin typeface="微软雅黑" panose="020B0503020204020204" pitchFamily="34" charset="-122"/>
                <a:ea typeface="微软雅黑" panose="020B0503020204020204" pitchFamily="34" charset="-122"/>
              </a:rPr>
              <a:t>三是</a:t>
            </a:r>
            <a:r>
              <a:rPr lang="zh-CN" altLang="en-US" sz="1800" dirty="0">
                <a:solidFill>
                  <a:srgbClr val="002060"/>
                </a:solidFill>
                <a:latin typeface="微软雅黑" panose="020B0503020204020204" pitchFamily="34" charset="-122"/>
                <a:ea typeface="微软雅黑" panose="020B0503020204020204" pitchFamily="34" charset="-122"/>
              </a:rPr>
              <a:t>工程总承包单位不得是工程总承包项目的代建单位、项目管理单位、监理单位、造价咨询单位、招标代理单位，也不得是与上述单位有利害关系的关联单位</a:t>
            </a:r>
            <a:r>
              <a:rPr lang="zh-CN" altLang="en-US" sz="1800" dirty="0" smtClean="0">
                <a:solidFill>
                  <a:srgbClr val="002060"/>
                </a:solidFill>
                <a:latin typeface="微软雅黑" panose="020B0503020204020204" pitchFamily="34" charset="-122"/>
                <a:ea typeface="微软雅黑" panose="020B0503020204020204" pitchFamily="34" charset="-122"/>
              </a:rPr>
              <a:t>。</a:t>
            </a:r>
            <a:r>
              <a:rPr lang="zh-CN" altLang="en-US" sz="1800" dirty="0">
                <a:solidFill>
                  <a:srgbClr val="002060"/>
                </a:solidFill>
                <a:latin typeface="微软雅黑" panose="020B0503020204020204" pitchFamily="34" charset="-122"/>
                <a:ea typeface="微软雅黑" panose="020B0503020204020204" pitchFamily="34" charset="-122"/>
              </a:rPr>
              <a:t>如</a:t>
            </a:r>
            <a:r>
              <a:rPr lang="zh-CN" altLang="en-US" sz="1800" dirty="0" smtClean="0">
                <a:solidFill>
                  <a:srgbClr val="002060"/>
                </a:solidFill>
                <a:latin typeface="微软雅黑" panose="020B0503020204020204" pitchFamily="34" charset="-122"/>
                <a:ea typeface="微软雅黑" panose="020B0503020204020204" pitchFamily="34" charset="-122"/>
              </a:rPr>
              <a:t>同</a:t>
            </a:r>
            <a:r>
              <a:rPr lang="zh-CN" altLang="en-US" sz="1800" dirty="0">
                <a:solidFill>
                  <a:srgbClr val="002060"/>
                </a:solidFill>
                <a:latin typeface="微软雅黑" panose="020B0503020204020204" pitchFamily="34" charset="-122"/>
                <a:ea typeface="微软雅黑" panose="020B0503020204020204" pitchFamily="34" charset="-122"/>
              </a:rPr>
              <a:t>为一个法定代表人的，或者相互控股、</a:t>
            </a:r>
            <a:r>
              <a:rPr lang="zh-CN" altLang="en-US" sz="1800" dirty="0" smtClean="0">
                <a:solidFill>
                  <a:srgbClr val="002060"/>
                </a:solidFill>
                <a:latin typeface="微软雅黑" panose="020B0503020204020204" pitchFamily="34" charset="-122"/>
                <a:ea typeface="微软雅黑" panose="020B0503020204020204" pitchFamily="34" charset="-122"/>
              </a:rPr>
              <a:t>参股。</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471948" algn="just" eaLnBrk="1" hangingPunct="1">
              <a:lnSpc>
                <a:spcPts val="3434"/>
              </a:lnSpc>
              <a:spcBef>
                <a:spcPct val="0"/>
              </a:spcBef>
              <a:buClrTx/>
              <a:buSzTx/>
              <a:buNone/>
            </a:pPr>
            <a:r>
              <a:rPr lang="zh-CN" altLang="en-US" sz="1800" dirty="0">
                <a:solidFill>
                  <a:srgbClr val="00B0F0"/>
                </a:solidFill>
                <a:latin typeface="微软雅黑" panose="020B0503020204020204" pitchFamily="34" charset="-122"/>
                <a:ea typeface="微软雅黑" panose="020B0503020204020204" pitchFamily="34" charset="-122"/>
              </a:rPr>
              <a:t>四是</a:t>
            </a:r>
            <a:r>
              <a:rPr lang="zh-CN" altLang="en-US" sz="1800" dirty="0">
                <a:solidFill>
                  <a:srgbClr val="FF0000"/>
                </a:solidFill>
                <a:latin typeface="微软雅黑" panose="020B0503020204020204" pitchFamily="34" charset="-122"/>
                <a:ea typeface="微软雅黑" panose="020B0503020204020204" pitchFamily="34" charset="-122"/>
              </a:rPr>
              <a:t>工程总承包发包前完成项目建议书、可行性研究报告、勘察设计文件的，发包前</a:t>
            </a:r>
            <a:r>
              <a:rPr lang="zh-CN" altLang="en-US" sz="1800" dirty="0" smtClean="0">
                <a:solidFill>
                  <a:srgbClr val="FF0000"/>
                </a:solidFill>
                <a:latin typeface="微软雅黑" panose="020B0503020204020204" pitchFamily="34" charset="-122"/>
                <a:ea typeface="微软雅黑" panose="020B0503020204020204" pitchFamily="34" charset="-122"/>
              </a:rPr>
              <a:t>的项目建议书、</a:t>
            </a:r>
            <a:endParaRPr lang="zh-CN" altLang="en-US" sz="1800" dirty="0">
              <a:solidFill>
                <a:srgbClr val="FF0000"/>
              </a:solidFill>
              <a:latin typeface="华文行楷" panose="02010800040101010101" pitchFamily="2" charset="-122"/>
              <a:ea typeface="华文行楷" panose="02010800040101010101" pitchFamily="2" charset="-122"/>
            </a:endParaRPr>
          </a:p>
        </p:txBody>
      </p:sp>
      <p:sp>
        <p:nvSpPr>
          <p:cNvPr id="5" name="矩形标注 4"/>
          <p:cNvSpPr/>
          <p:nvPr/>
        </p:nvSpPr>
        <p:spPr>
          <a:xfrm>
            <a:off x="8467300" y="393830"/>
            <a:ext cx="2695695" cy="513255"/>
          </a:xfrm>
          <a:prstGeom prst="wedgeRectCallout">
            <a:avLst>
              <a:gd name="adj1" fmla="val -78129"/>
              <a:gd name="adj2" fmla="val 151693"/>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8467300" y="461573"/>
            <a:ext cx="3454801" cy="370310"/>
          </a:xfrm>
          <a:prstGeom prst="rect">
            <a:avLst/>
          </a:prstGeom>
          <a:noFill/>
        </p:spPr>
        <p:txBody>
          <a:bodyPr wrap="square" lIns="98124" tIns="49062" rIns="98124" bIns="49062" rtlCol="0">
            <a:spAutoFit/>
          </a:bodyPr>
          <a:lstStyle/>
          <a:p>
            <a:pPr>
              <a:lnSpc>
                <a:spcPts val="2100"/>
              </a:lnSpc>
            </a:pPr>
            <a:r>
              <a:rPr lang="zh-CN" altLang="en-US" dirty="0" smtClean="0">
                <a:solidFill>
                  <a:srgbClr val="002060"/>
                </a:solidFill>
                <a:latin typeface="华文行楷" panose="02010800040101010101" pitchFamily="2" charset="-122"/>
                <a:ea typeface="华文行楷" panose="02010800040101010101" pitchFamily="2" charset="-122"/>
              </a:rPr>
              <a:t>两部委</a:t>
            </a:r>
            <a:r>
              <a:rPr lang="en-US" altLang="zh-CN" dirty="0" smtClean="0">
                <a:solidFill>
                  <a:srgbClr val="002060"/>
                </a:solidFill>
                <a:latin typeface="华文行楷" panose="02010800040101010101" pitchFamily="2" charset="-122"/>
                <a:ea typeface="华文行楷" panose="02010800040101010101" pitchFamily="2" charset="-122"/>
              </a:rPr>
              <a:t>12</a:t>
            </a:r>
            <a:r>
              <a:rPr lang="zh-CN" altLang="en-US" dirty="0" smtClean="0">
                <a:solidFill>
                  <a:srgbClr val="002060"/>
                </a:solidFill>
                <a:latin typeface="华文行楷" panose="02010800040101010101" pitchFamily="2" charset="-122"/>
                <a:ea typeface="华文行楷" panose="02010800040101010101" pitchFamily="2" charset="-122"/>
              </a:rPr>
              <a:t>号文已作了调整</a:t>
            </a:r>
            <a:endParaRPr lang="en-US" altLang="zh-CN" dirty="0" smtClean="0">
              <a:solidFill>
                <a:srgbClr val="002060"/>
              </a:solidFill>
              <a:latin typeface="华文行楷" panose="02010800040101010101" pitchFamily="2" charset="-122"/>
              <a:ea typeface="华文行楷" panose="02010800040101010101" pitchFamily="2" charset="-122"/>
            </a:endParaRPr>
          </a:p>
        </p:txBody>
      </p:sp>
      <p:cxnSp>
        <p:nvCxnSpPr>
          <p:cNvPr id="6" name="直接箭头连接符 5"/>
          <p:cNvCxnSpPr/>
          <p:nvPr/>
        </p:nvCxnSpPr>
        <p:spPr>
          <a:xfrm>
            <a:off x="3239911" y="3860794"/>
            <a:ext cx="936978" cy="29351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3929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任意多边形 14"/>
          <p:cNvSpPr>
            <a:spLocks noChangeArrowheads="1"/>
          </p:cNvSpPr>
          <p:nvPr/>
        </p:nvSpPr>
        <p:spPr bwMode="auto">
          <a:xfrm>
            <a:off x="-3" y="1623056"/>
            <a:ext cx="12192000" cy="2122012"/>
          </a:xfrm>
          <a:custGeom>
            <a:avLst/>
            <a:gdLst>
              <a:gd name="T0" fmla="*/ 0 w 12192000"/>
              <a:gd name="T1" fmla="*/ 0 h 3101556"/>
              <a:gd name="T2" fmla="*/ 12192000 w 12192000"/>
              <a:gd name="T3" fmla="*/ 0 h 3101556"/>
              <a:gd name="T4" fmla="*/ 12192000 w 12192000"/>
              <a:gd name="T5" fmla="*/ 3101975 h 3101556"/>
              <a:gd name="T6" fmla="*/ 4152453 w 12192000"/>
              <a:gd name="T7" fmla="*/ 3101975 h 3101556"/>
              <a:gd name="T8" fmla="*/ 4130878 w 12192000"/>
              <a:gd name="T9" fmla="*/ 2887923 h 3101556"/>
              <a:gd name="T10" fmla="*/ 2875546 w 12192000"/>
              <a:gd name="T11" fmla="*/ 1864660 h 3101556"/>
              <a:gd name="T12" fmla="*/ 1620215 w 12192000"/>
              <a:gd name="T13" fmla="*/ 2887923 h 3101556"/>
              <a:gd name="T14" fmla="*/ 1598640 w 12192000"/>
              <a:gd name="T15" fmla="*/ 3101975 h 3101556"/>
              <a:gd name="T16" fmla="*/ 0 w 12192000"/>
              <a:gd name="T17" fmla="*/ 3101975 h 3101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92000"/>
              <a:gd name="T28" fmla="*/ 0 h 3101556"/>
              <a:gd name="T29" fmla="*/ 12192000 w 12192000"/>
              <a:gd name="T30" fmla="*/ 3101556 h 31015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92000" h="3101556">
                <a:moveTo>
                  <a:pt x="0" y="0"/>
                </a:moveTo>
                <a:lnTo>
                  <a:pt x="12192000" y="0"/>
                </a:lnTo>
                <a:lnTo>
                  <a:pt x="12192000" y="3101556"/>
                </a:lnTo>
                <a:lnTo>
                  <a:pt x="4152453" y="3101556"/>
                </a:lnTo>
                <a:lnTo>
                  <a:pt x="4130878" y="2887533"/>
                </a:lnTo>
                <a:cubicBezTo>
                  <a:pt x="4011395" y="2303637"/>
                  <a:pt x="3494765" y="1864408"/>
                  <a:pt x="2875546" y="1864408"/>
                </a:cubicBezTo>
                <a:cubicBezTo>
                  <a:pt x="2256328" y="1864408"/>
                  <a:pt x="1739697" y="2303637"/>
                  <a:pt x="1620215" y="2887533"/>
                </a:cubicBezTo>
                <a:lnTo>
                  <a:pt x="1598640" y="3101556"/>
                </a:lnTo>
                <a:lnTo>
                  <a:pt x="0" y="3101556"/>
                </a:lnTo>
                <a:lnTo>
                  <a:pt x="0" y="0"/>
                </a:lnTo>
                <a:close/>
              </a:path>
            </a:pathLst>
          </a:custGeom>
          <a:solidFill>
            <a:srgbClr val="3498DB"/>
          </a:solidFill>
          <a:ln>
            <a:noFill/>
          </a:ln>
        </p:spPr>
        <p:txBody>
          <a:bodyPr lIns="94380" tIns="47190" rIns="94380" bIns="47190" anchor="ctr"/>
          <a:lstStyle/>
          <a:p>
            <a:endParaRPr lang="zh-CN" altLang="en-US"/>
          </a:p>
        </p:txBody>
      </p:sp>
      <p:sp>
        <p:nvSpPr>
          <p:cNvPr id="4" name="矩形 3"/>
          <p:cNvSpPr/>
          <p:nvPr/>
        </p:nvSpPr>
        <p:spPr>
          <a:xfrm flipV="1">
            <a:off x="1327050" y="2762933"/>
            <a:ext cx="3092333" cy="982135"/>
          </a:xfrm>
          <a:prstGeom prst="rect">
            <a:avLst/>
          </a:prstGeom>
          <a:solidFill>
            <a:srgbClr val="3498DB"/>
          </a:solidFill>
          <a:ln>
            <a:noFill/>
          </a:ln>
        </p:spPr>
        <p:txBody>
          <a:bodyPr lIns="94380" tIns="47190" rIns="94380" bIns="47190" anchor="ctr"/>
          <a:lstStyle/>
          <a:p>
            <a:endParaRPr lang="zh-CN" altLang="en-US" dirty="0">
              <a:solidFill>
                <a:schemeClr val="tx1"/>
              </a:solidFill>
            </a:endParaRPr>
          </a:p>
        </p:txBody>
      </p:sp>
      <p:sp>
        <p:nvSpPr>
          <p:cNvPr id="3084" name="文本框 22"/>
          <p:cNvSpPr>
            <a:spLocks noChangeArrowheads="1"/>
          </p:cNvSpPr>
          <p:nvPr/>
        </p:nvSpPr>
        <p:spPr bwMode="auto">
          <a:xfrm>
            <a:off x="843832" y="2290163"/>
            <a:ext cx="9151317" cy="7877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4380" tIns="47190" rIns="94380" bIns="4719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5366"/>
              </a:lnSpc>
            </a:pPr>
            <a:r>
              <a:rPr lang="zh-CN" altLang="en-US" sz="36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            </a:t>
            </a:r>
            <a:r>
              <a:rPr lang="zh-CN" altLang="en-US" sz="44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一、工程总承包概述</a:t>
            </a:r>
            <a:endParaRPr lang="en-US" altLang="zh-CN" sz="44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endParaRPr>
          </a:p>
        </p:txBody>
      </p:sp>
    </p:spTree>
    <p:extLst>
      <p:ext uri="{BB962C8B-B14F-4D97-AF65-F5344CB8AC3E}">
        <p14:creationId xmlns:p14="http://schemas.microsoft.com/office/powerpoint/2010/main" val="24551059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0111" y="396628"/>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688206" y="1345714"/>
            <a:ext cx="10607562" cy="487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71948" algn="just" eaLnBrk="1" hangingPunct="1">
              <a:lnSpc>
                <a:spcPts val="3434"/>
              </a:lnSpc>
              <a:spcBef>
                <a:spcPct val="0"/>
              </a:spcBef>
              <a:buClrTx/>
              <a:buSzTx/>
              <a:buNone/>
            </a:pPr>
            <a:r>
              <a:rPr lang="zh-CN" altLang="en-US" sz="1800" dirty="0" smtClean="0">
                <a:solidFill>
                  <a:srgbClr val="FF0000"/>
                </a:solidFill>
                <a:latin typeface="微软雅黑" panose="020B0503020204020204" pitchFamily="34" charset="-122"/>
                <a:ea typeface="微软雅黑" panose="020B0503020204020204" pitchFamily="34" charset="-122"/>
              </a:rPr>
              <a:t>可行性研究</a:t>
            </a:r>
            <a:r>
              <a:rPr lang="zh-CN" altLang="en-US" sz="1800" dirty="0">
                <a:solidFill>
                  <a:srgbClr val="FF0000"/>
                </a:solidFill>
                <a:latin typeface="微软雅黑" panose="020B0503020204020204" pitchFamily="34" charset="-122"/>
                <a:ea typeface="微软雅黑" panose="020B0503020204020204" pitchFamily="34" charset="-122"/>
              </a:rPr>
              <a:t>报告和勘察设计文件的</a:t>
            </a:r>
            <a:r>
              <a:rPr lang="zh-CN" altLang="en-US" sz="1800" dirty="0" smtClean="0">
                <a:solidFill>
                  <a:srgbClr val="FF0000"/>
                </a:solidFill>
                <a:latin typeface="微软雅黑" panose="020B0503020204020204" pitchFamily="34" charset="-122"/>
                <a:ea typeface="微软雅黑" panose="020B0503020204020204" pitchFamily="34" charset="-122"/>
              </a:rPr>
              <a:t>编制单位</a:t>
            </a:r>
            <a:r>
              <a:rPr lang="zh-CN" altLang="en-US" sz="1800" dirty="0">
                <a:solidFill>
                  <a:srgbClr val="FF0000"/>
                </a:solidFill>
                <a:latin typeface="微软雅黑" panose="020B0503020204020204" pitchFamily="34" charset="-122"/>
                <a:ea typeface="微软雅黑" panose="020B0503020204020204" pitchFamily="34" charset="-122"/>
              </a:rPr>
              <a:t>可以参与工程总承包项目的投标</a:t>
            </a:r>
            <a:r>
              <a:rPr lang="zh-CN" altLang="en-US" sz="1800" dirty="0" smtClean="0">
                <a:solidFill>
                  <a:srgbClr val="FF0000"/>
                </a:solidFill>
                <a:latin typeface="微软雅黑" panose="020B0503020204020204" pitchFamily="34" charset="-122"/>
                <a:ea typeface="微软雅黑" panose="020B0503020204020204" pitchFamily="34" charset="-122"/>
              </a:rPr>
              <a:t>。</a:t>
            </a:r>
            <a:r>
              <a:rPr lang="en-US" altLang="zh-CN" sz="1800" b="1" dirty="0">
                <a:solidFill>
                  <a:srgbClr val="0070C0"/>
                </a:solidFill>
                <a:latin typeface="方正舒体" panose="02010601030101010101" pitchFamily="2" charset="-122"/>
                <a:ea typeface="方正舒体" panose="02010601030101010101" pitchFamily="2" charset="-122"/>
              </a:rPr>
              <a:t>--12</a:t>
            </a:r>
            <a:r>
              <a:rPr lang="zh-CN" altLang="en-US" sz="1800" b="1" dirty="0">
                <a:solidFill>
                  <a:srgbClr val="0070C0"/>
                </a:solidFill>
                <a:latin typeface="方正舒体" panose="02010601030101010101" pitchFamily="2" charset="-122"/>
                <a:ea typeface="方正舒体" panose="02010601030101010101" pitchFamily="2" charset="-122"/>
              </a:rPr>
              <a:t>号文已调整</a:t>
            </a:r>
            <a:endParaRPr lang="en-US" altLang="zh-CN" sz="1800" b="1" dirty="0">
              <a:solidFill>
                <a:srgbClr val="0070C0"/>
              </a:solidFill>
              <a:latin typeface="方正舒体" panose="02010601030101010101" pitchFamily="2" charset="-122"/>
              <a:ea typeface="方正舒体" panose="02010601030101010101" pitchFamily="2" charset="-122"/>
            </a:endParaRPr>
          </a:p>
          <a:p>
            <a:pPr indent="471948" algn="just" eaLnBrk="1" hangingPunct="1">
              <a:lnSpc>
                <a:spcPts val="3434"/>
              </a:lnSpc>
              <a:spcBef>
                <a:spcPct val="0"/>
              </a:spcBef>
              <a:buClrTx/>
              <a:buSzTx/>
              <a:buNone/>
            </a:pPr>
            <a:r>
              <a:rPr lang="zh-CN" altLang="en-US" sz="1800" dirty="0" smtClean="0">
                <a:solidFill>
                  <a:srgbClr val="00B0F0"/>
                </a:solidFill>
                <a:latin typeface="微软雅黑" panose="020B0503020204020204" pitchFamily="34" charset="-122"/>
                <a:ea typeface="微软雅黑" panose="020B0503020204020204" pitchFamily="34" charset="-122"/>
              </a:rPr>
              <a:t>五</a:t>
            </a:r>
            <a:r>
              <a:rPr lang="zh-CN" altLang="en-US" sz="1800" dirty="0">
                <a:solidFill>
                  <a:srgbClr val="00B0F0"/>
                </a:solidFill>
                <a:latin typeface="微软雅黑" panose="020B0503020204020204" pitchFamily="34" charset="-122"/>
                <a:ea typeface="微软雅黑" panose="020B0503020204020204" pitchFamily="34" charset="-122"/>
              </a:rPr>
              <a:t>是</a:t>
            </a:r>
            <a:r>
              <a:rPr lang="zh-CN" altLang="en-US" sz="1800" dirty="0">
                <a:solidFill>
                  <a:srgbClr val="002060"/>
                </a:solidFill>
                <a:latin typeface="微软雅黑" panose="020B0503020204020204" pitchFamily="34" charset="-122"/>
                <a:ea typeface="微软雅黑" panose="020B0503020204020204" pitchFamily="34" charset="-122"/>
              </a:rPr>
              <a:t>与招标人存在利害关系可能影响招标公正性的；</a:t>
            </a:r>
          </a:p>
          <a:p>
            <a:pPr indent="471948" algn="just" eaLnBrk="1" hangingPunct="1">
              <a:lnSpc>
                <a:spcPts val="3434"/>
              </a:lnSpc>
              <a:spcBef>
                <a:spcPct val="0"/>
              </a:spcBef>
              <a:buClrTx/>
              <a:buSzTx/>
              <a:buNone/>
            </a:pPr>
            <a:r>
              <a:rPr lang="zh-CN" altLang="en-US" sz="1800" dirty="0">
                <a:solidFill>
                  <a:srgbClr val="00B0F0"/>
                </a:solidFill>
                <a:latin typeface="微软雅黑" panose="020B0503020204020204" pitchFamily="34" charset="-122"/>
                <a:ea typeface="微软雅黑" panose="020B0503020204020204" pitchFamily="34" charset="-122"/>
              </a:rPr>
              <a:t>六是</a:t>
            </a:r>
            <a:r>
              <a:rPr lang="zh-CN" altLang="en-US" sz="1800" dirty="0">
                <a:solidFill>
                  <a:srgbClr val="002060"/>
                </a:solidFill>
                <a:latin typeface="微软雅黑" panose="020B0503020204020204" pitchFamily="34" charset="-122"/>
                <a:ea typeface="微软雅黑" panose="020B0503020204020204" pitchFamily="34" charset="-122"/>
              </a:rPr>
              <a:t>处于被责令停业、财产被接管、冻结和破产状态，以及投标资格被取消或者被暂停且在暂停期内；</a:t>
            </a:r>
          </a:p>
          <a:p>
            <a:pPr indent="471948" algn="just" eaLnBrk="1" hangingPunct="1">
              <a:lnSpc>
                <a:spcPts val="3434"/>
              </a:lnSpc>
              <a:spcBef>
                <a:spcPct val="0"/>
              </a:spcBef>
              <a:buClrTx/>
              <a:buSzTx/>
              <a:buNone/>
            </a:pPr>
            <a:r>
              <a:rPr lang="zh-CN" altLang="en-US" sz="1800" dirty="0">
                <a:solidFill>
                  <a:srgbClr val="00B0F0"/>
                </a:solidFill>
                <a:latin typeface="微软雅黑" panose="020B0503020204020204" pitchFamily="34" charset="-122"/>
                <a:ea typeface="微软雅黑" panose="020B0503020204020204" pitchFamily="34" charset="-122"/>
              </a:rPr>
              <a:t>七是</a:t>
            </a:r>
            <a:r>
              <a:rPr lang="zh-CN" altLang="en-US" sz="1800" dirty="0">
                <a:solidFill>
                  <a:srgbClr val="002060"/>
                </a:solidFill>
                <a:latin typeface="微软雅黑" panose="020B0503020204020204" pitchFamily="34" charset="-122"/>
                <a:ea typeface="微软雅黑" panose="020B0503020204020204" pitchFamily="34" charset="-122"/>
              </a:rPr>
              <a:t>因拖欠工人工资或者发生质量安全事故被有关部门限制在招标项目所在地承接工程的；</a:t>
            </a:r>
          </a:p>
          <a:p>
            <a:pPr indent="471948" algn="just" eaLnBrk="1" hangingPunct="1">
              <a:lnSpc>
                <a:spcPts val="3434"/>
              </a:lnSpc>
              <a:spcBef>
                <a:spcPct val="0"/>
              </a:spcBef>
              <a:buClrTx/>
              <a:buSzTx/>
              <a:buNone/>
            </a:pPr>
            <a:r>
              <a:rPr lang="zh-CN" altLang="en-US" sz="1800" dirty="0">
                <a:solidFill>
                  <a:srgbClr val="00B0F0"/>
                </a:solidFill>
                <a:latin typeface="微软雅黑" panose="020B0503020204020204" pitchFamily="34" charset="-122"/>
                <a:ea typeface="微软雅黑" panose="020B0503020204020204" pitchFamily="34" charset="-122"/>
              </a:rPr>
              <a:t>八是</a:t>
            </a:r>
            <a:r>
              <a:rPr lang="zh-CN" altLang="en-US" sz="1800" dirty="0">
                <a:solidFill>
                  <a:srgbClr val="002060"/>
                </a:solidFill>
                <a:latin typeface="微软雅黑" panose="020B0503020204020204" pitchFamily="34" charset="-122"/>
                <a:ea typeface="微软雅黑" panose="020B0503020204020204" pitchFamily="34" charset="-122"/>
              </a:rPr>
              <a:t>申请人</a:t>
            </a:r>
            <a:r>
              <a:rPr lang="zh-CN" altLang="en-US" sz="1800" dirty="0">
                <a:solidFill>
                  <a:srgbClr val="FF0000"/>
                </a:solidFill>
                <a:latin typeface="微软雅黑" panose="020B0503020204020204" pitchFamily="34" charset="-122"/>
                <a:ea typeface="微软雅黑" panose="020B0503020204020204" pitchFamily="34" charset="-122"/>
              </a:rPr>
              <a:t>近</a:t>
            </a:r>
            <a:r>
              <a:rPr lang="en-US" altLang="zh-CN" sz="1800" dirty="0">
                <a:solidFill>
                  <a:srgbClr val="FF0000"/>
                </a:solidFill>
                <a:latin typeface="微软雅黑" panose="020B0503020204020204" pitchFamily="34" charset="-122"/>
                <a:ea typeface="微软雅黑" panose="020B0503020204020204" pitchFamily="34" charset="-122"/>
              </a:rPr>
              <a:t>3</a:t>
            </a:r>
            <a:r>
              <a:rPr lang="zh-CN" altLang="en-US" sz="1800" dirty="0">
                <a:solidFill>
                  <a:srgbClr val="FF0000"/>
                </a:solidFill>
                <a:latin typeface="微软雅黑" panose="020B0503020204020204" pitchFamily="34" charset="-122"/>
                <a:ea typeface="微软雅黑" panose="020B0503020204020204" pitchFamily="34" charset="-122"/>
              </a:rPr>
              <a:t>年内</a:t>
            </a:r>
            <a:r>
              <a:rPr lang="zh-CN" altLang="en-US" sz="1800" dirty="0">
                <a:solidFill>
                  <a:srgbClr val="002060"/>
                </a:solidFill>
                <a:latin typeface="微软雅黑" panose="020B0503020204020204" pitchFamily="34" charset="-122"/>
                <a:ea typeface="微软雅黑" panose="020B0503020204020204" pitchFamily="34" charset="-122"/>
              </a:rPr>
              <a:t>有行贿犯罪行为且被记录，或者法定代表人有行贿犯罪记录且自记录之日起</a:t>
            </a:r>
            <a:r>
              <a:rPr lang="zh-CN" altLang="en-US" sz="1800" dirty="0">
                <a:solidFill>
                  <a:srgbClr val="FF0000"/>
                </a:solidFill>
                <a:latin typeface="微软雅黑" panose="020B0503020204020204" pitchFamily="34" charset="-122"/>
                <a:ea typeface="微软雅黑" panose="020B0503020204020204" pitchFamily="34" charset="-122"/>
              </a:rPr>
              <a:t>未超过</a:t>
            </a:r>
            <a:r>
              <a:rPr lang="en-US" altLang="zh-CN" sz="1800" dirty="0">
                <a:solidFill>
                  <a:srgbClr val="FF0000"/>
                </a:solidFill>
                <a:latin typeface="微软雅黑" panose="020B0503020204020204" pitchFamily="34" charset="-122"/>
                <a:ea typeface="微软雅黑" panose="020B0503020204020204" pitchFamily="34" charset="-122"/>
              </a:rPr>
              <a:t>5</a:t>
            </a:r>
            <a:r>
              <a:rPr lang="zh-CN" altLang="en-US" sz="1800" dirty="0" smtClean="0">
                <a:solidFill>
                  <a:srgbClr val="FF0000"/>
                </a:solidFill>
                <a:latin typeface="微软雅黑" panose="020B0503020204020204" pitchFamily="34" charset="-122"/>
                <a:ea typeface="微软雅黑" panose="020B0503020204020204" pitchFamily="34" charset="-122"/>
              </a:rPr>
              <a:t>年</a:t>
            </a:r>
            <a:r>
              <a:rPr lang="zh-CN" altLang="en-US" sz="1800" dirty="0" smtClean="0">
                <a:solidFill>
                  <a:srgbClr val="002060"/>
                </a:solidFill>
                <a:latin typeface="微软雅黑" panose="020B0503020204020204" pitchFamily="34" charset="-122"/>
                <a:ea typeface="微软雅黑" panose="020B0503020204020204" pitchFamily="34" charset="-122"/>
              </a:rPr>
              <a:t>。</a:t>
            </a:r>
            <a:endParaRPr lang="zh-CN" altLang="en-US" sz="1800" dirty="0">
              <a:solidFill>
                <a:srgbClr val="002060"/>
              </a:solidFill>
              <a:latin typeface="微软雅黑" panose="020B0503020204020204" pitchFamily="34" charset="-122"/>
              <a:ea typeface="微软雅黑" panose="020B0503020204020204" pitchFamily="34" charset="-122"/>
            </a:endParaRPr>
          </a:p>
          <a:p>
            <a:pPr indent="471948" algn="just" eaLnBrk="1" hangingPunct="1">
              <a:lnSpc>
                <a:spcPts val="3434"/>
              </a:lnSpc>
              <a:spcBef>
                <a:spcPct val="0"/>
              </a:spcBef>
              <a:buClrTx/>
              <a:buSzTx/>
              <a:buNone/>
            </a:pPr>
            <a:r>
              <a:rPr lang="zh-CN" altLang="en-US" sz="1800" dirty="0">
                <a:solidFill>
                  <a:srgbClr val="00B0F0"/>
                </a:solidFill>
                <a:latin typeface="微软雅黑" panose="020B0503020204020204" pitchFamily="34" charset="-122"/>
                <a:ea typeface="微软雅黑" panose="020B0503020204020204" pitchFamily="34" charset="-122"/>
              </a:rPr>
              <a:t>九是</a:t>
            </a:r>
            <a:r>
              <a:rPr lang="zh-CN" altLang="en-US" sz="1800" dirty="0">
                <a:solidFill>
                  <a:srgbClr val="FF0000"/>
                </a:solidFill>
                <a:latin typeface="微软雅黑" panose="020B0503020204020204" pitchFamily="34" charset="-122"/>
                <a:ea typeface="微软雅黑" panose="020B0503020204020204" pitchFamily="34" charset="-122"/>
              </a:rPr>
              <a:t>项目经理不得存在下列行为</a:t>
            </a:r>
            <a:r>
              <a:rPr lang="zh-CN" altLang="en-US" sz="1800" dirty="0" smtClean="0">
                <a:solidFill>
                  <a:srgbClr val="FF0000"/>
                </a:solidFill>
                <a:latin typeface="微软雅黑" panose="020B0503020204020204" pitchFamily="34" charset="-122"/>
                <a:ea typeface="微软雅黑" panose="020B0503020204020204" pitchFamily="34" charset="-122"/>
              </a:rPr>
              <a:t>：</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indent="471948" algn="just" eaLnBrk="1" hangingPunct="1">
              <a:lnSpc>
                <a:spcPts val="3434"/>
              </a:lnSpc>
              <a:spcBef>
                <a:spcPct val="0"/>
              </a:spcBef>
              <a:buClrTx/>
              <a:buSzTx/>
              <a:buNone/>
            </a:pPr>
            <a:r>
              <a:rPr lang="zh-CN" altLang="en-US" sz="1800" dirty="0" smtClean="0">
                <a:solidFill>
                  <a:srgbClr val="002060"/>
                </a:solidFill>
                <a:latin typeface="微软雅黑" panose="020B0503020204020204" pitchFamily="34" charset="-122"/>
                <a:ea typeface="微软雅黑" panose="020B0503020204020204" pitchFamily="34" charset="-122"/>
              </a:rPr>
              <a:t>（</a:t>
            </a:r>
            <a:r>
              <a:rPr lang="en-US" altLang="zh-CN" sz="1800" dirty="0">
                <a:solidFill>
                  <a:srgbClr val="002060"/>
                </a:solidFill>
                <a:latin typeface="微软雅黑" panose="020B0503020204020204" pitchFamily="34" charset="-122"/>
                <a:ea typeface="微软雅黑" panose="020B0503020204020204" pitchFamily="34" charset="-122"/>
              </a:rPr>
              <a:t>1</a:t>
            </a:r>
            <a:r>
              <a:rPr lang="zh-CN" altLang="en-US" sz="1800" dirty="0" smtClean="0">
                <a:solidFill>
                  <a:srgbClr val="002060"/>
                </a:solidFill>
                <a:latin typeface="微软雅黑" panose="020B0503020204020204" pitchFamily="34" charset="-122"/>
                <a:ea typeface="微软雅黑" panose="020B0503020204020204" pitchFamily="34" charset="-122"/>
              </a:rPr>
              <a:t>）同时</a:t>
            </a:r>
            <a:r>
              <a:rPr lang="zh-CN" altLang="en-US" sz="1800" dirty="0">
                <a:solidFill>
                  <a:srgbClr val="002060"/>
                </a:solidFill>
                <a:latin typeface="微软雅黑" panose="020B0503020204020204" pitchFamily="34" charset="-122"/>
                <a:ea typeface="微软雅黑" panose="020B0503020204020204" pitchFamily="34" charset="-122"/>
              </a:rPr>
              <a:t>在两个或者两个以上单位受聘或者执</a:t>
            </a:r>
            <a:r>
              <a:rPr lang="zh-CN" altLang="en-US" sz="1800" dirty="0" smtClean="0">
                <a:solidFill>
                  <a:srgbClr val="002060"/>
                </a:solidFill>
                <a:latin typeface="微软雅黑" panose="020B0503020204020204" pitchFamily="34" charset="-122"/>
                <a:ea typeface="微软雅黑" panose="020B0503020204020204" pitchFamily="34" charset="-122"/>
              </a:rPr>
              <a:t>业</a:t>
            </a:r>
            <a:r>
              <a:rPr lang="zh-CN" altLang="en-US" sz="1800" dirty="0">
                <a:solidFill>
                  <a:srgbClr val="002060"/>
                </a:solidFill>
                <a:latin typeface="微软雅黑" panose="020B0503020204020204" pitchFamily="34" charset="-122"/>
                <a:ea typeface="微软雅黑" panose="020B0503020204020204" pitchFamily="34" charset="-122"/>
              </a:rPr>
              <a:t>；</a:t>
            </a:r>
            <a:r>
              <a:rPr lang="zh-CN" altLang="en-US" sz="1800" dirty="0" smtClean="0">
                <a:solidFill>
                  <a:srgbClr val="002060"/>
                </a:solidFill>
                <a:latin typeface="微软雅黑" panose="020B0503020204020204" pitchFamily="34" charset="-122"/>
                <a:ea typeface="微软雅黑" panose="020B0503020204020204" pitchFamily="34" charset="-122"/>
              </a:rPr>
              <a:t>（</a:t>
            </a:r>
            <a:r>
              <a:rPr lang="en-US" altLang="zh-CN" sz="1800" dirty="0">
                <a:solidFill>
                  <a:srgbClr val="002060"/>
                </a:solidFill>
                <a:latin typeface="微软雅黑" panose="020B0503020204020204" pitchFamily="34" charset="-122"/>
                <a:ea typeface="微软雅黑" panose="020B0503020204020204" pitchFamily="34" charset="-122"/>
              </a:rPr>
              <a:t>2</a:t>
            </a:r>
            <a:r>
              <a:rPr lang="zh-CN" altLang="en-US" sz="1800" dirty="0" smtClean="0">
                <a:solidFill>
                  <a:srgbClr val="002060"/>
                </a:solidFill>
                <a:latin typeface="微软雅黑" panose="020B0503020204020204" pitchFamily="34" charset="-122"/>
                <a:ea typeface="微软雅黑" panose="020B0503020204020204" pitchFamily="34" charset="-122"/>
              </a:rPr>
              <a:t>）同时在</a:t>
            </a:r>
            <a:endParaRPr lang="en-US" altLang="zh-CN" sz="1800" dirty="0" smtClean="0">
              <a:solidFill>
                <a:srgbClr val="002060"/>
              </a:solidFill>
              <a:latin typeface="微软雅黑" panose="020B0503020204020204" pitchFamily="34" charset="-122"/>
              <a:ea typeface="微软雅黑" panose="020B0503020204020204" pitchFamily="34" charset="-122"/>
            </a:endParaRPr>
          </a:p>
          <a:p>
            <a:pPr indent="471948" algn="just" eaLnBrk="1" hangingPunct="1">
              <a:lnSpc>
                <a:spcPts val="3434"/>
              </a:lnSpc>
              <a:spcBef>
                <a:spcPct val="0"/>
              </a:spcBef>
              <a:buClrTx/>
              <a:buSzTx/>
              <a:buNone/>
            </a:pPr>
            <a:r>
              <a:rPr lang="zh-CN" altLang="en-US" sz="1800" dirty="0" smtClean="0">
                <a:solidFill>
                  <a:srgbClr val="002060"/>
                </a:solidFill>
                <a:latin typeface="微软雅黑" panose="020B0503020204020204" pitchFamily="34" charset="-122"/>
                <a:ea typeface="微软雅黑" panose="020B0503020204020204" pitchFamily="34" charset="-122"/>
              </a:rPr>
              <a:t>两</a:t>
            </a:r>
            <a:r>
              <a:rPr lang="zh-CN" altLang="en-US" sz="1800" dirty="0">
                <a:solidFill>
                  <a:srgbClr val="002060"/>
                </a:solidFill>
                <a:latin typeface="微软雅黑" panose="020B0503020204020204" pitchFamily="34" charset="-122"/>
                <a:ea typeface="微软雅黑" panose="020B0503020204020204" pitchFamily="34" charset="-122"/>
              </a:rPr>
              <a:t>个或者两个以上工程项目</a:t>
            </a:r>
            <a:r>
              <a:rPr lang="zh-CN" altLang="en-US" sz="1800" dirty="0" smtClean="0">
                <a:solidFill>
                  <a:srgbClr val="002060"/>
                </a:solidFill>
                <a:latin typeface="微软雅黑" panose="020B0503020204020204" pitchFamily="34" charset="-122"/>
                <a:ea typeface="微软雅黑" panose="020B0503020204020204" pitchFamily="34" charset="-122"/>
              </a:rPr>
              <a:t>上任职</a:t>
            </a:r>
            <a:r>
              <a:rPr lang="zh-CN" altLang="en-US" sz="1700" b="1" dirty="0">
                <a:solidFill>
                  <a:srgbClr val="0070C0"/>
                </a:solidFill>
                <a:latin typeface="方正舒体" panose="02010601030101010101" pitchFamily="2" charset="-122"/>
                <a:ea typeface="方正舒体" panose="02010601030101010101" pitchFamily="2" charset="-122"/>
              </a:rPr>
              <a:t>（总承包项目经理或施工</a:t>
            </a:r>
            <a:r>
              <a:rPr lang="zh-CN" altLang="en-US" sz="1700" b="1" dirty="0" smtClean="0">
                <a:solidFill>
                  <a:srgbClr val="0070C0"/>
                </a:solidFill>
                <a:latin typeface="方正舒体" panose="02010601030101010101" pitchFamily="2" charset="-122"/>
                <a:ea typeface="方正舒体" panose="02010601030101010101" pitchFamily="2" charset="-122"/>
              </a:rPr>
              <a:t>项目</a:t>
            </a:r>
            <a:endParaRPr lang="en-US" altLang="zh-CN" sz="1700" b="1" dirty="0" smtClean="0">
              <a:solidFill>
                <a:srgbClr val="0070C0"/>
              </a:solidFill>
              <a:latin typeface="方正舒体" panose="02010601030101010101" pitchFamily="2" charset="-122"/>
              <a:ea typeface="方正舒体" panose="02010601030101010101" pitchFamily="2" charset="-122"/>
            </a:endParaRPr>
          </a:p>
          <a:p>
            <a:pPr indent="471948" algn="just" eaLnBrk="1" hangingPunct="1">
              <a:lnSpc>
                <a:spcPts val="3434"/>
              </a:lnSpc>
              <a:spcBef>
                <a:spcPct val="0"/>
              </a:spcBef>
              <a:buClrTx/>
              <a:buSzTx/>
              <a:buNone/>
            </a:pPr>
            <a:r>
              <a:rPr lang="zh-CN" altLang="en-US" sz="1700" b="1" dirty="0" smtClean="0">
                <a:solidFill>
                  <a:srgbClr val="0070C0"/>
                </a:solidFill>
                <a:latin typeface="方正舒体" panose="02010601030101010101" pitchFamily="2" charset="-122"/>
                <a:ea typeface="方正舒体" panose="02010601030101010101" pitchFamily="2" charset="-122"/>
              </a:rPr>
              <a:t>经理</a:t>
            </a:r>
            <a:r>
              <a:rPr lang="zh-CN" altLang="en-US" sz="1700" b="1" dirty="0">
                <a:solidFill>
                  <a:srgbClr val="0070C0"/>
                </a:solidFill>
                <a:latin typeface="方正舒体" panose="02010601030101010101" pitchFamily="2" charset="-122"/>
                <a:ea typeface="方正舒体" panose="02010601030101010101" pitchFamily="2" charset="-122"/>
              </a:rPr>
              <a:t>）</a:t>
            </a:r>
            <a:r>
              <a:rPr lang="zh-CN" altLang="en-US" sz="1800" dirty="0" smtClean="0">
                <a:solidFill>
                  <a:srgbClr val="002060"/>
                </a:solidFill>
                <a:latin typeface="微软雅黑" panose="020B0503020204020204" pitchFamily="34" charset="-122"/>
                <a:ea typeface="微软雅黑" panose="020B0503020204020204" pitchFamily="34" charset="-122"/>
              </a:rPr>
              <a:t>；（</a:t>
            </a:r>
            <a:r>
              <a:rPr lang="en-US" altLang="zh-CN" sz="1800" dirty="0">
                <a:solidFill>
                  <a:srgbClr val="002060"/>
                </a:solidFill>
                <a:latin typeface="微软雅黑" panose="020B0503020204020204" pitchFamily="34" charset="-122"/>
                <a:ea typeface="微软雅黑" panose="020B0503020204020204" pitchFamily="34" charset="-122"/>
              </a:rPr>
              <a:t>3</a:t>
            </a:r>
            <a:r>
              <a:rPr lang="zh-CN" altLang="en-US" sz="1800" dirty="0" smtClean="0">
                <a:solidFill>
                  <a:srgbClr val="002060"/>
                </a:solidFill>
                <a:latin typeface="微软雅黑" panose="020B0503020204020204" pitchFamily="34" charset="-122"/>
                <a:ea typeface="微软雅黑" panose="020B0503020204020204" pitchFamily="34" charset="-122"/>
              </a:rPr>
              <a:t>）</a:t>
            </a:r>
            <a:r>
              <a:rPr lang="zh-CN" altLang="en-US" sz="1800" dirty="0">
                <a:solidFill>
                  <a:srgbClr val="002060"/>
                </a:solidFill>
                <a:latin typeface="微软雅黑" panose="020B0503020204020204" pitchFamily="34" charset="-122"/>
                <a:ea typeface="微软雅黑" panose="020B0503020204020204" pitchFamily="34" charset="-122"/>
              </a:rPr>
              <a:t>有</a:t>
            </a:r>
            <a:r>
              <a:rPr lang="zh-CN" altLang="en-US" sz="1800" dirty="0" smtClean="0">
                <a:solidFill>
                  <a:srgbClr val="002060"/>
                </a:solidFill>
                <a:latin typeface="微软雅黑" panose="020B0503020204020204" pitchFamily="34" charset="-122"/>
                <a:ea typeface="微软雅黑" panose="020B0503020204020204" pitchFamily="34" charset="-122"/>
              </a:rPr>
              <a:t>行贿</a:t>
            </a:r>
            <a:r>
              <a:rPr lang="zh-CN" altLang="en-US" sz="1800" dirty="0">
                <a:solidFill>
                  <a:srgbClr val="002060"/>
                </a:solidFill>
                <a:latin typeface="微软雅黑" panose="020B0503020204020204" pitchFamily="34" charset="-122"/>
                <a:ea typeface="微软雅黑" panose="020B0503020204020204" pitchFamily="34" charset="-122"/>
              </a:rPr>
              <a:t>犯罪行为</a:t>
            </a:r>
            <a:r>
              <a:rPr lang="zh-CN" altLang="en-US" sz="1800" dirty="0" smtClean="0">
                <a:solidFill>
                  <a:srgbClr val="002060"/>
                </a:solidFill>
                <a:latin typeface="微软雅黑" panose="020B0503020204020204" pitchFamily="34" charset="-122"/>
                <a:ea typeface="微软雅黑" panose="020B0503020204020204" pitchFamily="34" charset="-122"/>
              </a:rPr>
              <a:t>记录，自</a:t>
            </a:r>
            <a:r>
              <a:rPr lang="zh-CN" altLang="en-US" sz="1800" dirty="0">
                <a:solidFill>
                  <a:srgbClr val="002060"/>
                </a:solidFill>
                <a:latin typeface="微软雅黑" panose="020B0503020204020204" pitchFamily="34" charset="-122"/>
                <a:ea typeface="微软雅黑" panose="020B0503020204020204" pitchFamily="34" charset="-122"/>
              </a:rPr>
              <a:t>记录之日</a:t>
            </a:r>
            <a:r>
              <a:rPr lang="zh-CN" altLang="en-US" sz="1800" dirty="0" smtClean="0">
                <a:solidFill>
                  <a:srgbClr val="002060"/>
                </a:solidFill>
                <a:latin typeface="微软雅黑" panose="020B0503020204020204" pitchFamily="34" charset="-122"/>
                <a:ea typeface="微软雅黑" panose="020B0503020204020204" pitchFamily="34" charset="-122"/>
              </a:rPr>
              <a:t>起</a:t>
            </a:r>
            <a:r>
              <a:rPr lang="zh-CN" altLang="en-US" sz="1800" dirty="0" smtClean="0">
                <a:solidFill>
                  <a:srgbClr val="FF0000"/>
                </a:solidFill>
                <a:latin typeface="微软雅黑" panose="020B0503020204020204" pitchFamily="34" charset="-122"/>
                <a:ea typeface="微软雅黑" panose="020B0503020204020204" pitchFamily="34" charset="-122"/>
              </a:rPr>
              <a:t>未超过</a:t>
            </a:r>
            <a:r>
              <a:rPr lang="en-US" altLang="zh-CN" sz="1800" dirty="0">
                <a:solidFill>
                  <a:srgbClr val="FF0000"/>
                </a:solidFill>
                <a:latin typeface="微软雅黑" panose="020B0503020204020204" pitchFamily="34" charset="-122"/>
                <a:ea typeface="微软雅黑" panose="020B0503020204020204" pitchFamily="34" charset="-122"/>
              </a:rPr>
              <a:t>5</a:t>
            </a:r>
            <a:r>
              <a:rPr lang="zh-CN" altLang="en-US" sz="1800" dirty="0" smtClean="0">
                <a:solidFill>
                  <a:srgbClr val="FF0000"/>
                </a:solidFill>
                <a:latin typeface="微软雅黑" panose="020B0503020204020204" pitchFamily="34" charset="-122"/>
                <a:ea typeface="微软雅黑" panose="020B0503020204020204" pitchFamily="34" charset="-122"/>
              </a:rPr>
              <a:t>年</a:t>
            </a:r>
            <a:r>
              <a:rPr lang="zh-CN" altLang="en-US" sz="1800" dirty="0" smtClean="0">
                <a:solidFill>
                  <a:srgbClr val="002060"/>
                </a:solidFill>
                <a:latin typeface="微软雅黑" panose="020B0503020204020204" pitchFamily="34" charset="-122"/>
                <a:ea typeface="微软雅黑" panose="020B0503020204020204" pitchFamily="34" charset="-122"/>
              </a:rPr>
              <a:t>。</a:t>
            </a:r>
            <a:endParaRPr lang="zh-CN" altLang="en-US" sz="1800" dirty="0">
              <a:solidFill>
                <a:srgbClr val="00206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5360" y="4586630"/>
            <a:ext cx="2473148" cy="1499616"/>
          </a:xfrm>
          <a:prstGeom prst="rect">
            <a:avLst/>
          </a:prstGeom>
        </p:spPr>
      </p:pic>
    </p:spTree>
    <p:extLst>
      <p:ext uri="{BB962C8B-B14F-4D97-AF65-F5344CB8AC3E}">
        <p14:creationId xmlns:p14="http://schemas.microsoft.com/office/powerpoint/2010/main" val="214903743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4201" y="388011"/>
            <a:ext cx="5598318" cy="423863"/>
          </a:xfrm>
        </p:spPr>
        <p:txBody>
          <a:bodyPr>
            <a:normAutofit fontScale="92500" lnSpcReduction="20000"/>
          </a:bodyPr>
          <a:lstStyle/>
          <a:p>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rPr>
              <a:t>（</a:t>
            </a:r>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一）工程总承包招投标导</a:t>
            </a:r>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rPr>
              <a:t>则</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0" y="1425238"/>
            <a:ext cx="10791955" cy="481462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25728" y="1532275"/>
            <a:ext cx="10605517" cy="4785917"/>
          </a:xfrm>
          <a:prstGeom prst="rect">
            <a:avLst/>
          </a:prstGeom>
        </p:spPr>
        <p:txBody>
          <a:bodyPr wrap="square" lIns="91432" tIns="45716" rIns="91432" bIns="45716">
            <a:spAutoFit/>
          </a:bodyPr>
          <a:lstStyle/>
          <a:p>
            <a:pPr marL="63494" algn="just">
              <a:lnSpc>
                <a:spcPts val="2500"/>
              </a:lnSpc>
              <a:spcBef>
                <a:spcPts val="1200"/>
              </a:spcBef>
            </a:pPr>
            <a:r>
              <a:rPr lang="zh-CN" altLang="en-US" sz="2000"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案例：</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关于缴纳社保问题</a:t>
            </a:r>
            <a:endParaRPr lang="en-US" altLang="zh-CN" kern="0" dirty="0">
              <a:latin typeface="微软雅黑" panose="020B0503020204020204" pitchFamily="34" charset="-122"/>
              <a:ea typeface="微软雅黑" panose="020B0503020204020204" pitchFamily="34" charset="-122"/>
              <a:cs typeface="Times New Roman" panose="02020603050405020304" pitchFamily="18" charset="0"/>
            </a:endParaRPr>
          </a:p>
          <a:p>
            <a:pPr marL="63494" algn="just">
              <a:lnSpc>
                <a:spcPts val="3200"/>
              </a:lnSpc>
              <a:spcBef>
                <a:spcPts val="1200"/>
              </a:spcBef>
            </a:pPr>
            <a:r>
              <a:rPr lang="en-US" altLang="zh-CN" b="1"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某</a:t>
            </a:r>
            <a:r>
              <a:rPr lang="zh-CN" altLang="en-US" b="1" kern="0" dirty="0">
                <a:solidFill>
                  <a:srgbClr val="002060"/>
                </a:solidFill>
                <a:latin typeface="华文楷体" pitchFamily="2" charset="-122"/>
                <a:ea typeface="华文楷体" pitchFamily="2" charset="-122"/>
                <a:cs typeface="Times New Roman" panose="02020603050405020304" pitchFamily="18" charset="0"/>
              </a:rPr>
              <a:t>工程招标公告要求： 投标企业所在地社保机构出具的由企业为拟派项目负责人缴纳的本招标公告发布之日前一年内</a:t>
            </a:r>
            <a:r>
              <a:rPr lang="zh-CN" altLang="en-US" b="1" kern="0" dirty="0">
                <a:solidFill>
                  <a:srgbClr val="FF0000"/>
                </a:solidFill>
                <a:latin typeface="华文楷体" pitchFamily="2" charset="-122"/>
                <a:ea typeface="华文楷体" pitchFamily="2" charset="-122"/>
                <a:cs typeface="Times New Roman" panose="02020603050405020304" pitchFamily="18" charset="0"/>
              </a:rPr>
              <a:t>连续</a:t>
            </a:r>
            <a:r>
              <a:rPr lang="en-US" altLang="zh-CN" b="1" kern="0" dirty="0">
                <a:solidFill>
                  <a:srgbClr val="FF0000"/>
                </a:solidFill>
                <a:latin typeface="华文楷体" pitchFamily="2" charset="-122"/>
                <a:ea typeface="华文楷体" pitchFamily="2" charset="-122"/>
                <a:cs typeface="Times New Roman" panose="02020603050405020304" pitchFamily="18" charset="0"/>
              </a:rPr>
              <a:t>6</a:t>
            </a:r>
            <a:r>
              <a:rPr lang="zh-CN" altLang="en-US" b="1" kern="0" dirty="0">
                <a:solidFill>
                  <a:srgbClr val="FF0000"/>
                </a:solidFill>
                <a:latin typeface="华文楷体" pitchFamily="2" charset="-122"/>
                <a:ea typeface="华文楷体" pitchFamily="2" charset="-122"/>
                <a:cs typeface="Times New Roman" panose="02020603050405020304" pitchFamily="18" charset="0"/>
              </a:rPr>
              <a:t>个月（含）</a:t>
            </a:r>
            <a:r>
              <a:rPr lang="zh-CN" altLang="en-US" b="1" kern="0" dirty="0">
                <a:solidFill>
                  <a:srgbClr val="002060"/>
                </a:solidFill>
                <a:latin typeface="华文楷体" pitchFamily="2" charset="-122"/>
                <a:ea typeface="华文楷体" pitchFamily="2" charset="-122"/>
                <a:cs typeface="Times New Roman" panose="02020603050405020304" pitchFamily="18" charset="0"/>
              </a:rPr>
              <a:t>以上的养老保险缴费证明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a:t>
            </a:r>
            <a:endParaRPr lang="en-US" altLang="zh-CN" b="1" kern="0" dirty="0" smtClean="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3200"/>
              </a:lnSpc>
              <a:spcBef>
                <a:spcPts val="1200"/>
              </a:spcBef>
            </a:pPr>
            <a:r>
              <a:rPr lang="en-US" altLang="zh-CN" b="1" kern="0" dirty="0" smtClean="0">
                <a:solidFill>
                  <a:srgbClr val="002060"/>
                </a:solidFill>
                <a:latin typeface="华文楷体" pitchFamily="2" charset="-122"/>
                <a:ea typeface="华文楷体" pitchFamily="2" charset="-122"/>
                <a:cs typeface="Times New Roman" panose="02020603050405020304" pitchFamily="18" charset="0"/>
              </a:rPr>
              <a:t>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某</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一级建造师于</a:t>
            </a:r>
            <a:r>
              <a:rPr lang="en-US" altLang="zh-CN" b="1" kern="0" dirty="0">
                <a:solidFill>
                  <a:srgbClr val="002060"/>
                </a:solidFill>
                <a:latin typeface="华文楷体" pitchFamily="2" charset="-122"/>
                <a:ea typeface="华文楷体" pitchFamily="2" charset="-122"/>
                <a:cs typeface="Times New Roman" panose="02020603050405020304" pitchFamily="18" charset="0"/>
              </a:rPr>
              <a:t>2014</a:t>
            </a:r>
            <a:r>
              <a:rPr lang="zh-CN" altLang="en-US" b="1" kern="0" dirty="0">
                <a:solidFill>
                  <a:srgbClr val="002060"/>
                </a:solidFill>
                <a:latin typeface="华文楷体" pitchFamily="2" charset="-122"/>
                <a:ea typeface="华文楷体" pitchFamily="2" charset="-122"/>
                <a:cs typeface="Times New Roman" panose="02020603050405020304" pitchFamily="18" charset="0"/>
              </a:rPr>
              <a:t>年</a:t>
            </a:r>
            <a:r>
              <a:rPr lang="en-US" altLang="zh-CN" b="1" kern="0" dirty="0">
                <a:solidFill>
                  <a:srgbClr val="002060"/>
                </a:solidFill>
                <a:latin typeface="华文楷体" pitchFamily="2" charset="-122"/>
                <a:ea typeface="华文楷体" pitchFamily="2" charset="-122"/>
                <a:cs typeface="Times New Roman" panose="02020603050405020304" pitchFamily="18" charset="0"/>
              </a:rPr>
              <a:t>8</a:t>
            </a:r>
            <a:r>
              <a:rPr lang="zh-CN" altLang="en-US" b="1" kern="0" dirty="0">
                <a:solidFill>
                  <a:srgbClr val="002060"/>
                </a:solidFill>
                <a:latin typeface="华文楷体" pitchFamily="2" charset="-122"/>
                <a:ea typeface="华文楷体" pitchFamily="2" charset="-122"/>
                <a:cs typeface="Times New Roman" panose="02020603050405020304" pitchFamily="18" charset="0"/>
              </a:rPr>
              <a:t>月辞职去另一家单位工作，</a:t>
            </a:r>
            <a:r>
              <a:rPr lang="en-US" altLang="zh-CN" b="1" kern="0" dirty="0">
                <a:solidFill>
                  <a:srgbClr val="002060"/>
                </a:solidFill>
                <a:latin typeface="华文楷体" pitchFamily="2" charset="-122"/>
                <a:ea typeface="华文楷体" pitchFamily="2" charset="-122"/>
                <a:cs typeface="Times New Roman" panose="02020603050405020304" pitchFamily="18" charset="0"/>
              </a:rPr>
              <a:t>2014</a:t>
            </a:r>
            <a:r>
              <a:rPr lang="zh-CN" altLang="en-US" b="1" kern="0" dirty="0">
                <a:solidFill>
                  <a:srgbClr val="002060"/>
                </a:solidFill>
                <a:latin typeface="华文楷体" pitchFamily="2" charset="-122"/>
                <a:ea typeface="华文楷体" pitchFamily="2" charset="-122"/>
                <a:cs typeface="Times New Roman" panose="02020603050405020304" pitchFamily="18" charset="0"/>
              </a:rPr>
              <a:t>年</a:t>
            </a:r>
            <a:r>
              <a:rPr lang="en-US" altLang="zh-CN" b="1" kern="0" dirty="0">
                <a:solidFill>
                  <a:srgbClr val="002060"/>
                </a:solidFill>
                <a:latin typeface="华文楷体" pitchFamily="2" charset="-122"/>
                <a:ea typeface="华文楷体" pitchFamily="2" charset="-122"/>
                <a:cs typeface="Times New Roman" panose="02020603050405020304" pitchFamily="18" charset="0"/>
              </a:rPr>
              <a:t>10</a:t>
            </a:r>
            <a:r>
              <a:rPr lang="zh-CN" altLang="en-US" b="1" kern="0" dirty="0">
                <a:solidFill>
                  <a:srgbClr val="002060"/>
                </a:solidFill>
                <a:latin typeface="华文楷体" pitchFamily="2" charset="-122"/>
                <a:ea typeface="华文楷体" pitchFamily="2" charset="-122"/>
                <a:cs typeface="Times New Roman" panose="02020603050405020304" pitchFamily="18" charset="0"/>
              </a:rPr>
              <a:t>月以新单位项目负责人名义参加项目投标，该项目招标公告要求提供</a:t>
            </a:r>
            <a:r>
              <a:rPr lang="en-US" altLang="zh-CN" b="1" kern="0" dirty="0">
                <a:solidFill>
                  <a:srgbClr val="002060"/>
                </a:solidFill>
                <a:latin typeface="华文楷体" pitchFamily="2" charset="-122"/>
                <a:ea typeface="华文楷体" pitchFamily="2" charset="-122"/>
                <a:cs typeface="Times New Roman" panose="02020603050405020304" pitchFamily="18" charset="0"/>
              </a:rPr>
              <a:t>6</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个月的社保证明。该投标人提供社保证明中前</a:t>
            </a:r>
            <a:r>
              <a:rPr lang="en-US" altLang="zh-CN" b="1" kern="0" dirty="0">
                <a:solidFill>
                  <a:srgbClr val="002060"/>
                </a:solidFill>
                <a:latin typeface="华文楷体" pitchFamily="2" charset="-122"/>
                <a:ea typeface="华文楷体" pitchFamily="2" charset="-122"/>
                <a:cs typeface="Times New Roman" panose="02020603050405020304" pitchFamily="18" charset="0"/>
              </a:rPr>
              <a:t>5</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个月是原单位缴纳，最后一个月是新单位缴纳，问：此证明是否有效，提供</a:t>
            </a:r>
            <a:r>
              <a:rPr lang="en-US" altLang="zh-CN" b="1" kern="0" dirty="0">
                <a:solidFill>
                  <a:srgbClr val="002060"/>
                </a:solidFill>
                <a:latin typeface="华文楷体" pitchFamily="2" charset="-122"/>
                <a:ea typeface="华文楷体" pitchFamily="2" charset="-122"/>
                <a:cs typeface="Times New Roman" panose="02020603050405020304" pitchFamily="18" charset="0"/>
              </a:rPr>
              <a:t>6</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个月社保证明是否一定要是投标企业的？ </a:t>
            </a:r>
          </a:p>
          <a:p>
            <a:pPr marL="63494" algn="just">
              <a:lnSpc>
                <a:spcPts val="2300"/>
              </a:lnSpc>
              <a:spcBef>
                <a:spcPts val="1200"/>
              </a:spcBef>
            </a:pPr>
            <a:r>
              <a:rPr lang="zh-CN" altLang="en-US" b="1" kern="0" dirty="0">
                <a:solidFill>
                  <a:srgbClr val="002060"/>
                </a:solidFill>
                <a:latin typeface="华文楷体" pitchFamily="2" charset="-122"/>
                <a:ea typeface="华文楷体" pitchFamily="2" charset="-122"/>
                <a:cs typeface="Times New Roman" panose="02020603050405020304" pitchFamily="18" charset="0"/>
              </a:rPr>
              <a:t>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一</a:t>
            </a:r>
            <a:r>
              <a:rPr lang="zh-CN" altLang="en-US" b="1" kern="0" dirty="0">
                <a:solidFill>
                  <a:srgbClr val="002060"/>
                </a:solidFill>
                <a:latin typeface="华文楷体" pitchFamily="2" charset="-122"/>
                <a:ea typeface="华文楷体" pitchFamily="2" charset="-122"/>
                <a:cs typeface="Times New Roman" panose="02020603050405020304" pitchFamily="18" charset="0"/>
              </a:rPr>
              <a:t>种观点认为</a:t>
            </a:r>
            <a:r>
              <a:rPr lang="zh-CN" altLang="en-US" b="1" kern="0" dirty="0">
                <a:solidFill>
                  <a:srgbClr val="FF0000"/>
                </a:solidFill>
                <a:latin typeface="华文楷体" pitchFamily="2" charset="-122"/>
                <a:ea typeface="华文楷体" pitchFamily="2" charset="-122"/>
                <a:cs typeface="Times New Roman" panose="02020603050405020304" pitchFamily="18" charset="0"/>
              </a:rPr>
              <a:t>应该按招标公告的要求执行，该企业资格审查不合格。</a:t>
            </a:r>
          </a:p>
          <a:p>
            <a:pPr marL="63494" algn="just">
              <a:lnSpc>
                <a:spcPts val="2800"/>
              </a:lnSpc>
              <a:spcBef>
                <a:spcPts val="1200"/>
              </a:spcBef>
            </a:pPr>
            <a:r>
              <a:rPr lang="zh-CN" altLang="en-US" b="1" kern="0" dirty="0">
                <a:solidFill>
                  <a:srgbClr val="002060"/>
                </a:solidFill>
                <a:latin typeface="华文楷体" pitchFamily="2" charset="-122"/>
                <a:ea typeface="华文楷体" pitchFamily="2" charset="-122"/>
                <a:cs typeface="Times New Roman" panose="02020603050405020304" pitchFamily="18" charset="0"/>
              </a:rPr>
              <a:t>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   另</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一种观点认为，上述判定不近人情，只要这名建造师有合法的变更单位手续，该企业资格审查就应该合格</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 </a:t>
            </a:r>
            <a:r>
              <a:rPr lang="zh-CN" altLang="en-US" b="1" kern="0" dirty="0">
                <a:solidFill>
                  <a:srgbClr val="FF0000"/>
                </a:solidFill>
                <a:latin typeface="华文楷体" pitchFamily="2" charset="-122"/>
                <a:ea typeface="华文楷体" pitchFamily="2" charset="-122"/>
                <a:cs typeface="Times New Roman" panose="02020603050405020304" pitchFamily="18" charset="0"/>
              </a:rPr>
              <a:t>碰到这种情况应当如何处理</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a:t>
            </a:r>
            <a:endParaRPr lang="en-US" altLang="zh-CN" b="1" kern="0" dirty="0" smtClean="0">
              <a:solidFill>
                <a:srgbClr val="FF0000"/>
              </a:solidFill>
              <a:latin typeface="华文楷体" pitchFamily="2" charset="-122"/>
              <a:ea typeface="华文楷体" pitchFamily="2" charset="-122"/>
              <a:cs typeface="Times New Roman" panose="02020603050405020304" pitchFamily="18" charset="0"/>
            </a:endParaRPr>
          </a:p>
          <a:p>
            <a:pPr marL="63494" algn="just">
              <a:lnSpc>
                <a:spcPts val="2800"/>
              </a:lnSpc>
              <a:spcBef>
                <a:spcPts val="1200"/>
              </a:spcBef>
            </a:pPr>
            <a:r>
              <a:rPr lang="zh-CN" altLang="en-US" sz="20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案例</a:t>
            </a:r>
            <a:r>
              <a:rPr lang="zh-CN" altLang="en-US" sz="20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关于资审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澄清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一</a:t>
            </a:r>
            <a:r>
              <a:rPr lang="zh-CN" altLang="en-US" b="1" kern="0" dirty="0">
                <a:solidFill>
                  <a:srgbClr val="002060"/>
                </a:solidFill>
                <a:latin typeface="华文楷体" pitchFamily="2" charset="-122"/>
                <a:ea typeface="华文楷体" pitchFamily="2" charset="-122"/>
                <a:cs typeface="Times New Roman" panose="02020603050405020304" pitchFamily="18" charset="0"/>
              </a:rPr>
              <a:t>项目资格条件要求提供类似工程业绩，明确规定了业绩要求的时间、金额、</a:t>
            </a:r>
          </a:p>
        </p:txBody>
      </p:sp>
      <p:sp>
        <p:nvSpPr>
          <p:cNvPr id="7" name="椭圆 6"/>
          <p:cNvSpPr/>
          <p:nvPr/>
        </p:nvSpPr>
        <p:spPr>
          <a:xfrm>
            <a:off x="7283962" y="174079"/>
            <a:ext cx="2913428" cy="10464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lnSpc>
                <a:spcPts val="2000"/>
              </a:lnSpc>
            </a:pPr>
            <a:r>
              <a:rPr lang="zh-CN" altLang="en-US" sz="1500" b="1" dirty="0">
                <a:solidFill>
                  <a:srgbClr val="C00000"/>
                </a:solidFill>
                <a:latin typeface="微软雅黑" panose="020B0503020204020204" pitchFamily="34" charset="-122"/>
                <a:ea typeface="微软雅黑" panose="020B0503020204020204" pitchFamily="34" charset="-122"/>
              </a:rPr>
              <a:t>作为甲方或代理</a:t>
            </a:r>
            <a:r>
              <a:rPr lang="zh-CN" altLang="en-US" sz="1500" b="1" dirty="0" smtClean="0">
                <a:solidFill>
                  <a:srgbClr val="C00000"/>
                </a:solidFill>
                <a:latin typeface="微软雅黑" panose="020B0503020204020204" pitchFamily="34" charset="-122"/>
                <a:ea typeface="微软雅黑" panose="020B0503020204020204" pitchFamily="34" charset="-122"/>
              </a:rPr>
              <a:t>要</a:t>
            </a:r>
            <a:endParaRPr lang="en-US" altLang="zh-CN" sz="1500" b="1" dirty="0" smtClean="0">
              <a:solidFill>
                <a:srgbClr val="C00000"/>
              </a:solidFill>
              <a:latin typeface="微软雅黑" panose="020B0503020204020204" pitchFamily="34" charset="-122"/>
              <a:ea typeface="微软雅黑" panose="020B0503020204020204" pitchFamily="34" charset="-122"/>
            </a:endParaRPr>
          </a:p>
          <a:p>
            <a:pPr algn="ctr">
              <a:lnSpc>
                <a:spcPts val="2000"/>
              </a:lnSpc>
            </a:pPr>
            <a:r>
              <a:rPr lang="zh-CN" altLang="en-US" sz="1500" b="1" dirty="0" smtClean="0">
                <a:solidFill>
                  <a:srgbClr val="C00000"/>
                </a:solidFill>
                <a:latin typeface="微软雅黑" panose="020B0503020204020204" pitchFamily="34" charset="-122"/>
                <a:ea typeface="微软雅黑" panose="020B0503020204020204" pitchFamily="34" charset="-122"/>
              </a:rPr>
              <a:t>考虑</a:t>
            </a:r>
            <a:r>
              <a:rPr lang="zh-CN" altLang="en-US" sz="1500" b="1" dirty="0">
                <a:solidFill>
                  <a:srgbClr val="C00000"/>
                </a:solidFill>
                <a:latin typeface="微软雅黑" panose="020B0503020204020204" pitchFamily="34" charset="-122"/>
                <a:ea typeface="微软雅黑" panose="020B0503020204020204" pitchFamily="34" charset="-122"/>
              </a:rPr>
              <a:t>合理性，</a:t>
            </a:r>
            <a:r>
              <a:rPr lang="zh-CN" altLang="en-US" sz="1500" b="1" dirty="0" smtClean="0">
                <a:solidFill>
                  <a:srgbClr val="C00000"/>
                </a:solidFill>
                <a:latin typeface="微软雅黑" panose="020B0503020204020204" pitchFamily="34" charset="-122"/>
                <a:ea typeface="微软雅黑" panose="020B0503020204020204" pitchFamily="34" charset="-122"/>
              </a:rPr>
              <a:t>投标人发现</a:t>
            </a:r>
            <a:r>
              <a:rPr lang="zh-CN" altLang="en-US" sz="1500" b="1" dirty="0">
                <a:solidFill>
                  <a:srgbClr val="C00000"/>
                </a:solidFill>
                <a:latin typeface="微软雅黑" panose="020B0503020204020204" pitchFamily="34" charset="-122"/>
                <a:ea typeface="微软雅黑" panose="020B0503020204020204" pitchFamily="34" charset="-122"/>
              </a:rPr>
              <a:t>问题要及时提出</a:t>
            </a:r>
          </a:p>
        </p:txBody>
      </p:sp>
      <p:cxnSp>
        <p:nvCxnSpPr>
          <p:cNvPr id="9" name="直接箭头连接符 8"/>
          <p:cNvCxnSpPr>
            <a:stCxn id="7" idx="3"/>
          </p:cNvCxnSpPr>
          <p:nvPr/>
        </p:nvCxnSpPr>
        <p:spPr>
          <a:xfrm flipH="1">
            <a:off x="4301338" y="1067316"/>
            <a:ext cx="3409286" cy="152226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76383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81664" y="370849"/>
            <a:ext cx="5598318" cy="423863"/>
          </a:xfrm>
        </p:spPr>
        <p:txBody>
          <a:bodyPr>
            <a:noAutofit/>
          </a:bodyPr>
          <a:lstStyle/>
          <a:p>
            <a:pPr>
              <a:buClr>
                <a:prstClr val="black">
                  <a:lumMod val="50000"/>
                  <a:lumOff val="50000"/>
                </a:prstClr>
              </a:buClr>
            </a:pPr>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（一）工程总承包招投标导</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则</a:t>
            </a:r>
            <a:endParaRPr lang="zh-CN" altLang="en-US" sz="27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0" y="1494347"/>
            <a:ext cx="10791955" cy="4811355"/>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80012" y="1571419"/>
            <a:ext cx="10584888" cy="4657677"/>
          </a:xfrm>
          <a:prstGeom prst="rect">
            <a:avLst/>
          </a:prstGeom>
        </p:spPr>
        <p:txBody>
          <a:bodyPr wrap="square" lIns="91432" tIns="45716" rIns="91432" bIns="45716">
            <a:spAutoFit/>
          </a:bodyPr>
          <a:lstStyle/>
          <a:p>
            <a:pPr marL="63494" algn="just">
              <a:lnSpc>
                <a:spcPts val="3100"/>
              </a:lnSpc>
              <a:spcBef>
                <a:spcPts val="1200"/>
              </a:spcBef>
            </a:pP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类似</a:t>
            </a:r>
            <a:r>
              <a:rPr lang="zh-CN" altLang="en-US" b="1" kern="0" dirty="0">
                <a:solidFill>
                  <a:srgbClr val="002060"/>
                </a:solidFill>
                <a:latin typeface="华文楷体" pitchFamily="2" charset="-122"/>
                <a:ea typeface="华文楷体" pitchFamily="2" charset="-122"/>
                <a:cs typeface="Times New Roman" panose="02020603050405020304" pitchFamily="18" charset="0"/>
              </a:rPr>
              <a:t>工程规模三要素。</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其中时间</a:t>
            </a:r>
            <a:r>
              <a:rPr lang="zh-CN" altLang="en-US" b="1" kern="0" dirty="0">
                <a:solidFill>
                  <a:srgbClr val="002060"/>
                </a:solidFill>
                <a:latin typeface="华文楷体" pitchFamily="2" charset="-122"/>
                <a:ea typeface="华文楷体" pitchFamily="2" charset="-122"/>
                <a:cs typeface="Times New Roman" panose="02020603050405020304" pitchFamily="18" charset="0"/>
              </a:rPr>
              <a:t>以竣工验收报告为准、金额以</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中标通知书为准</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且要有相应的合同作为依据。</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某企业</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上传的业绩资料为：中标通知书、合同、竣工验收报告（</a:t>
            </a:r>
            <a:r>
              <a:rPr lang="zh-CN" altLang="en-US" b="1" kern="0" dirty="0">
                <a:solidFill>
                  <a:srgbClr val="FF0000"/>
                </a:solidFill>
                <a:latin typeface="华文楷体" pitchFamily="2" charset="-122"/>
                <a:ea typeface="华文楷体" pitchFamily="2" charset="-122"/>
                <a:cs typeface="Times New Roman" panose="02020603050405020304" pitchFamily="18" charset="0"/>
              </a:rPr>
              <a:t>竣工验收报告上传了二份，一份时间满足招标文件的要求、一份时间不</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满足要求</a:t>
            </a:r>
            <a:r>
              <a:rPr lang="zh-CN" altLang="en-US" b="1" kern="0" dirty="0">
                <a:solidFill>
                  <a:srgbClr val="002060"/>
                </a:solidFill>
                <a:latin typeface="华文楷体" pitchFamily="2" charset="-122"/>
                <a:ea typeface="华文楷体" pitchFamily="2" charset="-122"/>
                <a:cs typeface="Times New Roman" panose="02020603050405020304" pitchFamily="18" charset="0"/>
              </a:rPr>
              <a:t>）</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。资</a:t>
            </a:r>
            <a:r>
              <a:rPr lang="zh-CN" altLang="en-US" b="1" kern="0" dirty="0">
                <a:solidFill>
                  <a:srgbClr val="002060"/>
                </a:solidFill>
                <a:latin typeface="华文楷体" pitchFamily="2" charset="-122"/>
                <a:ea typeface="华文楷体" pitchFamily="2" charset="-122"/>
                <a:cs typeface="Times New Roman" panose="02020603050405020304" pitchFamily="18" charset="0"/>
              </a:rPr>
              <a:t>审委员会就此展开了讨论，产生了二种意见：一是认为两</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份竣工</a:t>
            </a:r>
            <a:r>
              <a:rPr lang="zh-CN" altLang="en-US" b="1" kern="0" dirty="0">
                <a:solidFill>
                  <a:srgbClr val="002060"/>
                </a:solidFill>
                <a:latin typeface="华文楷体" pitchFamily="2" charset="-122"/>
                <a:ea typeface="华文楷体" pitchFamily="2" charset="-122"/>
                <a:cs typeface="Times New Roman" panose="02020603050405020304" pitchFamily="18" charset="0"/>
              </a:rPr>
              <a:t>验收报告有一份是假的，让施工单位澄清；另一种意见是</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，评委</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不对竣工验收报告的真假作评判（都是施工单位上传的）。争执不下请示监管部门工作人员，工作人员说由评委认定，后告诉资审委员会</a:t>
            </a:r>
            <a:r>
              <a:rPr lang="zh-CN" altLang="en-US" b="1" kern="0" dirty="0">
                <a:solidFill>
                  <a:srgbClr val="FF0000"/>
                </a:solidFill>
                <a:latin typeface="华文楷体" pitchFamily="2" charset="-122"/>
                <a:ea typeface="华文楷体" pitchFamily="2" charset="-122"/>
                <a:cs typeface="Times New Roman" panose="02020603050405020304" pitchFamily="18" charset="0"/>
              </a:rPr>
              <a:t>不主张</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投标人澄清。</a:t>
            </a:r>
            <a:endParaRPr lang="en-US" altLang="zh-CN" b="1" kern="0" dirty="0" smtClean="0">
              <a:solidFill>
                <a:srgbClr val="FF0000"/>
              </a:solidFill>
              <a:latin typeface="华文楷体" pitchFamily="2" charset="-122"/>
              <a:ea typeface="华文楷体" pitchFamily="2" charset="-122"/>
              <a:cs typeface="Times New Roman" panose="02020603050405020304" pitchFamily="18" charset="0"/>
            </a:endParaRPr>
          </a:p>
          <a:p>
            <a:pPr marL="63494" algn="just">
              <a:lnSpc>
                <a:spcPts val="3100"/>
              </a:lnSpc>
              <a:spcBef>
                <a:spcPts val="1200"/>
              </a:spcBef>
            </a:pP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    为此，资审委员会</a:t>
            </a:r>
            <a:r>
              <a:rPr lang="zh-CN" altLang="en-US" b="1" kern="0" dirty="0">
                <a:solidFill>
                  <a:srgbClr val="002060"/>
                </a:solidFill>
                <a:latin typeface="华文楷体" pitchFamily="2" charset="-122"/>
                <a:ea typeface="华文楷体" pitchFamily="2" charset="-122"/>
                <a:cs typeface="Times New Roman" panose="02020603050405020304" pitchFamily="18" charset="0"/>
              </a:rPr>
              <a:t>继续进行讨论，最终讨论的结果如下：如让施工单位澄清，澄清后是否采信施工单位的解释，因业绩时间是实质性的问题，投标的内容不能做修改；根据招标文件及相关的法律法规，资料有投标人自行提供，同一材料</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提供不一样</a:t>
            </a:r>
            <a:r>
              <a:rPr lang="zh-CN" altLang="en-US" b="1" kern="0" dirty="0">
                <a:solidFill>
                  <a:srgbClr val="002060"/>
                </a:solidFill>
                <a:latin typeface="华文楷体" pitchFamily="2" charset="-122"/>
                <a:ea typeface="华文楷体" pitchFamily="2" charset="-122"/>
                <a:cs typeface="Times New Roman" panose="02020603050405020304" pitchFamily="18" charset="0"/>
              </a:rPr>
              <a:t>的二份，</a:t>
            </a:r>
            <a:r>
              <a:rPr lang="zh-CN" altLang="en-US" b="1" kern="0" dirty="0">
                <a:solidFill>
                  <a:srgbClr val="FF0000"/>
                </a:solidFill>
                <a:latin typeface="华文楷体" pitchFamily="2" charset="-122"/>
                <a:ea typeface="华文楷体" pitchFamily="2" charset="-122"/>
                <a:cs typeface="Times New Roman" panose="02020603050405020304" pitchFamily="18" charset="0"/>
              </a:rPr>
              <a:t>应按不利于当事人的情形作出判断</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竣工时间</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不满足招标文件要求，业绩不通过</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a:t>
            </a:r>
            <a:endParaRPr lang="en-US" altLang="zh-CN" b="1" kern="0" dirty="0" smtClean="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2200"/>
              </a:lnSpc>
              <a:spcBef>
                <a:spcPts val="1200"/>
              </a:spcBef>
            </a:pPr>
            <a:r>
              <a:rPr lang="en-US" altLang="zh-CN" b="1" kern="0" dirty="0">
                <a:solidFill>
                  <a:srgbClr val="002060"/>
                </a:solidFill>
                <a:latin typeface="华文楷体" pitchFamily="2" charset="-122"/>
                <a:ea typeface="华文楷体" pitchFamily="2" charset="-122"/>
                <a:cs typeface="Times New Roman" panose="02020603050405020304" pitchFamily="18" charset="0"/>
              </a:rPr>
              <a:t> </a:t>
            </a:r>
            <a:r>
              <a:rPr lang="en-US" altLang="zh-CN" b="1" kern="0" dirty="0" smtClean="0">
                <a:solidFill>
                  <a:srgbClr val="002060"/>
                </a:solidFill>
                <a:latin typeface="华文楷体" pitchFamily="2" charset="-122"/>
                <a:ea typeface="华文楷体" pitchFamily="2" charset="-122"/>
                <a:cs typeface="Times New Roman" panose="02020603050405020304" pitchFamily="18" charset="0"/>
              </a:rPr>
              <a:t>   </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此问题监管人员处理是否妥当？澄清好还是据投标材料直接判定好？</a:t>
            </a:r>
            <a:endParaRPr lang="zh-CN" altLang="zh-CN" b="1" kern="0" dirty="0">
              <a:solidFill>
                <a:srgbClr val="FF0000"/>
              </a:solidFill>
              <a:latin typeface="华文楷体" pitchFamily="2" charset="-122"/>
              <a:ea typeface="华文楷体" pitchFamily="2" charset="-122"/>
              <a:cs typeface="Times New Roman" panose="02020603050405020304" pitchFamily="18" charset="0"/>
            </a:endParaRPr>
          </a:p>
        </p:txBody>
      </p:sp>
    </p:spTree>
    <p:extLst>
      <p:ext uri="{BB962C8B-B14F-4D97-AF65-F5344CB8AC3E}">
        <p14:creationId xmlns:p14="http://schemas.microsoft.com/office/powerpoint/2010/main" val="9610922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00765" y="387677"/>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477078" y="1240740"/>
            <a:ext cx="11181522" cy="494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71948" algn="just" defTabSz="943899" eaLnBrk="1" hangingPunct="1">
              <a:lnSpc>
                <a:spcPts val="3649"/>
              </a:lnSpc>
              <a:spcBef>
                <a:spcPct val="0"/>
              </a:spcBef>
              <a:buClrTx/>
              <a:buSzTx/>
              <a:buNone/>
            </a:pPr>
            <a:r>
              <a:rPr lang="en-US" altLang="zh-CN" sz="1800" b="1" dirty="0" smtClean="0">
                <a:solidFill>
                  <a:srgbClr val="0070C0"/>
                </a:solidFill>
                <a:latin typeface="微软雅黑" panose="020B0503020204020204" pitchFamily="34" charset="-122"/>
                <a:ea typeface="微软雅黑" panose="020B0503020204020204" pitchFamily="34" charset="-122"/>
              </a:rPr>
              <a:t>4</a:t>
            </a:r>
            <a:r>
              <a:rPr lang="zh-CN" altLang="en-US" sz="1800" b="1" dirty="0">
                <a:solidFill>
                  <a:srgbClr val="0070C0"/>
                </a:solidFill>
                <a:latin typeface="微软雅黑" panose="020B0503020204020204" pitchFamily="34" charset="-122"/>
                <a:ea typeface="微软雅黑" panose="020B0503020204020204" pitchFamily="34" charset="-122"/>
              </a:rPr>
              <a:t>、资审方</a:t>
            </a:r>
            <a:r>
              <a:rPr lang="zh-CN" altLang="en-US" sz="1800" b="1" dirty="0" smtClean="0">
                <a:solidFill>
                  <a:srgbClr val="0070C0"/>
                </a:solidFill>
                <a:latin typeface="微软雅黑" panose="020B0503020204020204" pitchFamily="34" charset="-122"/>
                <a:ea typeface="微软雅黑" panose="020B0503020204020204" pitchFamily="34" charset="-122"/>
              </a:rPr>
              <a:t>式</a:t>
            </a:r>
            <a:endParaRPr lang="en-US" altLang="zh-CN" sz="1800" b="1" dirty="0" smtClean="0">
              <a:solidFill>
                <a:srgbClr val="0070C0"/>
              </a:solidFill>
              <a:latin typeface="微软雅黑" panose="020B0503020204020204" pitchFamily="34" charset="-122"/>
              <a:ea typeface="微软雅黑" panose="020B0503020204020204" pitchFamily="34" charset="-122"/>
            </a:endParaRPr>
          </a:p>
          <a:p>
            <a:pPr indent="471948" algn="just" defTabSz="943899" eaLnBrk="1" hangingPunct="1">
              <a:lnSpc>
                <a:spcPts val="34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第七</a:t>
            </a:r>
            <a:r>
              <a:rPr lang="zh-CN" altLang="en-US" sz="1800" dirty="0">
                <a:solidFill>
                  <a:srgbClr val="000000"/>
                </a:solidFill>
                <a:latin typeface="微软雅黑" panose="020B0503020204020204" pitchFamily="34" charset="-122"/>
                <a:ea typeface="微软雅黑" panose="020B0503020204020204" pitchFamily="34" charset="-122"/>
              </a:rPr>
              <a:t>条规定  工程总承包招标可以采用合格制资格</a:t>
            </a:r>
            <a:r>
              <a:rPr lang="zh-CN" altLang="en-US" sz="1800" dirty="0" smtClean="0">
                <a:solidFill>
                  <a:srgbClr val="000000"/>
                </a:solidFill>
                <a:latin typeface="微软雅黑" panose="020B0503020204020204" pitchFamily="34" charset="-122"/>
                <a:ea typeface="微软雅黑" panose="020B0503020204020204" pitchFamily="34" charset="-122"/>
              </a:rPr>
              <a:t>预审</a:t>
            </a:r>
            <a:r>
              <a:rPr lang="zh-CN" altLang="en-US" sz="1800" dirty="0">
                <a:solidFill>
                  <a:srgbClr val="000000"/>
                </a:solidFill>
                <a:latin typeface="微软雅黑" panose="020B0503020204020204" pitchFamily="34" charset="-122"/>
                <a:ea typeface="微软雅黑" panose="020B0503020204020204" pitchFamily="34" charset="-122"/>
              </a:rPr>
              <a:t>或者资格后审，</a:t>
            </a:r>
            <a:r>
              <a:rPr lang="zh-CN" altLang="en-US" sz="1800" dirty="0">
                <a:solidFill>
                  <a:srgbClr val="FF0000"/>
                </a:solidFill>
                <a:latin typeface="微软雅黑" panose="020B0503020204020204" pitchFamily="34" charset="-122"/>
                <a:ea typeface="微软雅黑" panose="020B0503020204020204" pitchFamily="34" charset="-122"/>
              </a:rPr>
              <a:t>不得采用有限数量制资格预审</a:t>
            </a:r>
            <a:r>
              <a:rPr lang="zh-CN" altLang="en-US" sz="1800" dirty="0" smtClean="0">
                <a:solidFill>
                  <a:srgbClr val="000000"/>
                </a:solidFill>
                <a:latin typeface="微软雅黑" panose="020B0503020204020204" pitchFamily="34" charset="-122"/>
                <a:ea typeface="微软雅黑" panose="020B0503020204020204" pitchFamily="34" charset="-122"/>
              </a:rPr>
              <a:t>。资格</a:t>
            </a:r>
            <a:r>
              <a:rPr lang="zh-CN" altLang="en-US" sz="1800" dirty="0">
                <a:solidFill>
                  <a:srgbClr val="000000"/>
                </a:solidFill>
                <a:latin typeface="微软雅黑" panose="020B0503020204020204" pitchFamily="34" charset="-122"/>
                <a:ea typeface="微软雅黑" panose="020B0503020204020204" pitchFamily="34" charset="-122"/>
              </a:rPr>
              <a:t>预审文件参照</a:t>
            </a:r>
            <a:r>
              <a:rPr lang="en-US" altLang="zh-CN" sz="1800" dirty="0">
                <a:solidFill>
                  <a:srgbClr val="00000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江苏省房屋建筑和市政基础</a:t>
            </a:r>
            <a:r>
              <a:rPr lang="zh-CN" altLang="en-US" sz="1800" dirty="0" smtClean="0">
                <a:solidFill>
                  <a:srgbClr val="000000"/>
                </a:solidFill>
                <a:latin typeface="微软雅黑" panose="020B0503020204020204" pitchFamily="34" charset="-122"/>
                <a:ea typeface="微软雅黑" panose="020B0503020204020204" pitchFamily="34" charset="-122"/>
              </a:rPr>
              <a:t>设施项目</a:t>
            </a:r>
            <a:r>
              <a:rPr lang="zh-CN" altLang="en-US" sz="1800" dirty="0">
                <a:solidFill>
                  <a:srgbClr val="000000"/>
                </a:solidFill>
                <a:latin typeface="微软雅黑" panose="020B0503020204020204" pitchFamily="34" charset="-122"/>
                <a:ea typeface="微软雅黑" panose="020B0503020204020204" pitchFamily="34" charset="-122"/>
              </a:rPr>
              <a:t>工程总承包招标资格预审文件示范文本</a:t>
            </a:r>
            <a:r>
              <a:rPr lang="en-US" altLang="zh-CN" sz="1800" dirty="0">
                <a:solidFill>
                  <a:srgbClr val="00000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编制。</a:t>
            </a:r>
            <a:endParaRPr lang="en-US" altLang="zh-CN" sz="1800" dirty="0">
              <a:solidFill>
                <a:srgbClr val="000000"/>
              </a:solidFill>
              <a:latin typeface="微软雅黑" panose="020B0503020204020204" pitchFamily="34" charset="-122"/>
              <a:ea typeface="微软雅黑" panose="020B0503020204020204" pitchFamily="34" charset="-122"/>
            </a:endParaRPr>
          </a:p>
          <a:p>
            <a:pPr indent="471948" algn="just" defTabSz="943899" eaLnBrk="1" hangingPunct="1">
              <a:lnSpc>
                <a:spcPts val="34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投标人和项目经理类似工程业绩作为资格审查合格条件的，数量只能分别设置</a:t>
            </a:r>
            <a:r>
              <a:rPr lang="en-US" altLang="zh-CN" sz="1800" dirty="0">
                <a:solidFill>
                  <a:srgbClr val="FF0000"/>
                </a:solidFill>
                <a:latin typeface="微软雅黑" panose="020B0503020204020204" pitchFamily="34" charset="-122"/>
                <a:ea typeface="微软雅黑" panose="020B0503020204020204" pitchFamily="34" charset="-122"/>
              </a:rPr>
              <a:t>1</a:t>
            </a:r>
            <a:r>
              <a:rPr lang="zh-CN" altLang="en-US" sz="1800" dirty="0">
                <a:solidFill>
                  <a:srgbClr val="FF0000"/>
                </a:solidFill>
                <a:latin typeface="微软雅黑" panose="020B0503020204020204" pitchFamily="34" charset="-122"/>
                <a:ea typeface="微软雅黑" panose="020B0503020204020204" pitchFamily="34" charset="-122"/>
              </a:rPr>
              <a:t>项</a:t>
            </a:r>
            <a:r>
              <a:rPr lang="zh-CN" altLang="en-US" sz="1800" dirty="0">
                <a:solidFill>
                  <a:srgbClr val="000000"/>
                </a:solidFill>
                <a:latin typeface="微软雅黑" panose="020B0503020204020204" pitchFamily="34" charset="-122"/>
                <a:ea typeface="微软雅黑" panose="020B0503020204020204" pitchFamily="34" charset="-122"/>
              </a:rPr>
              <a:t>，</a:t>
            </a:r>
            <a:r>
              <a:rPr lang="zh-CN" altLang="en-US" sz="1800" dirty="0" smtClean="0">
                <a:solidFill>
                  <a:srgbClr val="000000"/>
                </a:solidFill>
                <a:latin typeface="微软雅黑" panose="020B0503020204020204" pitchFamily="34" charset="-122"/>
                <a:ea typeface="微软雅黑" panose="020B0503020204020204" pitchFamily="34" charset="-122"/>
              </a:rPr>
              <a:t>时间</a:t>
            </a:r>
            <a:r>
              <a:rPr lang="zh-CN" altLang="en-US" sz="1800" dirty="0">
                <a:solidFill>
                  <a:srgbClr val="000000"/>
                </a:solidFill>
                <a:latin typeface="微软雅黑" panose="020B0503020204020204" pitchFamily="34" charset="-122"/>
                <a:ea typeface="微软雅黑" panose="020B0503020204020204" pitchFamily="34" charset="-122"/>
              </a:rPr>
              <a:t>不得少于</a:t>
            </a:r>
            <a:r>
              <a:rPr lang="en-US" altLang="zh-CN" sz="1800" dirty="0">
                <a:solidFill>
                  <a:srgbClr val="FF0000"/>
                </a:solidFill>
                <a:latin typeface="微软雅黑" panose="020B0503020204020204" pitchFamily="34" charset="-122"/>
                <a:ea typeface="微软雅黑" panose="020B0503020204020204" pitchFamily="34" charset="-122"/>
              </a:rPr>
              <a:t>3</a:t>
            </a:r>
            <a:r>
              <a:rPr lang="zh-CN" altLang="en-US" sz="1800" dirty="0">
                <a:solidFill>
                  <a:srgbClr val="FF0000"/>
                </a:solidFill>
                <a:latin typeface="微软雅黑" panose="020B0503020204020204" pitchFamily="34" charset="-122"/>
                <a:ea typeface="微软雅黑" panose="020B0503020204020204" pitchFamily="34" charset="-122"/>
              </a:rPr>
              <a:t>年</a:t>
            </a:r>
            <a:r>
              <a:rPr lang="zh-CN" altLang="en-US" sz="1800" dirty="0">
                <a:solidFill>
                  <a:srgbClr val="000000"/>
                </a:solidFill>
                <a:latin typeface="微软雅黑" panose="020B0503020204020204" pitchFamily="34" charset="-122"/>
                <a:ea typeface="微软雅黑" panose="020B0503020204020204" pitchFamily="34" charset="-122"/>
              </a:rPr>
              <a:t>。采用合格制资格预审的，资格预审合格的申请人</a:t>
            </a:r>
            <a:r>
              <a:rPr lang="zh-CN" altLang="en-US" sz="1800" dirty="0">
                <a:solidFill>
                  <a:srgbClr val="FF0000"/>
                </a:solidFill>
                <a:latin typeface="微软雅黑" panose="020B0503020204020204" pitchFamily="34" charset="-122"/>
                <a:ea typeface="微软雅黑" panose="020B0503020204020204" pitchFamily="34" charset="-122"/>
              </a:rPr>
              <a:t>不少于</a:t>
            </a:r>
            <a:r>
              <a:rPr lang="en-US" altLang="zh-CN" sz="1800" dirty="0">
                <a:solidFill>
                  <a:srgbClr val="FF0000"/>
                </a:solidFill>
                <a:latin typeface="微软雅黑" panose="020B0503020204020204" pitchFamily="34" charset="-122"/>
                <a:ea typeface="微软雅黑" panose="020B0503020204020204" pitchFamily="34" charset="-122"/>
              </a:rPr>
              <a:t>3</a:t>
            </a:r>
            <a:r>
              <a:rPr lang="zh-CN" altLang="en-US" sz="1800" dirty="0">
                <a:solidFill>
                  <a:srgbClr val="FF0000"/>
                </a:solidFill>
                <a:latin typeface="微软雅黑" panose="020B0503020204020204" pitchFamily="34" charset="-122"/>
                <a:ea typeface="微软雅黑" panose="020B0503020204020204" pitchFamily="34" charset="-122"/>
              </a:rPr>
              <a:t>个</a:t>
            </a:r>
            <a:r>
              <a:rPr lang="zh-CN" altLang="en-US" sz="1800" dirty="0">
                <a:solidFill>
                  <a:srgbClr val="000000"/>
                </a:solidFill>
                <a:latin typeface="微软雅黑" panose="020B0503020204020204" pitchFamily="34" charset="-122"/>
                <a:ea typeface="微软雅黑" panose="020B0503020204020204" pitchFamily="34" charset="-122"/>
              </a:rPr>
              <a:t>。</a:t>
            </a:r>
            <a:endParaRPr lang="en-US" altLang="zh-CN" sz="1800" dirty="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4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资格审查活动执行苏建规字</a:t>
            </a:r>
            <a:r>
              <a:rPr lang="en-US" altLang="zh-CN" sz="1800" dirty="0">
                <a:solidFill>
                  <a:srgbClr val="000000"/>
                </a:solidFill>
                <a:latin typeface="微软雅黑" panose="020B0503020204020204" pitchFamily="34" charset="-122"/>
                <a:ea typeface="微软雅黑" panose="020B0503020204020204" pitchFamily="34" charset="-122"/>
              </a:rPr>
              <a:t>〔2017〕1</a:t>
            </a:r>
            <a:r>
              <a:rPr lang="zh-CN" altLang="en-US" sz="1800" dirty="0">
                <a:solidFill>
                  <a:srgbClr val="000000"/>
                </a:solidFill>
                <a:latin typeface="微软雅黑" panose="020B0503020204020204" pitchFamily="34" charset="-122"/>
                <a:ea typeface="微软雅黑" panose="020B0503020204020204" pitchFamily="34" charset="-122"/>
              </a:rPr>
              <a:t>号文附件</a:t>
            </a:r>
            <a:r>
              <a:rPr lang="en-US" altLang="zh-CN" sz="1800" dirty="0">
                <a:solidFill>
                  <a:srgbClr val="000000"/>
                </a:solidFill>
                <a:latin typeface="微软雅黑" panose="020B0503020204020204" pitchFamily="34" charset="-122"/>
                <a:ea typeface="微软雅黑" panose="020B0503020204020204" pitchFamily="34" charset="-122"/>
              </a:rPr>
              <a:t>2</a:t>
            </a:r>
            <a:r>
              <a:rPr lang="zh-CN" altLang="en-US" sz="1800" dirty="0">
                <a:solidFill>
                  <a:srgbClr val="000000"/>
                </a:solidFill>
                <a:latin typeface="微软雅黑" panose="020B0503020204020204" pitchFamily="34" charset="-122"/>
                <a:ea typeface="微软雅黑" panose="020B0503020204020204" pitchFamily="34" charset="-122"/>
              </a:rPr>
              <a:t>程序和规定</a:t>
            </a:r>
            <a:r>
              <a:rPr lang="zh-CN" altLang="en-US" sz="1800" dirty="0" smtClean="0">
                <a:solidFill>
                  <a:srgbClr val="000000"/>
                </a:solidFill>
                <a:latin typeface="微软雅黑" panose="020B0503020204020204" pitchFamily="34" charset="-122"/>
                <a:ea typeface="微软雅黑" panose="020B0503020204020204" pitchFamily="34" charset="-122"/>
              </a:rPr>
              <a:t>。</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700"/>
              </a:lnSpc>
              <a:spcBef>
                <a:spcPct val="0"/>
              </a:spcBef>
              <a:buClrTx/>
              <a:buSzTx/>
              <a:buNone/>
            </a:pPr>
            <a:r>
              <a:rPr lang="zh-CN" altLang="en-US" sz="1800" b="1" dirty="0" smtClean="0">
                <a:solidFill>
                  <a:srgbClr val="0070C0"/>
                </a:solidFill>
                <a:latin typeface="微软雅黑" panose="020B0503020204020204" pitchFamily="34" charset="-122"/>
                <a:ea typeface="微软雅黑" panose="020B0503020204020204" pitchFamily="34" charset="-122"/>
              </a:rPr>
              <a:t>关于附件</a:t>
            </a:r>
            <a:r>
              <a:rPr lang="en-US" altLang="zh-CN" sz="1800" b="1" dirty="0" smtClean="0">
                <a:solidFill>
                  <a:srgbClr val="0070C0"/>
                </a:solidFill>
                <a:latin typeface="微软雅黑" panose="020B0503020204020204" pitchFamily="34" charset="-122"/>
                <a:ea typeface="微软雅黑" panose="020B0503020204020204" pitchFamily="34" charset="-122"/>
              </a:rPr>
              <a:t>2--</a:t>
            </a:r>
            <a:r>
              <a:rPr lang="zh-CN" altLang="en-US" sz="1800" b="1" dirty="0" smtClean="0">
                <a:solidFill>
                  <a:srgbClr val="0070C0"/>
                </a:solidFill>
                <a:latin typeface="微软雅黑" panose="020B0503020204020204" pitchFamily="34" charset="-122"/>
                <a:ea typeface="微软雅黑" panose="020B0503020204020204" pitchFamily="34" charset="-122"/>
              </a:rPr>
              <a:t>资格审查办法介绍几个要点：</a:t>
            </a:r>
            <a:endParaRPr lang="en-US" altLang="zh-CN" sz="1800" b="1" dirty="0" smtClean="0">
              <a:solidFill>
                <a:srgbClr val="0070C0"/>
              </a:solidFill>
              <a:latin typeface="微软雅黑" panose="020B0503020204020204" pitchFamily="34" charset="-122"/>
              <a:ea typeface="微软雅黑" panose="020B0503020204020204" pitchFamily="34" charset="-122"/>
            </a:endParaRPr>
          </a:p>
          <a:p>
            <a:pPr indent="471948" algn="just" eaLnBrk="1" hangingPunct="1">
              <a:lnSpc>
                <a:spcPts val="3700"/>
              </a:lnSpc>
              <a:spcBef>
                <a:spcPct val="0"/>
              </a:spcBef>
              <a:buClrTx/>
              <a:buSzTx/>
              <a:buNone/>
            </a:pPr>
            <a:r>
              <a:rPr lang="zh-CN" altLang="en-US" sz="1800" b="1" dirty="0" smtClean="0">
                <a:solidFill>
                  <a:srgbClr val="0070C0"/>
                </a:solidFill>
                <a:latin typeface="微软雅黑" panose="020B0503020204020204" pitchFamily="34" charset="-122"/>
                <a:ea typeface="微软雅黑" panose="020B0503020204020204" pitchFamily="34" charset="-122"/>
              </a:rPr>
              <a:t>（</a:t>
            </a:r>
            <a:r>
              <a:rPr lang="en-US" altLang="zh-CN" sz="1800" b="1" dirty="0" smtClean="0">
                <a:solidFill>
                  <a:srgbClr val="0070C0"/>
                </a:solidFill>
                <a:latin typeface="微软雅黑" panose="020B0503020204020204" pitchFamily="34" charset="-122"/>
                <a:ea typeface="微软雅黑" panose="020B0503020204020204" pitchFamily="34" charset="-122"/>
              </a:rPr>
              <a:t>1</a:t>
            </a:r>
            <a:r>
              <a:rPr lang="zh-CN" altLang="en-US" sz="1800" b="1" dirty="0" smtClean="0">
                <a:solidFill>
                  <a:srgbClr val="0070C0"/>
                </a:solidFill>
                <a:latin typeface="微软雅黑" panose="020B0503020204020204" pitchFamily="34" charset="-122"/>
                <a:ea typeface="微软雅黑" panose="020B0503020204020204" pitchFamily="34" charset="-122"/>
              </a:rPr>
              <a:t>）</a:t>
            </a:r>
            <a:r>
              <a:rPr lang="zh-CN" altLang="en-US" sz="1800" dirty="0" smtClean="0">
                <a:solidFill>
                  <a:srgbClr val="000000"/>
                </a:solidFill>
                <a:latin typeface="微软雅黑" panose="020B0503020204020204" pitchFamily="34" charset="-122"/>
                <a:ea typeface="微软雅黑" panose="020B0503020204020204" pitchFamily="34" charset="-122"/>
              </a:rPr>
              <a:t>资格</a:t>
            </a:r>
            <a:r>
              <a:rPr lang="zh-CN" altLang="en-US" sz="1800" dirty="0">
                <a:solidFill>
                  <a:srgbClr val="000000"/>
                </a:solidFill>
                <a:latin typeface="微软雅黑" panose="020B0503020204020204" pitchFamily="34" charset="-122"/>
                <a:ea typeface="微软雅黑" panose="020B0503020204020204" pitchFamily="34" charset="-122"/>
              </a:rPr>
              <a:t>审查分预审和后审，预审分合格制、有限数量制。</a:t>
            </a:r>
            <a:endParaRPr lang="en-US" altLang="zh-CN" sz="1800" dirty="0">
              <a:solidFill>
                <a:srgbClr val="000000"/>
              </a:solidFill>
              <a:latin typeface="微软雅黑" panose="020B0503020204020204" pitchFamily="34" charset="-122"/>
              <a:ea typeface="微软雅黑" panose="020B0503020204020204" pitchFamily="34" charset="-122"/>
            </a:endParaRPr>
          </a:p>
          <a:p>
            <a:pPr lvl="0" indent="440055" algn="just" defTabSz="879475" eaLnBrk="1" hangingPunct="1">
              <a:lnSpc>
                <a:spcPts val="3300"/>
              </a:lnSpc>
              <a:spcBef>
                <a:spcPct val="0"/>
              </a:spcBef>
              <a:buClrTx/>
              <a:buSzTx/>
              <a:buNone/>
              <a:defRPr/>
            </a:pPr>
            <a:r>
              <a:rPr lang="zh-CN" altLang="en-US" sz="1800" b="1" dirty="0" smtClean="0">
                <a:solidFill>
                  <a:srgbClr val="0070C0"/>
                </a:solidFill>
                <a:latin typeface="微软雅黑" panose="020B0503020204020204" pitchFamily="34" charset="-122"/>
                <a:ea typeface="微软雅黑" panose="020B0503020204020204" pitchFamily="34" charset="-122"/>
              </a:rPr>
              <a:t>（</a:t>
            </a:r>
            <a:r>
              <a:rPr lang="en-US" altLang="zh-CN" sz="1800" b="1" dirty="0" smtClean="0">
                <a:solidFill>
                  <a:srgbClr val="0070C0"/>
                </a:solidFill>
                <a:latin typeface="微软雅黑" panose="020B0503020204020204" pitchFamily="34" charset="-122"/>
                <a:ea typeface="微软雅黑" panose="020B0503020204020204" pitchFamily="34" charset="-122"/>
              </a:rPr>
              <a:t>2</a:t>
            </a:r>
            <a:r>
              <a:rPr lang="zh-CN" altLang="en-US" sz="1800" b="1" dirty="0" smtClean="0">
                <a:solidFill>
                  <a:srgbClr val="0070C0"/>
                </a:solidFill>
                <a:latin typeface="微软雅黑" panose="020B0503020204020204" pitchFamily="34" charset="-122"/>
                <a:ea typeface="微软雅黑" panose="020B0503020204020204" pitchFamily="34" charset="-122"/>
              </a:rPr>
              <a:t>）</a:t>
            </a:r>
            <a:r>
              <a:rPr lang="zh-CN" altLang="en-US" sz="1800" dirty="0" smtClean="0">
                <a:solidFill>
                  <a:srgbClr val="000000"/>
                </a:solidFill>
                <a:latin typeface="微软雅黑" panose="020B0503020204020204" pitchFamily="34" charset="-122"/>
                <a:ea typeface="微软雅黑" panose="020B0503020204020204" pitchFamily="34" charset="-122"/>
              </a:rPr>
              <a:t>通用</a:t>
            </a:r>
            <a:r>
              <a:rPr lang="zh-CN" altLang="en-US" sz="1800" dirty="0">
                <a:solidFill>
                  <a:srgbClr val="000000"/>
                </a:solidFill>
                <a:latin typeface="微软雅黑" panose="020B0503020204020204" pitchFamily="34" charset="-122"/>
                <a:ea typeface="微软雅黑" panose="020B0503020204020204" pitchFamily="34" charset="-122"/>
              </a:rPr>
              <a:t>技术、中小型工程用后审，</a:t>
            </a:r>
            <a:r>
              <a:rPr lang="zh-CN" altLang="en-US" sz="1800" dirty="0">
                <a:solidFill>
                  <a:srgbClr val="FF0000"/>
                </a:solidFill>
                <a:latin typeface="微软雅黑" panose="020B0503020204020204" pitchFamily="34" charset="-122"/>
                <a:ea typeface="微软雅黑" panose="020B0503020204020204" pitchFamily="34" charset="-122"/>
              </a:rPr>
              <a:t>大型且技术复杂</a:t>
            </a:r>
            <a:r>
              <a:rPr lang="zh-CN" altLang="en-US" sz="1800" dirty="0" smtClean="0">
                <a:solidFill>
                  <a:srgbClr val="FF0000"/>
                </a:solidFill>
                <a:latin typeface="微软雅黑" panose="020B0503020204020204" pitchFamily="34" charset="-122"/>
                <a:ea typeface="微软雅黑" panose="020B0503020204020204" pitchFamily="34" charset="-122"/>
              </a:rPr>
              <a:t>允许</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lvl="0" indent="440055" algn="just" defTabSz="879475" eaLnBrk="1" hangingPunct="1">
              <a:lnSpc>
                <a:spcPts val="3300"/>
              </a:lnSpc>
              <a:spcBef>
                <a:spcPct val="0"/>
              </a:spcBef>
              <a:buClrTx/>
              <a:buSzTx/>
              <a:buNone/>
              <a:defRPr/>
            </a:pPr>
            <a:r>
              <a:rPr lang="zh-CN" altLang="en-US" sz="1800" dirty="0" smtClean="0">
                <a:solidFill>
                  <a:srgbClr val="FF0000"/>
                </a:solidFill>
                <a:latin typeface="微软雅黑" panose="020B0503020204020204" pitchFamily="34" charset="-122"/>
                <a:ea typeface="微软雅黑" panose="020B0503020204020204" pitchFamily="34" charset="-122"/>
              </a:rPr>
              <a:t>用合格</a:t>
            </a:r>
            <a:r>
              <a:rPr lang="zh-CN" altLang="en-US" sz="1800" dirty="0">
                <a:solidFill>
                  <a:srgbClr val="FF0000"/>
                </a:solidFill>
                <a:latin typeface="微软雅黑" panose="020B0503020204020204" pitchFamily="34" charset="-122"/>
                <a:ea typeface="微软雅黑" panose="020B0503020204020204" pitchFamily="34" charset="-122"/>
              </a:rPr>
              <a:t>制预审，特大型且技术复杂允许用有限数量制预审。</a:t>
            </a:r>
            <a:endParaRPr lang="en-US" altLang="zh-CN" sz="1800" dirty="0">
              <a:solidFill>
                <a:srgbClr val="FF0000"/>
              </a:solidFill>
              <a:latin typeface="微软雅黑" panose="020B0503020204020204" pitchFamily="34" charset="-122"/>
              <a:ea typeface="微软雅黑" panose="020B0503020204020204" pitchFamily="34" charset="-122"/>
            </a:endParaRPr>
          </a:p>
          <a:p>
            <a:pPr lvl="0" indent="440055" algn="just" defTabSz="879475" eaLnBrk="1" hangingPunct="1">
              <a:lnSpc>
                <a:spcPts val="3300"/>
              </a:lnSpc>
              <a:spcBef>
                <a:spcPct val="0"/>
              </a:spcBef>
              <a:buClrTx/>
              <a:buSzTx/>
              <a:buNone/>
              <a:defRPr/>
            </a:pPr>
            <a:r>
              <a:rPr lang="zh-CN" altLang="en-US" sz="1800" b="1" dirty="0" smtClean="0">
                <a:solidFill>
                  <a:srgbClr val="0070C0"/>
                </a:solidFill>
                <a:latin typeface="微软雅黑" panose="020B0503020204020204" pitchFamily="34" charset="-122"/>
                <a:ea typeface="微软雅黑" panose="020B0503020204020204" pitchFamily="34" charset="-122"/>
              </a:rPr>
              <a:t>（</a:t>
            </a:r>
            <a:r>
              <a:rPr lang="en-US" altLang="zh-CN" sz="1800" b="1" dirty="0" smtClean="0">
                <a:solidFill>
                  <a:srgbClr val="0070C0"/>
                </a:solidFill>
                <a:latin typeface="微软雅黑" panose="020B0503020204020204" pitchFamily="34" charset="-122"/>
                <a:ea typeface="微软雅黑" panose="020B0503020204020204" pitchFamily="34" charset="-122"/>
              </a:rPr>
              <a:t>3</a:t>
            </a:r>
            <a:r>
              <a:rPr lang="zh-CN" altLang="en-US" sz="1800" b="1" dirty="0" smtClean="0">
                <a:solidFill>
                  <a:srgbClr val="0070C0"/>
                </a:solidFill>
                <a:latin typeface="微软雅黑" panose="020B0503020204020204" pitchFamily="34" charset="-122"/>
                <a:ea typeface="微软雅黑" panose="020B0503020204020204" pitchFamily="34" charset="-122"/>
              </a:rPr>
              <a:t>）</a:t>
            </a:r>
            <a:r>
              <a:rPr lang="zh-CN" altLang="en-US" sz="1800" dirty="0" smtClean="0">
                <a:solidFill>
                  <a:srgbClr val="000000"/>
                </a:solidFill>
                <a:latin typeface="微软雅黑" panose="020B0503020204020204" pitchFamily="34" charset="-122"/>
                <a:ea typeface="微软雅黑" panose="020B0503020204020204" pitchFamily="34" charset="-122"/>
              </a:rPr>
              <a:t>国有</a:t>
            </a:r>
            <a:r>
              <a:rPr lang="zh-CN" altLang="en-US" sz="1800" dirty="0">
                <a:solidFill>
                  <a:srgbClr val="000000"/>
                </a:solidFill>
                <a:latin typeface="微软雅黑" panose="020B0503020204020204" pitchFamily="34" charset="-122"/>
                <a:ea typeface="微软雅黑" panose="020B0503020204020204" pitchFamily="34" charset="-122"/>
              </a:rPr>
              <a:t>项目资格预审采用网上电子预审</a:t>
            </a:r>
            <a:r>
              <a:rPr lang="zh-CN" altLang="en-US" sz="1800" dirty="0" smtClean="0">
                <a:solidFill>
                  <a:srgbClr val="00000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在交易中心进行</a:t>
            </a:r>
            <a:r>
              <a:rPr lang="zh-CN" altLang="en-US" sz="1800" dirty="0" smtClean="0">
                <a:solidFill>
                  <a:srgbClr val="000000"/>
                </a:solidFill>
                <a:latin typeface="微软雅黑" panose="020B0503020204020204" pitchFamily="34" charset="-122"/>
                <a:ea typeface="微软雅黑" panose="020B0503020204020204" pitchFamily="34" charset="-122"/>
              </a:rPr>
              <a:t>，</a:t>
            </a:r>
            <a:endParaRPr lang="en-US" altLang="zh-CN" sz="1800" dirty="0" smtClean="0">
              <a:solidFill>
                <a:srgbClr val="000000"/>
              </a:solidFill>
              <a:latin typeface="微软雅黑" panose="020B0503020204020204" pitchFamily="34" charset="-122"/>
              <a:ea typeface="微软雅黑" panose="020B0503020204020204" pitchFamily="34" charset="-122"/>
            </a:endParaRPr>
          </a:p>
        </p:txBody>
      </p:sp>
      <p:sp>
        <p:nvSpPr>
          <p:cNvPr id="3" name="椭圆 2"/>
          <p:cNvSpPr/>
          <p:nvPr/>
        </p:nvSpPr>
        <p:spPr>
          <a:xfrm>
            <a:off x="8488017" y="775253"/>
            <a:ext cx="1113183" cy="616016"/>
          </a:xfrm>
          <a:prstGeom prst="ellipse">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 name="TextBox 3"/>
          <p:cNvSpPr txBox="1"/>
          <p:nvPr/>
        </p:nvSpPr>
        <p:spPr>
          <a:xfrm>
            <a:off x="8597452" y="860376"/>
            <a:ext cx="949086" cy="499192"/>
          </a:xfrm>
          <a:prstGeom prst="rect">
            <a:avLst/>
          </a:prstGeom>
          <a:noFill/>
        </p:spPr>
        <p:txBody>
          <a:bodyPr wrap="square" lIns="98124" tIns="49062" rIns="98124" bIns="49062" rtlCol="0">
            <a:spAutoFit/>
          </a:bodyPr>
          <a:lstStyle/>
          <a:p>
            <a:r>
              <a:rPr lang="zh-CN" altLang="en-US" sz="1300" b="1" dirty="0">
                <a:solidFill>
                  <a:srgbClr val="002060"/>
                </a:solidFill>
                <a:latin typeface="微软雅黑" pitchFamily="34" charset="-122"/>
                <a:ea typeface="微软雅黑" pitchFamily="34" charset="-122"/>
              </a:rPr>
              <a:t>与施工有</a:t>
            </a:r>
            <a:endParaRPr lang="en-US" altLang="zh-CN" sz="1300" b="1" dirty="0">
              <a:solidFill>
                <a:srgbClr val="002060"/>
              </a:solidFill>
              <a:latin typeface="微软雅黑" pitchFamily="34" charset="-122"/>
              <a:ea typeface="微软雅黑" pitchFamily="34" charset="-122"/>
            </a:endParaRPr>
          </a:p>
          <a:p>
            <a:r>
              <a:rPr lang="en-US" altLang="zh-CN" sz="1300" b="1" dirty="0">
                <a:solidFill>
                  <a:srgbClr val="002060"/>
                </a:solidFill>
                <a:latin typeface="微软雅黑" pitchFamily="34" charset="-122"/>
                <a:ea typeface="微软雅黑" pitchFamily="34" charset="-122"/>
              </a:rPr>
              <a:t>   </a:t>
            </a:r>
            <a:r>
              <a:rPr lang="zh-CN" altLang="en-US" sz="1300" b="1" dirty="0">
                <a:solidFill>
                  <a:srgbClr val="002060"/>
                </a:solidFill>
                <a:latin typeface="微软雅黑" pitchFamily="34" charset="-122"/>
                <a:ea typeface="微软雅黑" pitchFamily="34" charset="-122"/>
              </a:rPr>
              <a:t>区别</a:t>
            </a:r>
          </a:p>
        </p:txBody>
      </p:sp>
      <p:cxnSp>
        <p:nvCxnSpPr>
          <p:cNvPr id="10" name="直接箭头连接符 9"/>
          <p:cNvCxnSpPr/>
          <p:nvPr/>
        </p:nvCxnSpPr>
        <p:spPr>
          <a:xfrm flipH="1">
            <a:off x="8458200" y="1351722"/>
            <a:ext cx="447263" cy="135630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2537" y="3738067"/>
            <a:ext cx="3363629" cy="222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73643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5221" y="373625"/>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711279" y="1286344"/>
            <a:ext cx="10722350" cy="531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40055" algn="just">
              <a:lnSpc>
                <a:spcPts val="3400"/>
              </a:lnSpc>
              <a:spcBef>
                <a:spcPct val="0"/>
              </a:spcBef>
              <a:buClrTx/>
              <a:buSzTx/>
              <a:buNone/>
              <a:defRPr/>
            </a:pPr>
            <a:r>
              <a:rPr lang="zh-CN" altLang="en-US" sz="1800" dirty="0" smtClean="0">
                <a:solidFill>
                  <a:srgbClr val="000000"/>
                </a:solidFill>
                <a:latin typeface="微软雅黑" panose="020B0503020204020204" pitchFamily="34" charset="-122"/>
                <a:ea typeface="微软雅黑" panose="020B0503020204020204" pitchFamily="34" charset="-122"/>
              </a:rPr>
              <a:t>并</a:t>
            </a:r>
            <a:r>
              <a:rPr lang="zh-CN" altLang="en-US" sz="1800" dirty="0">
                <a:solidFill>
                  <a:srgbClr val="000000"/>
                </a:solidFill>
                <a:latin typeface="微软雅黑" panose="020B0503020204020204" pitchFamily="34" charset="-122"/>
                <a:ea typeface="微软雅黑" panose="020B0503020204020204" pitchFamily="34" charset="-122"/>
              </a:rPr>
              <a:t>接受监管机构监管。</a:t>
            </a:r>
            <a:endParaRPr lang="en-US" altLang="zh-CN" sz="1800" dirty="0">
              <a:solidFill>
                <a:srgbClr val="000000"/>
              </a:solidFill>
              <a:latin typeface="微软雅黑" panose="020B0503020204020204" pitchFamily="34" charset="-122"/>
              <a:ea typeface="微软雅黑" panose="020B0503020204020204" pitchFamily="34" charset="-122"/>
            </a:endParaRPr>
          </a:p>
          <a:p>
            <a:pPr indent="440055" algn="just">
              <a:lnSpc>
                <a:spcPts val="3400"/>
              </a:lnSpc>
              <a:spcBef>
                <a:spcPct val="0"/>
              </a:spcBef>
              <a:buClrTx/>
              <a:buSzTx/>
              <a:buNone/>
              <a:defRPr/>
            </a:pPr>
            <a:r>
              <a:rPr lang="zh-CN" altLang="en-US" sz="1800" b="1" dirty="0" smtClean="0">
                <a:solidFill>
                  <a:srgbClr val="0070C0"/>
                </a:solidFill>
                <a:latin typeface="微软雅黑" panose="020B0503020204020204" pitchFamily="34" charset="-122"/>
                <a:ea typeface="微软雅黑" panose="020B0503020204020204" pitchFamily="34" charset="-122"/>
              </a:rPr>
              <a:t>（</a:t>
            </a:r>
            <a:r>
              <a:rPr lang="en-US" altLang="zh-CN" sz="1800" b="1" dirty="0" smtClean="0">
                <a:solidFill>
                  <a:srgbClr val="0070C0"/>
                </a:solidFill>
                <a:latin typeface="微软雅黑" panose="020B0503020204020204" pitchFamily="34" charset="-122"/>
                <a:ea typeface="微软雅黑" panose="020B0503020204020204" pitchFamily="34" charset="-122"/>
              </a:rPr>
              <a:t>4</a:t>
            </a:r>
            <a:r>
              <a:rPr lang="zh-CN" altLang="en-US" sz="1800" b="1" dirty="0" smtClean="0">
                <a:solidFill>
                  <a:srgbClr val="0070C0"/>
                </a:solidFill>
                <a:latin typeface="微软雅黑" panose="020B0503020204020204" pitchFamily="34" charset="-122"/>
                <a:ea typeface="微软雅黑" panose="020B0503020204020204" pitchFamily="34" charset="-122"/>
              </a:rPr>
              <a:t>）</a:t>
            </a:r>
            <a:r>
              <a:rPr lang="zh-CN" altLang="en-US" sz="1800" dirty="0" smtClean="0">
                <a:solidFill>
                  <a:srgbClr val="000000"/>
                </a:solidFill>
                <a:latin typeface="微软雅黑" panose="020B0503020204020204" pitchFamily="34" charset="-122"/>
                <a:ea typeface="微软雅黑" panose="020B0503020204020204" pitchFamily="34" charset="-122"/>
              </a:rPr>
              <a:t>资格</a:t>
            </a:r>
            <a:r>
              <a:rPr lang="zh-CN" altLang="en-US" sz="1800" dirty="0">
                <a:solidFill>
                  <a:srgbClr val="000000"/>
                </a:solidFill>
                <a:latin typeface="微软雅黑" panose="020B0503020204020204" pitchFamily="34" charset="-122"/>
                <a:ea typeface="微软雅黑" panose="020B0503020204020204" pitchFamily="34" charset="-122"/>
              </a:rPr>
              <a:t>审查的必要条件增加：</a:t>
            </a:r>
            <a:endParaRPr lang="en-US" altLang="zh-CN" sz="1800" dirty="0">
              <a:solidFill>
                <a:srgbClr val="000000"/>
              </a:solidFill>
              <a:latin typeface="微软雅黑" panose="020B0503020204020204" pitchFamily="34" charset="-122"/>
              <a:ea typeface="微软雅黑" panose="020B0503020204020204" pitchFamily="34" charset="-122"/>
            </a:endParaRPr>
          </a:p>
          <a:p>
            <a:pPr indent="440055" algn="just">
              <a:lnSpc>
                <a:spcPts val="3400"/>
              </a:lnSpc>
              <a:spcBef>
                <a:spcPct val="0"/>
              </a:spcBef>
              <a:buClrTx/>
              <a:buSzTx/>
              <a:buNone/>
              <a:defRPr/>
            </a:pPr>
            <a:r>
              <a:rPr lang="zh-CN" altLang="en-US" sz="1800" dirty="0" smtClean="0">
                <a:solidFill>
                  <a:srgbClr val="FF0000"/>
                </a:solidFill>
                <a:latin typeface="黑体"/>
                <a:ea typeface="黑体"/>
              </a:rPr>
              <a:t>①</a:t>
            </a:r>
            <a:r>
              <a:rPr lang="zh-CN" altLang="en-US" sz="1800" dirty="0" smtClean="0">
                <a:solidFill>
                  <a:srgbClr val="FF0000"/>
                </a:solidFill>
                <a:latin typeface="微软雅黑" panose="020B0503020204020204" pitchFamily="34" charset="-122"/>
                <a:ea typeface="微软雅黑" panose="020B0503020204020204" pitchFamily="34" charset="-122"/>
              </a:rPr>
              <a:t>项目</a:t>
            </a:r>
            <a:r>
              <a:rPr lang="zh-CN" altLang="en-US" sz="1800" dirty="0">
                <a:solidFill>
                  <a:srgbClr val="FF0000"/>
                </a:solidFill>
                <a:latin typeface="微软雅黑" panose="020B0503020204020204" pitchFamily="34" charset="-122"/>
                <a:ea typeface="微软雅黑" panose="020B0503020204020204" pitchFamily="34" charset="-122"/>
              </a:rPr>
              <a:t>负责人不得同时在两个或者两个以上单位受聘或者执业；</a:t>
            </a:r>
            <a:endParaRPr lang="en-US" altLang="zh-CN" sz="1800" dirty="0">
              <a:solidFill>
                <a:srgbClr val="FF0000"/>
              </a:solidFill>
              <a:latin typeface="微软雅黑" panose="020B0503020204020204" pitchFamily="34" charset="-122"/>
              <a:ea typeface="微软雅黑" panose="020B0503020204020204" pitchFamily="34" charset="-122"/>
            </a:endParaRPr>
          </a:p>
          <a:p>
            <a:pPr indent="440055" algn="just">
              <a:lnSpc>
                <a:spcPts val="3400"/>
              </a:lnSpc>
              <a:spcBef>
                <a:spcPct val="0"/>
              </a:spcBef>
              <a:buClrTx/>
              <a:buSzTx/>
              <a:buNone/>
              <a:defRPr/>
            </a:pPr>
            <a:r>
              <a:rPr lang="zh-CN" altLang="en-US" sz="1800" dirty="0" smtClean="0">
                <a:solidFill>
                  <a:srgbClr val="FF0000"/>
                </a:solidFill>
                <a:latin typeface="黑体"/>
                <a:ea typeface="黑体"/>
              </a:rPr>
              <a:t>②</a:t>
            </a:r>
            <a:r>
              <a:rPr lang="zh-CN" altLang="en-US" sz="1800" dirty="0" smtClean="0">
                <a:solidFill>
                  <a:srgbClr val="FF0000"/>
                </a:solidFill>
                <a:latin typeface="微软雅黑" panose="020B0503020204020204" pitchFamily="34" charset="-122"/>
                <a:ea typeface="微软雅黑" panose="020B0503020204020204" pitchFamily="34" charset="-122"/>
              </a:rPr>
              <a:t>项目</a:t>
            </a:r>
            <a:r>
              <a:rPr lang="zh-CN" altLang="en-US" sz="1800" dirty="0">
                <a:solidFill>
                  <a:srgbClr val="FF0000"/>
                </a:solidFill>
                <a:latin typeface="微软雅黑" panose="020B0503020204020204" pitchFamily="34" charset="-122"/>
                <a:ea typeface="微软雅黑" panose="020B0503020204020204" pitchFamily="34" charset="-122"/>
              </a:rPr>
              <a:t>负责人无行贿犯罪行为记录，或者有行贿犯罪行为记录，但自记录之日起已超过</a:t>
            </a:r>
            <a:r>
              <a:rPr lang="en-US" altLang="zh-CN" sz="1800" dirty="0">
                <a:solidFill>
                  <a:srgbClr val="FF0000"/>
                </a:solidFill>
                <a:latin typeface="微软雅黑" panose="020B0503020204020204" pitchFamily="34" charset="-122"/>
                <a:ea typeface="微软雅黑" panose="020B0503020204020204" pitchFamily="34" charset="-122"/>
              </a:rPr>
              <a:t>5</a:t>
            </a:r>
            <a:r>
              <a:rPr lang="zh-CN" altLang="en-US" sz="1800" dirty="0">
                <a:solidFill>
                  <a:srgbClr val="FF0000"/>
                </a:solidFill>
                <a:latin typeface="微软雅黑" panose="020B0503020204020204" pitchFamily="34" charset="-122"/>
                <a:ea typeface="微软雅黑" panose="020B0503020204020204" pitchFamily="34" charset="-122"/>
              </a:rPr>
              <a:t>年的；</a:t>
            </a:r>
            <a:endParaRPr lang="en-US" altLang="zh-CN" sz="1800" dirty="0">
              <a:solidFill>
                <a:srgbClr val="FF0000"/>
              </a:solidFill>
              <a:latin typeface="微软雅黑" panose="020B0503020204020204" pitchFamily="34" charset="-122"/>
              <a:ea typeface="微软雅黑" panose="020B0503020204020204" pitchFamily="34" charset="-122"/>
            </a:endParaRPr>
          </a:p>
          <a:p>
            <a:pPr lvl="0" indent="440055" defTabSz="879475" eaLnBrk="1" hangingPunct="1">
              <a:lnSpc>
                <a:spcPts val="3400"/>
              </a:lnSpc>
              <a:spcBef>
                <a:spcPct val="0"/>
              </a:spcBef>
              <a:buClrTx/>
              <a:buSzTx/>
              <a:buNone/>
            </a:pPr>
            <a:r>
              <a:rPr lang="zh-CN" altLang="en-US" sz="1800" dirty="0" smtClean="0">
                <a:solidFill>
                  <a:srgbClr val="FF0000"/>
                </a:solidFill>
                <a:latin typeface="黑体"/>
                <a:ea typeface="黑体"/>
              </a:rPr>
              <a:t>③</a:t>
            </a:r>
            <a:r>
              <a:rPr lang="zh-CN" altLang="en-US" sz="1800" dirty="0" smtClean="0">
                <a:solidFill>
                  <a:srgbClr val="FF0000"/>
                </a:solidFill>
                <a:latin typeface="微软雅黑" panose="020B0503020204020204" pitchFamily="34" charset="-122"/>
                <a:ea typeface="微软雅黑" panose="020B0503020204020204" pitchFamily="34" charset="-122"/>
              </a:rPr>
              <a:t>投标人</a:t>
            </a:r>
            <a:r>
              <a:rPr lang="zh-CN" altLang="en-US" sz="1800" dirty="0">
                <a:solidFill>
                  <a:srgbClr val="FF0000"/>
                </a:solidFill>
                <a:latin typeface="微软雅黑" panose="020B0503020204020204" pitchFamily="34" charset="-122"/>
                <a:ea typeface="微软雅黑" panose="020B0503020204020204" pitchFamily="34" charset="-122"/>
              </a:rPr>
              <a:t>近</a:t>
            </a:r>
            <a:r>
              <a:rPr lang="en-US" altLang="zh-CN" sz="1800" dirty="0">
                <a:solidFill>
                  <a:srgbClr val="FF0000"/>
                </a:solidFill>
                <a:latin typeface="微软雅黑" panose="020B0503020204020204" pitchFamily="34" charset="-122"/>
                <a:ea typeface="微软雅黑" panose="020B0503020204020204" pitchFamily="34" charset="-122"/>
              </a:rPr>
              <a:t>3</a:t>
            </a:r>
            <a:r>
              <a:rPr lang="zh-CN" altLang="en-US" sz="1800" dirty="0">
                <a:solidFill>
                  <a:srgbClr val="FF0000"/>
                </a:solidFill>
                <a:latin typeface="微软雅黑" panose="020B0503020204020204" pitchFamily="34" charset="-122"/>
                <a:ea typeface="微软雅黑" panose="020B0503020204020204" pitchFamily="34" charset="-122"/>
              </a:rPr>
              <a:t>年内有行贿犯罪行为且被记录，或者法定代表人有行贿犯罪记录且自记录之日起未超过</a:t>
            </a:r>
            <a:r>
              <a:rPr lang="en-US" altLang="zh-CN" sz="1800" dirty="0">
                <a:solidFill>
                  <a:srgbClr val="FF0000"/>
                </a:solidFill>
                <a:latin typeface="微软雅黑" panose="020B0503020204020204" pitchFamily="34" charset="-122"/>
                <a:ea typeface="微软雅黑" panose="020B0503020204020204" pitchFamily="34" charset="-122"/>
              </a:rPr>
              <a:t>5</a:t>
            </a:r>
            <a:r>
              <a:rPr lang="zh-CN" altLang="en-US" sz="1800" dirty="0">
                <a:solidFill>
                  <a:srgbClr val="FF0000"/>
                </a:solidFill>
                <a:latin typeface="微软雅黑" panose="020B0503020204020204" pitchFamily="34" charset="-122"/>
                <a:ea typeface="微软雅黑" panose="020B0503020204020204" pitchFamily="34" charset="-122"/>
              </a:rPr>
              <a:t>年的；</a:t>
            </a:r>
            <a:endParaRPr lang="en-US" altLang="zh-CN" sz="1800" dirty="0">
              <a:solidFill>
                <a:srgbClr val="FF0000"/>
              </a:solidFill>
              <a:latin typeface="微软雅黑" panose="020B0503020204020204" pitchFamily="34" charset="-122"/>
              <a:ea typeface="微软雅黑" panose="020B0503020204020204" pitchFamily="34" charset="-122"/>
            </a:endParaRPr>
          </a:p>
          <a:p>
            <a:pPr lvl="0" indent="440055" defTabSz="879475" eaLnBrk="1" hangingPunct="1">
              <a:lnSpc>
                <a:spcPts val="3400"/>
              </a:lnSpc>
              <a:spcBef>
                <a:spcPct val="0"/>
              </a:spcBef>
              <a:buClrTx/>
              <a:buSzTx/>
              <a:buNone/>
            </a:pPr>
            <a:r>
              <a:rPr lang="zh-CN" altLang="en-US" sz="1800" dirty="0" smtClean="0">
                <a:solidFill>
                  <a:srgbClr val="FF0000"/>
                </a:solidFill>
                <a:latin typeface="黑体"/>
                <a:ea typeface="黑体"/>
              </a:rPr>
              <a:t>④</a:t>
            </a:r>
            <a:r>
              <a:rPr lang="zh-CN" altLang="en-US" sz="1800" dirty="0" smtClean="0">
                <a:solidFill>
                  <a:srgbClr val="FF0000"/>
                </a:solidFill>
                <a:latin typeface="微软雅黑" panose="020B0503020204020204" pitchFamily="34" charset="-122"/>
                <a:ea typeface="微软雅黑" panose="020B0503020204020204" pitchFamily="34" charset="-122"/>
              </a:rPr>
              <a:t>因</a:t>
            </a:r>
            <a:r>
              <a:rPr lang="zh-CN" altLang="en-US" sz="1800" dirty="0">
                <a:solidFill>
                  <a:srgbClr val="FF0000"/>
                </a:solidFill>
                <a:latin typeface="微软雅黑" panose="020B0503020204020204" pitchFamily="34" charset="-122"/>
                <a:ea typeface="微软雅黑" panose="020B0503020204020204" pitchFamily="34" charset="-122"/>
              </a:rPr>
              <a:t>拖欠工人工资或者因发生质量安全事故被有关部门限制在招标项目所在地承接工程的。</a:t>
            </a:r>
          </a:p>
          <a:p>
            <a:pPr lvl="0" indent="440055" defTabSz="879475" eaLnBrk="1" hangingPunct="1">
              <a:lnSpc>
                <a:spcPts val="3400"/>
              </a:lnSpc>
              <a:spcBef>
                <a:spcPct val="0"/>
              </a:spcBef>
              <a:buClrTx/>
              <a:buSzTx/>
              <a:buNone/>
            </a:pPr>
            <a:r>
              <a:rPr lang="en-US" altLang="zh-CN" sz="1800" b="1" dirty="0">
                <a:solidFill>
                  <a:srgbClr val="00B0F0"/>
                </a:solidFill>
                <a:latin typeface="华文新魏" panose="02010800040101010101" pitchFamily="2" charset="-122"/>
                <a:ea typeface="华文新魏" panose="02010800040101010101" pitchFamily="2" charset="-122"/>
              </a:rPr>
              <a:t>--10</a:t>
            </a:r>
            <a:r>
              <a:rPr lang="zh-CN" altLang="en-US" sz="1800" b="1" dirty="0">
                <a:solidFill>
                  <a:srgbClr val="00B0F0"/>
                </a:solidFill>
                <a:latin typeface="华文新魏" panose="02010800040101010101" pitchFamily="2" charset="-122"/>
                <a:ea typeface="华文新魏" panose="02010800040101010101" pitchFamily="2" charset="-122"/>
              </a:rPr>
              <a:t>号文规定：工程货物招标不得设置施工资质和建造师资格</a:t>
            </a:r>
          </a:p>
          <a:p>
            <a:pPr lvl="0" indent="440055" defTabSz="879475" eaLnBrk="1" hangingPunct="1">
              <a:lnSpc>
                <a:spcPts val="3400"/>
              </a:lnSpc>
              <a:spcBef>
                <a:spcPct val="0"/>
              </a:spcBef>
              <a:buClrTx/>
              <a:buSzTx/>
              <a:buNone/>
            </a:pPr>
            <a:r>
              <a:rPr lang="zh-CN" altLang="en-US" sz="1800" b="1" dirty="0" smtClean="0">
                <a:solidFill>
                  <a:srgbClr val="0070C0"/>
                </a:solidFill>
                <a:latin typeface="微软雅黑" panose="020B0503020204020204" pitchFamily="34" charset="-122"/>
                <a:ea typeface="微软雅黑" panose="020B0503020204020204" pitchFamily="34" charset="-122"/>
              </a:rPr>
              <a:t>（</a:t>
            </a:r>
            <a:r>
              <a:rPr lang="en-US" altLang="zh-CN" sz="1800" b="1" dirty="0" smtClean="0">
                <a:solidFill>
                  <a:srgbClr val="0070C0"/>
                </a:solidFill>
                <a:latin typeface="微软雅黑" panose="020B0503020204020204" pitchFamily="34" charset="-122"/>
                <a:ea typeface="微软雅黑" panose="020B0503020204020204" pitchFamily="34" charset="-122"/>
              </a:rPr>
              <a:t>5</a:t>
            </a:r>
            <a:r>
              <a:rPr lang="zh-CN" altLang="en-US" sz="1800" b="1" dirty="0">
                <a:solidFill>
                  <a:srgbClr val="0070C0"/>
                </a:solidFill>
                <a:latin typeface="微软雅黑" panose="020B0503020204020204" pitchFamily="34" charset="-122"/>
                <a:ea typeface="微软雅黑" panose="020B0503020204020204" pitchFamily="34" charset="-122"/>
              </a:rPr>
              <a:t>）</a:t>
            </a:r>
            <a:r>
              <a:rPr lang="zh-CN" altLang="en-US" sz="1800" dirty="0" smtClean="0">
                <a:solidFill>
                  <a:srgbClr val="000000"/>
                </a:solidFill>
                <a:latin typeface="微软雅黑" panose="020B0503020204020204" pitchFamily="34" charset="-122"/>
                <a:ea typeface="微软雅黑" panose="020B0503020204020204" pitchFamily="34" charset="-122"/>
              </a:rPr>
              <a:t>可选</a:t>
            </a:r>
            <a:r>
              <a:rPr lang="zh-CN" altLang="en-US" sz="1800" dirty="0">
                <a:solidFill>
                  <a:srgbClr val="000000"/>
                </a:solidFill>
                <a:latin typeface="微软雅黑" panose="020B0503020204020204" pitchFamily="34" charset="-122"/>
                <a:ea typeface="微软雅黑" panose="020B0503020204020204" pitchFamily="34" charset="-122"/>
              </a:rPr>
              <a:t>条件增减。原</a:t>
            </a:r>
            <a:r>
              <a:rPr lang="en-US" altLang="zh-CN" sz="1800" dirty="0">
                <a:solidFill>
                  <a:srgbClr val="000000"/>
                </a:solidFill>
                <a:latin typeface="微软雅黑" panose="020B0503020204020204" pitchFamily="34" charset="-122"/>
                <a:ea typeface="微软雅黑" panose="020B0503020204020204" pitchFamily="34" charset="-122"/>
              </a:rPr>
              <a:t>4</a:t>
            </a:r>
            <a:r>
              <a:rPr lang="zh-CN" altLang="en-US" sz="1800" dirty="0">
                <a:solidFill>
                  <a:srgbClr val="000000"/>
                </a:solidFill>
                <a:latin typeface="微软雅黑" panose="020B0503020204020204" pitchFamily="34" charset="-122"/>
                <a:ea typeface="微软雅黑" panose="020B0503020204020204" pitchFamily="34" charset="-122"/>
              </a:rPr>
              <a:t>号文可选条件</a:t>
            </a:r>
            <a:r>
              <a:rPr lang="en-US" altLang="zh-CN" sz="1800" dirty="0">
                <a:solidFill>
                  <a:srgbClr val="000000"/>
                </a:solidFill>
                <a:latin typeface="微软雅黑" panose="020B0503020204020204" pitchFamily="34" charset="-122"/>
                <a:ea typeface="微软雅黑" panose="020B0503020204020204" pitchFamily="34" charset="-122"/>
              </a:rPr>
              <a:t>3</a:t>
            </a:r>
            <a:r>
              <a:rPr lang="zh-CN" altLang="en-US" sz="1800" dirty="0">
                <a:solidFill>
                  <a:srgbClr val="000000"/>
                </a:solidFill>
                <a:latin typeface="微软雅黑" panose="020B0503020204020204" pitchFamily="34" charset="-122"/>
                <a:ea typeface="微软雅黑" panose="020B0503020204020204" pitchFamily="34" charset="-122"/>
              </a:rPr>
              <a:t>项：业绩、奖项、文明工地，</a:t>
            </a:r>
            <a:r>
              <a:rPr lang="en-US" altLang="zh-CN" sz="1800" dirty="0">
                <a:solidFill>
                  <a:srgbClr val="000000"/>
                </a:solidFill>
                <a:latin typeface="微软雅黑" panose="020B0503020204020204" pitchFamily="34" charset="-122"/>
                <a:ea typeface="微软雅黑" panose="020B0503020204020204" pitchFamily="34" charset="-122"/>
              </a:rPr>
              <a:t>1</a:t>
            </a:r>
            <a:r>
              <a:rPr lang="zh-CN" altLang="en-US" sz="1800" dirty="0">
                <a:solidFill>
                  <a:srgbClr val="000000"/>
                </a:solidFill>
                <a:latin typeface="微软雅黑" panose="020B0503020204020204" pitchFamily="34" charset="-122"/>
                <a:ea typeface="微软雅黑" panose="020B0503020204020204" pitchFamily="34" charset="-122"/>
              </a:rPr>
              <a:t>号文取消</a:t>
            </a:r>
            <a:r>
              <a:rPr lang="zh-CN" altLang="en-US" sz="1800" dirty="0">
                <a:solidFill>
                  <a:srgbClr val="FF0000"/>
                </a:solidFill>
                <a:latin typeface="微软雅黑" panose="020B0503020204020204" pitchFamily="34" charset="-122"/>
                <a:ea typeface="微软雅黑" panose="020B0503020204020204" pitchFamily="34" charset="-122"/>
              </a:rPr>
              <a:t>奖项、文明工地</a:t>
            </a:r>
            <a:r>
              <a:rPr lang="en-US" altLang="zh-CN" sz="1800" dirty="0">
                <a:solidFill>
                  <a:srgbClr val="FF0000"/>
                </a:solidFill>
                <a:latin typeface="微软雅黑" panose="020B0503020204020204" pitchFamily="34" charset="-122"/>
                <a:ea typeface="微软雅黑" panose="020B0503020204020204" pitchFamily="34" charset="-122"/>
              </a:rPr>
              <a:t>2</a:t>
            </a:r>
            <a:r>
              <a:rPr lang="zh-CN" altLang="en-US" sz="1800" dirty="0">
                <a:solidFill>
                  <a:srgbClr val="FF0000"/>
                </a:solidFill>
                <a:latin typeface="微软雅黑" panose="020B0503020204020204" pitchFamily="34" charset="-122"/>
                <a:ea typeface="微软雅黑" panose="020B0503020204020204" pitchFamily="34" charset="-122"/>
              </a:rPr>
              <a:t>项</a:t>
            </a:r>
            <a:r>
              <a:rPr lang="zh-CN" altLang="en-US" sz="1800" dirty="0">
                <a:solidFill>
                  <a:srgbClr val="000000"/>
                </a:solidFill>
                <a:latin typeface="微软雅黑" panose="020B0503020204020204" pitchFamily="34" charset="-122"/>
                <a:ea typeface="微软雅黑" panose="020B0503020204020204" pitchFamily="34" charset="-122"/>
              </a:rPr>
              <a:t>，新增了</a:t>
            </a:r>
            <a:r>
              <a:rPr lang="en-US" altLang="zh-CN" sz="1800" dirty="0">
                <a:solidFill>
                  <a:srgbClr val="000000"/>
                </a:solidFill>
                <a:latin typeface="微软雅黑" panose="020B0503020204020204" pitchFamily="34" charset="-122"/>
                <a:ea typeface="微软雅黑" panose="020B0503020204020204" pitchFamily="34" charset="-122"/>
              </a:rPr>
              <a:t>4</a:t>
            </a:r>
            <a:r>
              <a:rPr lang="zh-CN" altLang="en-US" sz="1800" dirty="0">
                <a:solidFill>
                  <a:srgbClr val="000000"/>
                </a:solidFill>
                <a:latin typeface="微软雅黑" panose="020B0503020204020204" pitchFamily="34" charset="-122"/>
                <a:ea typeface="微软雅黑" panose="020B0503020204020204" pitchFamily="34" charset="-122"/>
              </a:rPr>
              <a:t>项：</a:t>
            </a:r>
            <a:endParaRPr lang="en-US" altLang="zh-CN" sz="1800" dirty="0">
              <a:solidFill>
                <a:srgbClr val="000000"/>
              </a:solidFill>
              <a:latin typeface="微软雅黑" panose="020B0503020204020204" pitchFamily="34" charset="-122"/>
              <a:ea typeface="微软雅黑" panose="020B0503020204020204" pitchFamily="34" charset="-122"/>
            </a:endParaRPr>
          </a:p>
          <a:p>
            <a:pPr lvl="0" indent="440055" defTabSz="879475" eaLnBrk="1" hangingPunct="1">
              <a:lnSpc>
                <a:spcPts val="3400"/>
              </a:lnSpc>
              <a:spcBef>
                <a:spcPct val="0"/>
              </a:spcBef>
              <a:buClrTx/>
              <a:buSzTx/>
              <a:buNone/>
            </a:pPr>
            <a:r>
              <a:rPr lang="en-US" altLang="zh-CN" sz="1800" dirty="0" smtClean="0">
                <a:solidFill>
                  <a:srgbClr val="FF0000"/>
                </a:solidFill>
                <a:latin typeface="微软雅黑" panose="020B0503020204020204" pitchFamily="34" charset="-122"/>
                <a:ea typeface="微软雅黑" panose="020B0503020204020204" pitchFamily="34" charset="-122"/>
              </a:rPr>
              <a:t> ① </a:t>
            </a:r>
            <a:r>
              <a:rPr lang="zh-CN" altLang="en-US" sz="1800" dirty="0" smtClean="0">
                <a:solidFill>
                  <a:srgbClr val="000000"/>
                </a:solidFill>
                <a:latin typeface="微软雅黑" panose="020B0503020204020204" pitchFamily="34" charset="-122"/>
                <a:ea typeface="微软雅黑" panose="020B0503020204020204" pitchFamily="34" charset="-122"/>
              </a:rPr>
              <a:t>企业</a:t>
            </a:r>
            <a:r>
              <a:rPr lang="zh-CN" altLang="en-US" sz="1800" dirty="0">
                <a:solidFill>
                  <a:srgbClr val="000000"/>
                </a:solidFill>
                <a:latin typeface="微软雅黑" panose="020B0503020204020204" pitchFamily="34" charset="-122"/>
                <a:ea typeface="微软雅黑" panose="020B0503020204020204" pitchFamily="34" charset="-122"/>
              </a:rPr>
              <a:t>和拟派项目负责人近</a:t>
            </a:r>
            <a:r>
              <a:rPr lang="en-US" altLang="zh-CN" sz="1800" dirty="0">
                <a:solidFill>
                  <a:srgbClr val="000000"/>
                </a:solidFill>
                <a:latin typeface="微软雅黑" panose="020B0503020204020204" pitchFamily="34" charset="-122"/>
                <a:ea typeface="微软雅黑" panose="020B0503020204020204" pitchFamily="34" charset="-122"/>
              </a:rPr>
              <a:t>2</a:t>
            </a:r>
            <a:r>
              <a:rPr lang="zh-CN" altLang="en-US" sz="1800" dirty="0">
                <a:solidFill>
                  <a:srgbClr val="000000"/>
                </a:solidFill>
                <a:latin typeface="微软雅黑" panose="020B0503020204020204" pitchFamily="34" charset="-122"/>
                <a:ea typeface="微软雅黑" panose="020B0503020204020204" pitchFamily="34" charset="-122"/>
              </a:rPr>
              <a:t>年内没有因重大违法违规受到行政处罚的；</a:t>
            </a:r>
            <a:endParaRPr lang="en-US" altLang="zh-CN" sz="1800" dirty="0">
              <a:solidFill>
                <a:srgbClr val="000000"/>
              </a:solidFill>
              <a:latin typeface="微软雅黑" panose="020B0503020204020204" pitchFamily="34" charset="-122"/>
              <a:ea typeface="微软雅黑" panose="020B0503020204020204" pitchFamily="34" charset="-122"/>
            </a:endParaRPr>
          </a:p>
          <a:p>
            <a:pPr lvl="0" indent="471948" algn="just" defTabSz="914400" eaLnBrk="1" hangingPunct="1">
              <a:lnSpc>
                <a:spcPts val="3434"/>
              </a:lnSpc>
              <a:spcBef>
                <a:spcPct val="0"/>
              </a:spcBef>
              <a:buClrTx/>
              <a:buSzTx/>
              <a:buNone/>
            </a:pPr>
            <a:endParaRPr lang="en-US" altLang="zh-CN" sz="1800" b="1" dirty="0" smtClean="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0878657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5221" y="373625"/>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775411" y="1344865"/>
            <a:ext cx="10658218" cy="487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lvl="0" indent="440055" defTabSz="879475" eaLnBrk="1" hangingPunct="1">
              <a:lnSpc>
                <a:spcPts val="3400"/>
              </a:lnSpc>
              <a:spcBef>
                <a:spcPct val="0"/>
              </a:spcBef>
              <a:buClrTx/>
              <a:buSzTx/>
              <a:buNone/>
            </a:pPr>
            <a:r>
              <a:rPr lang="zh-CN" altLang="en-US" sz="1800" dirty="0" smtClean="0">
                <a:solidFill>
                  <a:srgbClr val="FF0000"/>
                </a:solidFill>
                <a:latin typeface="黑体"/>
                <a:ea typeface="黑体"/>
              </a:rPr>
              <a:t>②</a:t>
            </a:r>
            <a:r>
              <a:rPr lang="zh-CN" altLang="en-US" sz="1800" dirty="0" smtClean="0">
                <a:solidFill>
                  <a:srgbClr val="000000"/>
                </a:solidFill>
                <a:latin typeface="微软雅黑" panose="020B0503020204020204" pitchFamily="34" charset="-122"/>
                <a:ea typeface="微软雅黑" panose="020B0503020204020204" pitchFamily="34" charset="-122"/>
              </a:rPr>
              <a:t>近</a:t>
            </a:r>
            <a:r>
              <a:rPr lang="en-US" altLang="zh-CN" sz="1800" dirty="0">
                <a:solidFill>
                  <a:srgbClr val="000000"/>
                </a:solidFill>
                <a:latin typeface="微软雅黑" panose="020B0503020204020204" pitchFamily="34" charset="-122"/>
                <a:ea typeface="微软雅黑" panose="020B0503020204020204" pitchFamily="34" charset="-122"/>
              </a:rPr>
              <a:t>1</a:t>
            </a:r>
            <a:r>
              <a:rPr lang="zh-CN" altLang="en-US" sz="1800" dirty="0">
                <a:solidFill>
                  <a:srgbClr val="000000"/>
                </a:solidFill>
                <a:latin typeface="微软雅黑" panose="020B0503020204020204" pitchFamily="34" charset="-122"/>
                <a:ea typeface="微软雅黑" panose="020B0503020204020204" pitchFamily="34" charset="-122"/>
              </a:rPr>
              <a:t>年内没有无正当理由放弃中标资格；</a:t>
            </a:r>
            <a:endParaRPr lang="en-US" altLang="zh-CN" sz="1800" dirty="0">
              <a:solidFill>
                <a:srgbClr val="000000"/>
              </a:solidFill>
              <a:latin typeface="微软雅黑" panose="020B0503020204020204" pitchFamily="34" charset="-122"/>
              <a:ea typeface="微软雅黑" panose="020B0503020204020204" pitchFamily="34" charset="-122"/>
            </a:endParaRPr>
          </a:p>
          <a:p>
            <a:pPr lvl="0" indent="440055" defTabSz="879475" eaLnBrk="1" hangingPunct="1">
              <a:lnSpc>
                <a:spcPts val="3400"/>
              </a:lnSpc>
              <a:spcBef>
                <a:spcPct val="0"/>
              </a:spcBef>
              <a:buClrTx/>
              <a:buSzTx/>
              <a:buNone/>
            </a:pPr>
            <a:r>
              <a:rPr lang="zh-CN" altLang="en-US" sz="1800" dirty="0" smtClean="0">
                <a:solidFill>
                  <a:srgbClr val="FF0000"/>
                </a:solidFill>
                <a:latin typeface="黑体"/>
                <a:ea typeface="黑体"/>
              </a:rPr>
              <a:t>③</a:t>
            </a:r>
            <a:r>
              <a:rPr lang="zh-CN" altLang="en-US" sz="1800" dirty="0" smtClean="0">
                <a:solidFill>
                  <a:srgbClr val="000000"/>
                </a:solidFill>
                <a:latin typeface="微软雅黑" panose="020B0503020204020204" pitchFamily="34" charset="-122"/>
                <a:ea typeface="微软雅黑" panose="020B0503020204020204" pitchFamily="34" charset="-122"/>
              </a:rPr>
              <a:t>近</a:t>
            </a:r>
            <a:r>
              <a:rPr lang="zh-CN" altLang="en-US" sz="1800" dirty="0">
                <a:solidFill>
                  <a:srgbClr val="000000"/>
                </a:solidFill>
                <a:latin typeface="微软雅黑" panose="020B0503020204020204" pitchFamily="34" charset="-122"/>
                <a:ea typeface="微软雅黑" panose="020B0503020204020204" pitchFamily="34" charset="-122"/>
              </a:rPr>
              <a:t>三个月内没有因拖欠工人工资被通报；</a:t>
            </a:r>
            <a:endParaRPr lang="en-US" altLang="zh-CN" sz="1800" dirty="0">
              <a:solidFill>
                <a:srgbClr val="000000"/>
              </a:solidFill>
              <a:latin typeface="微软雅黑" panose="020B0503020204020204" pitchFamily="34" charset="-122"/>
              <a:ea typeface="微软雅黑" panose="020B0503020204020204" pitchFamily="34" charset="-122"/>
            </a:endParaRPr>
          </a:p>
          <a:p>
            <a:pPr lvl="0" indent="440055" defTabSz="879475" eaLnBrk="1" hangingPunct="1">
              <a:lnSpc>
                <a:spcPts val="3400"/>
              </a:lnSpc>
              <a:spcBef>
                <a:spcPct val="0"/>
              </a:spcBef>
              <a:buClrTx/>
              <a:buSzTx/>
              <a:buNone/>
            </a:pPr>
            <a:r>
              <a:rPr lang="zh-CN" altLang="en-US" sz="1800" dirty="0" smtClean="0">
                <a:solidFill>
                  <a:srgbClr val="FF0000"/>
                </a:solidFill>
                <a:latin typeface="黑体"/>
                <a:ea typeface="黑体"/>
              </a:rPr>
              <a:t>④</a:t>
            </a:r>
            <a:r>
              <a:rPr lang="zh-CN" altLang="en-US" sz="1800" dirty="0" smtClean="0">
                <a:solidFill>
                  <a:srgbClr val="000000"/>
                </a:solidFill>
                <a:latin typeface="微软雅黑" panose="020B0503020204020204" pitchFamily="34" charset="-122"/>
                <a:ea typeface="微软雅黑" panose="020B0503020204020204" pitchFamily="34" charset="-122"/>
              </a:rPr>
              <a:t>投标人</a:t>
            </a:r>
            <a:r>
              <a:rPr lang="zh-CN" altLang="en-US" sz="1800" dirty="0">
                <a:solidFill>
                  <a:srgbClr val="000000"/>
                </a:solidFill>
                <a:latin typeface="微软雅黑" panose="020B0503020204020204" pitchFamily="34" charset="-122"/>
                <a:ea typeface="微软雅黑" panose="020B0503020204020204" pitchFamily="34" charset="-122"/>
              </a:rPr>
              <a:t>及项目负责人</a:t>
            </a:r>
            <a:r>
              <a:rPr lang="zh-CN" altLang="en-US" sz="1800" dirty="0">
                <a:solidFill>
                  <a:srgbClr val="FF0000"/>
                </a:solidFill>
                <a:latin typeface="微软雅黑" panose="020B0503020204020204" pitchFamily="34" charset="-122"/>
                <a:ea typeface="微软雅黑" panose="020B0503020204020204" pitchFamily="34" charset="-122"/>
              </a:rPr>
              <a:t>近五年内在招标人之前的工程中没有履约评价不合格的。</a:t>
            </a:r>
            <a:endParaRPr lang="en-US" altLang="zh-CN" sz="1800" dirty="0">
              <a:solidFill>
                <a:srgbClr val="FF0000"/>
              </a:solidFill>
              <a:latin typeface="微软雅黑" panose="020B0503020204020204" pitchFamily="34" charset="-122"/>
              <a:ea typeface="微软雅黑" panose="020B0503020204020204" pitchFamily="34" charset="-122"/>
            </a:endParaRPr>
          </a:p>
          <a:p>
            <a:pPr lvl="0" indent="440055" defTabSz="879475" eaLnBrk="1" hangingPunct="1">
              <a:lnSpc>
                <a:spcPts val="3400"/>
              </a:lnSpc>
              <a:spcBef>
                <a:spcPct val="0"/>
              </a:spcBef>
              <a:buClrTx/>
              <a:buSzTx/>
              <a:buNone/>
            </a:pPr>
            <a:r>
              <a:rPr lang="en-US" altLang="zh-CN" sz="1800" b="1" dirty="0" smtClean="0">
                <a:solidFill>
                  <a:srgbClr val="0070C0"/>
                </a:solidFill>
                <a:latin typeface="微软雅黑" panose="020B0503020204020204" pitchFamily="34" charset="-122"/>
                <a:ea typeface="微软雅黑" panose="020B0503020204020204" pitchFamily="34" charset="-122"/>
              </a:rPr>
              <a:t>(6)</a:t>
            </a:r>
            <a:r>
              <a:rPr lang="zh-CN" altLang="en-US" sz="1800" dirty="0" smtClean="0">
                <a:solidFill>
                  <a:srgbClr val="000000"/>
                </a:solidFill>
                <a:latin typeface="微软雅黑" panose="020B0503020204020204" pitchFamily="34" charset="-122"/>
                <a:ea typeface="微软雅黑" panose="020B0503020204020204" pitchFamily="34" charset="-122"/>
              </a:rPr>
              <a:t>资格</a:t>
            </a:r>
            <a:r>
              <a:rPr lang="zh-CN" altLang="en-US" sz="1800" dirty="0">
                <a:solidFill>
                  <a:srgbClr val="000000"/>
                </a:solidFill>
                <a:latin typeface="微软雅黑" panose="020B0503020204020204" pitchFamily="34" charset="-122"/>
                <a:ea typeface="微软雅黑" panose="020B0503020204020204" pitchFamily="34" charset="-122"/>
              </a:rPr>
              <a:t>预审和资格后审可根据招标项目需要设置资格审查</a:t>
            </a:r>
            <a:r>
              <a:rPr lang="zh-CN" altLang="en-US" sz="1800" dirty="0">
                <a:solidFill>
                  <a:srgbClr val="FF0000"/>
                </a:solidFill>
                <a:latin typeface="微软雅黑" panose="020B0503020204020204" pitchFamily="34" charset="-122"/>
                <a:ea typeface="微软雅黑" panose="020B0503020204020204" pitchFamily="34" charset="-122"/>
              </a:rPr>
              <a:t>必选条件和可选条件</a:t>
            </a:r>
            <a:r>
              <a:rPr lang="zh-CN" altLang="en-US" sz="1800" dirty="0">
                <a:solidFill>
                  <a:srgbClr val="000000"/>
                </a:solidFill>
                <a:latin typeface="微软雅黑" panose="020B0503020204020204" pitchFamily="34" charset="-122"/>
                <a:ea typeface="微软雅黑" panose="020B0503020204020204" pitchFamily="34" charset="-122"/>
              </a:rPr>
              <a:t>。但采用资格后审的工程项目，设置“企业或者项目负责人承担过类似工程”作为合格条件的，</a:t>
            </a:r>
            <a:r>
              <a:rPr lang="zh-CN" altLang="en-US" sz="1800" dirty="0">
                <a:solidFill>
                  <a:srgbClr val="FF0000"/>
                </a:solidFill>
                <a:latin typeface="微软雅黑" panose="020B0503020204020204" pitchFamily="34" charset="-122"/>
                <a:ea typeface="微软雅黑" panose="020B0503020204020204" pitchFamily="34" charset="-122"/>
              </a:rPr>
              <a:t>仅限于一</a:t>
            </a:r>
            <a:r>
              <a:rPr lang="zh-CN" altLang="en-US" sz="1800" dirty="0">
                <a:solidFill>
                  <a:srgbClr val="000000"/>
                </a:solidFill>
                <a:latin typeface="微软雅黑" panose="020B0503020204020204" pitchFamily="34" charset="-122"/>
                <a:ea typeface="微软雅黑" panose="020B0503020204020204" pitchFamily="34" charset="-122"/>
              </a:rPr>
              <a:t>技术复杂或者大型及以上工程项目、</a:t>
            </a:r>
            <a:r>
              <a:rPr lang="zh-CN" altLang="en-US" sz="1800" dirty="0">
                <a:solidFill>
                  <a:srgbClr val="FF0000"/>
                </a:solidFill>
                <a:latin typeface="微软雅黑" panose="020B0503020204020204" pitchFamily="34" charset="-122"/>
                <a:ea typeface="微软雅黑" panose="020B0503020204020204" pitchFamily="34" charset="-122"/>
              </a:rPr>
              <a:t>二</a:t>
            </a:r>
            <a:r>
              <a:rPr lang="zh-CN" altLang="en-US" sz="1800" dirty="0">
                <a:solidFill>
                  <a:srgbClr val="000000"/>
                </a:solidFill>
                <a:latin typeface="微软雅黑" panose="020B0503020204020204" pitchFamily="34" charset="-122"/>
                <a:ea typeface="微软雅黑" panose="020B0503020204020204" pitchFamily="34" charset="-122"/>
              </a:rPr>
              <a:t>采用合理价随机确定中标人法的工程项目，</a:t>
            </a:r>
            <a:r>
              <a:rPr lang="zh-CN" altLang="en-US" sz="1800" dirty="0">
                <a:solidFill>
                  <a:srgbClr val="FF0000"/>
                </a:solidFill>
                <a:latin typeface="微软雅黑" panose="020B0503020204020204" pitchFamily="34" charset="-122"/>
                <a:ea typeface="微软雅黑" panose="020B0503020204020204" pitchFamily="34" charset="-122"/>
              </a:rPr>
              <a:t>三</a:t>
            </a:r>
            <a:r>
              <a:rPr lang="zh-CN" altLang="en-US" sz="1800" dirty="0">
                <a:solidFill>
                  <a:srgbClr val="000000"/>
                </a:solidFill>
                <a:latin typeface="微软雅黑" panose="020B0503020204020204" pitchFamily="34" charset="-122"/>
                <a:ea typeface="微软雅黑" panose="020B0503020204020204" pitchFamily="34" charset="-122"/>
              </a:rPr>
              <a:t>无资质要求的专业工程项目。</a:t>
            </a:r>
            <a:endParaRPr lang="en-US" altLang="zh-CN" sz="1800" dirty="0">
              <a:solidFill>
                <a:srgbClr val="000000"/>
              </a:solidFill>
              <a:latin typeface="微软雅黑" panose="020B0503020204020204" pitchFamily="34" charset="-122"/>
              <a:ea typeface="微软雅黑" panose="020B0503020204020204" pitchFamily="34" charset="-122"/>
            </a:endParaRPr>
          </a:p>
          <a:p>
            <a:pPr lvl="0" indent="440055" defTabSz="879475" eaLnBrk="1" hangingPunct="1">
              <a:lnSpc>
                <a:spcPts val="34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资格预审项目因招标人设置企业或者项目负责人承担过类似工程业绩，导致资格预审合格的申请人不足</a:t>
            </a:r>
            <a:r>
              <a:rPr lang="en-US" altLang="zh-CN" sz="1800" dirty="0">
                <a:solidFill>
                  <a:srgbClr val="000000"/>
                </a:solidFill>
                <a:latin typeface="微软雅黑" panose="020B0503020204020204" pitchFamily="34" charset="-122"/>
                <a:ea typeface="微软雅黑" panose="020B0503020204020204" pitchFamily="34" charset="-122"/>
              </a:rPr>
              <a:t>9</a:t>
            </a:r>
            <a:r>
              <a:rPr lang="zh-CN" altLang="en-US" sz="1800" dirty="0">
                <a:solidFill>
                  <a:srgbClr val="000000"/>
                </a:solidFill>
                <a:latin typeface="微软雅黑" panose="020B0503020204020204" pitchFamily="34" charset="-122"/>
                <a:ea typeface="微软雅黑" panose="020B0503020204020204" pitchFamily="34" charset="-122"/>
              </a:rPr>
              <a:t>家，招标人应当</a:t>
            </a:r>
            <a:r>
              <a:rPr lang="zh-CN" altLang="en-US" sz="1800" dirty="0">
                <a:solidFill>
                  <a:srgbClr val="FF0000"/>
                </a:solidFill>
                <a:latin typeface="微软雅黑" panose="020B0503020204020204" pitchFamily="34" charset="-122"/>
                <a:ea typeface="微软雅黑" panose="020B0503020204020204" pitchFamily="34" charset="-122"/>
              </a:rPr>
              <a:t>降低</a:t>
            </a:r>
            <a:r>
              <a:rPr lang="zh-CN" altLang="en-US" sz="1800" dirty="0">
                <a:solidFill>
                  <a:srgbClr val="000000"/>
                </a:solidFill>
                <a:latin typeface="微软雅黑" panose="020B0503020204020204" pitchFamily="34" charset="-122"/>
                <a:ea typeface="微软雅黑" panose="020B0503020204020204" pitchFamily="34" charset="-122"/>
              </a:rPr>
              <a:t>企业</a:t>
            </a:r>
            <a:r>
              <a:rPr lang="zh-CN" altLang="en-US" sz="1800" dirty="0" smtClean="0">
                <a:solidFill>
                  <a:srgbClr val="000000"/>
                </a:solidFill>
                <a:latin typeface="微软雅黑" panose="020B0503020204020204" pitchFamily="34" charset="-122"/>
                <a:ea typeface="微软雅黑" panose="020B0503020204020204" pitchFamily="34" charset="-122"/>
              </a:rPr>
              <a:t>承担过</a:t>
            </a:r>
            <a:r>
              <a:rPr lang="zh-CN" altLang="en-US" sz="1800" dirty="0">
                <a:solidFill>
                  <a:srgbClr val="000000"/>
                </a:solidFill>
                <a:latin typeface="微软雅黑" panose="020B0503020204020204" pitchFamily="34" charset="-122"/>
                <a:ea typeface="微软雅黑" panose="020B0503020204020204" pitchFamily="34" charset="-122"/>
              </a:rPr>
              <a:t>类似工程业绩条件（量化指标不超过</a:t>
            </a:r>
            <a:r>
              <a:rPr lang="en-US" altLang="zh-CN" sz="1800" dirty="0">
                <a:solidFill>
                  <a:srgbClr val="000000"/>
                </a:solidFill>
                <a:latin typeface="微软雅黑" panose="020B0503020204020204" pitchFamily="34" charset="-122"/>
                <a:ea typeface="微软雅黑" panose="020B0503020204020204" pitchFamily="34" charset="-122"/>
              </a:rPr>
              <a:t>50%</a:t>
            </a:r>
            <a:r>
              <a:rPr lang="zh-CN" altLang="en-US" sz="1800" dirty="0" smtClean="0">
                <a:solidFill>
                  <a:srgbClr val="000000"/>
                </a:solidFill>
                <a:latin typeface="微软雅黑" panose="020B0503020204020204" pitchFamily="34" charset="-122"/>
                <a:ea typeface="微软雅黑" panose="020B0503020204020204" pitchFamily="34" charset="-122"/>
              </a:rPr>
              <a:t>）或者</a:t>
            </a:r>
            <a:r>
              <a:rPr lang="zh-CN" altLang="en-US" sz="1800" dirty="0">
                <a:solidFill>
                  <a:srgbClr val="FF0000"/>
                </a:solidFill>
                <a:latin typeface="微软雅黑" panose="020B0503020204020204" pitchFamily="34" charset="-122"/>
                <a:ea typeface="微软雅黑" panose="020B0503020204020204" pitchFamily="34" charset="-122"/>
              </a:rPr>
              <a:t>取消</a:t>
            </a:r>
            <a:r>
              <a:rPr lang="zh-CN" altLang="en-US" sz="1800" dirty="0">
                <a:solidFill>
                  <a:srgbClr val="000000"/>
                </a:solidFill>
                <a:latin typeface="微软雅黑" panose="020B0503020204020204" pitchFamily="34" charset="-122"/>
                <a:ea typeface="微软雅黑" panose="020B0503020204020204" pitchFamily="34" charset="-122"/>
              </a:rPr>
              <a:t>项目负责人承担过类似工程业绩</a:t>
            </a:r>
            <a:r>
              <a:rPr lang="zh-CN" altLang="en-US" sz="1800" dirty="0" smtClean="0">
                <a:solidFill>
                  <a:srgbClr val="000000"/>
                </a:solidFill>
                <a:latin typeface="微软雅黑" panose="020B0503020204020204" pitchFamily="34" charset="-122"/>
                <a:ea typeface="微软雅黑" panose="020B0503020204020204" pitchFamily="34" charset="-122"/>
              </a:rPr>
              <a:t>条件</a:t>
            </a:r>
            <a:r>
              <a:rPr lang="zh-CN" altLang="en-US" sz="1800" dirty="0">
                <a:solidFill>
                  <a:srgbClr val="000000"/>
                </a:solidFill>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改为资格后审</a:t>
            </a:r>
            <a:r>
              <a:rPr lang="zh-CN" altLang="en-US" sz="1800" dirty="0">
                <a:solidFill>
                  <a:srgbClr val="000000"/>
                </a:solidFill>
                <a:latin typeface="微软雅黑" panose="020B0503020204020204" pitchFamily="34" charset="-122"/>
                <a:ea typeface="微软雅黑" panose="020B0503020204020204" pitchFamily="34" charset="-122"/>
              </a:rPr>
              <a:t>重新发布招标公告。</a:t>
            </a:r>
            <a:endParaRPr lang="en-US" altLang="zh-CN" sz="1800" dirty="0">
              <a:solidFill>
                <a:srgbClr val="000000"/>
              </a:solidFill>
              <a:latin typeface="微软雅黑" panose="020B0503020204020204" pitchFamily="34" charset="-122"/>
              <a:ea typeface="微软雅黑" panose="020B0503020204020204" pitchFamily="34" charset="-122"/>
            </a:endParaRPr>
          </a:p>
          <a:p>
            <a:pPr lvl="0" indent="440055" defTabSz="879475" eaLnBrk="1" hangingPunct="1">
              <a:lnSpc>
                <a:spcPts val="3400"/>
              </a:lnSpc>
              <a:spcBef>
                <a:spcPct val="0"/>
              </a:spcBef>
              <a:buClrTx/>
              <a:buSzTx/>
              <a:buNone/>
            </a:pPr>
            <a:r>
              <a:rPr lang="en-US" altLang="zh-CN" sz="1800" b="1" dirty="0" smtClean="0">
                <a:solidFill>
                  <a:srgbClr val="0070C0"/>
                </a:solidFill>
                <a:latin typeface="微软雅黑" panose="020B0503020204020204" pitchFamily="34" charset="-122"/>
                <a:ea typeface="微软雅黑" panose="020B0503020204020204" pitchFamily="34" charset="-122"/>
              </a:rPr>
              <a:t>(7)</a:t>
            </a:r>
            <a:r>
              <a:rPr lang="zh-CN" altLang="en-US" sz="1800" dirty="0" smtClean="0">
                <a:solidFill>
                  <a:srgbClr val="000000"/>
                </a:solidFill>
                <a:latin typeface="微软雅黑" panose="020B0503020204020204" pitchFamily="34" charset="-122"/>
                <a:ea typeface="微软雅黑" panose="020B0503020204020204" pitchFamily="34" charset="-122"/>
              </a:rPr>
              <a:t>针对</a:t>
            </a:r>
            <a:r>
              <a:rPr lang="zh-CN" altLang="en-US" sz="1800" dirty="0">
                <a:solidFill>
                  <a:srgbClr val="FF0000"/>
                </a:solidFill>
                <a:latin typeface="微软雅黑" panose="020B0503020204020204" pitchFamily="34" charset="-122"/>
                <a:ea typeface="微软雅黑" panose="020B0503020204020204" pitchFamily="34" charset="-122"/>
              </a:rPr>
              <a:t>法</a:t>
            </a:r>
            <a:r>
              <a:rPr lang="en-US" altLang="zh-CN" sz="1800" dirty="0">
                <a:solidFill>
                  <a:srgbClr val="FF0000"/>
                </a:solidFill>
                <a:latin typeface="微软雅黑" panose="020B0503020204020204" pitchFamily="34" charset="-122"/>
                <a:ea typeface="微软雅黑" panose="020B0503020204020204" pitchFamily="34" charset="-122"/>
              </a:rPr>
              <a:t>31</a:t>
            </a:r>
            <a:r>
              <a:rPr lang="zh-CN" altLang="en-US" sz="1800" dirty="0">
                <a:solidFill>
                  <a:srgbClr val="FF0000"/>
                </a:solidFill>
                <a:latin typeface="微软雅黑" panose="020B0503020204020204" pitchFamily="34" charset="-122"/>
                <a:ea typeface="微软雅黑" panose="020B0503020204020204" pitchFamily="34" charset="-122"/>
              </a:rPr>
              <a:t>条与条例</a:t>
            </a:r>
            <a:r>
              <a:rPr lang="en-US" altLang="zh-CN" sz="1800" dirty="0">
                <a:solidFill>
                  <a:srgbClr val="FF0000"/>
                </a:solidFill>
                <a:latin typeface="微软雅黑" panose="020B0503020204020204" pitchFamily="34" charset="-122"/>
                <a:ea typeface="微软雅黑" panose="020B0503020204020204" pitchFamily="34" charset="-122"/>
              </a:rPr>
              <a:t>37</a:t>
            </a:r>
            <a:r>
              <a:rPr lang="zh-CN" altLang="en-US" sz="1800" dirty="0">
                <a:solidFill>
                  <a:srgbClr val="FF0000"/>
                </a:solidFill>
                <a:latin typeface="微软雅黑" panose="020B0503020204020204" pitchFamily="34" charset="-122"/>
                <a:ea typeface="微软雅黑" panose="020B0503020204020204" pitchFamily="34" charset="-122"/>
              </a:rPr>
              <a:t>条释义</a:t>
            </a:r>
            <a:r>
              <a:rPr lang="zh-CN" altLang="en-US" sz="1800" dirty="0">
                <a:solidFill>
                  <a:srgbClr val="000000"/>
                </a:solidFill>
                <a:latin typeface="微软雅黑" panose="020B0503020204020204" pitchFamily="34" charset="-122"/>
                <a:ea typeface="微软雅黑" panose="020B0503020204020204" pitchFamily="34" charset="-122"/>
              </a:rPr>
              <a:t>的矛盾，我省对联合体投标作出规定：联合体投标的</a:t>
            </a:r>
            <a:r>
              <a:rPr lang="zh-CN" altLang="en-US" sz="1800" dirty="0" smtClean="0">
                <a:solidFill>
                  <a:srgbClr val="000000"/>
                </a:solidFill>
                <a:latin typeface="微软雅黑" panose="020B0503020204020204" pitchFamily="34" charset="-122"/>
                <a:ea typeface="微软雅黑" panose="020B0503020204020204" pitchFamily="34" charset="-122"/>
              </a:rPr>
              <a:t>，</a:t>
            </a:r>
            <a:r>
              <a:rPr lang="zh-CN" altLang="en-US" sz="1900" dirty="0">
                <a:solidFill>
                  <a:srgbClr val="000000"/>
                </a:solidFill>
                <a:latin typeface="微软雅黑" panose="020B0503020204020204" pitchFamily="34" charset="-122"/>
                <a:ea typeface="微软雅黑" panose="020B0503020204020204" pitchFamily="34" charset="-122"/>
              </a:rPr>
              <a:t>联合体各成员单位应当具备</a:t>
            </a:r>
            <a:r>
              <a:rPr lang="zh-CN" altLang="en-US" sz="1900" dirty="0">
                <a:solidFill>
                  <a:srgbClr val="FF0000"/>
                </a:solidFill>
                <a:latin typeface="微软雅黑" panose="020B0503020204020204" pitchFamily="34" charset="-122"/>
                <a:ea typeface="微软雅黑" panose="020B0503020204020204" pitchFamily="34" charset="-122"/>
              </a:rPr>
              <a:t>与联合体协议中约定的分工相适应的</a:t>
            </a:r>
            <a:r>
              <a:rPr lang="zh-CN" altLang="en-US" sz="1900" dirty="0">
                <a:solidFill>
                  <a:srgbClr val="000000"/>
                </a:solidFill>
                <a:latin typeface="微软雅黑" panose="020B0503020204020204" pitchFamily="34" charset="-122"/>
                <a:ea typeface="微软雅黑" panose="020B0503020204020204" pitchFamily="34" charset="-122"/>
              </a:rPr>
              <a:t>施工资质和施工</a:t>
            </a:r>
            <a:r>
              <a:rPr lang="zh-CN" altLang="en-US" sz="1900" dirty="0" smtClean="0">
                <a:solidFill>
                  <a:srgbClr val="000000"/>
                </a:solidFill>
                <a:latin typeface="微软雅黑" panose="020B0503020204020204" pitchFamily="34" charset="-122"/>
                <a:ea typeface="微软雅黑" panose="020B0503020204020204" pitchFamily="34" charset="-122"/>
              </a:rPr>
              <a:t>能力。</a:t>
            </a:r>
            <a:endParaRPr lang="en-US" altLang="zh-CN" sz="18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0878657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5221" y="373625"/>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724584" y="1337551"/>
            <a:ext cx="10722350" cy="490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lvl="0" indent="440055" defTabSz="879475" eaLnBrk="1" hangingPunct="1">
              <a:lnSpc>
                <a:spcPts val="3400"/>
              </a:lnSpc>
              <a:spcBef>
                <a:spcPct val="0"/>
              </a:spcBef>
              <a:buClrTx/>
              <a:buSzTx/>
              <a:buNone/>
            </a:pPr>
            <a:r>
              <a:rPr lang="en-US" altLang="zh-CN" sz="1800" b="1" dirty="0">
                <a:solidFill>
                  <a:srgbClr val="0070C0"/>
                </a:solidFill>
                <a:latin typeface="微软雅黑" panose="020B0503020204020204" pitchFamily="34" charset="-122"/>
                <a:ea typeface="微软雅黑" panose="020B0503020204020204" pitchFamily="34" charset="-122"/>
              </a:rPr>
              <a:t>8</a:t>
            </a:r>
            <a:r>
              <a:rPr lang="zh-CN" altLang="en-US" sz="1800" b="1" dirty="0">
                <a:solidFill>
                  <a:srgbClr val="0070C0"/>
                </a:solidFill>
                <a:latin typeface="微软雅黑" panose="020B0503020204020204" pitchFamily="34" charset="-122"/>
                <a:ea typeface="微软雅黑" panose="020B0503020204020204" pitchFamily="34" charset="-122"/>
              </a:rPr>
              <a:t>、拒绝投标：</a:t>
            </a:r>
            <a:r>
              <a:rPr lang="zh-CN" altLang="en-US" sz="1800" dirty="0">
                <a:solidFill>
                  <a:srgbClr val="000000"/>
                </a:solidFill>
                <a:latin typeface="微软雅黑" panose="020B0503020204020204" pitchFamily="34" charset="-122"/>
                <a:ea typeface="微软雅黑" panose="020B0503020204020204" pitchFamily="34" charset="-122"/>
              </a:rPr>
              <a:t>投标人存在串通投标、以他人名义投标、弄虚作假等违法违规行为，或者无正当理由放弃投标、中标资格，造成</a:t>
            </a:r>
            <a:r>
              <a:rPr lang="zh-CN" altLang="en-US" sz="1800" dirty="0">
                <a:solidFill>
                  <a:srgbClr val="FF0000"/>
                </a:solidFill>
                <a:latin typeface="微软雅黑" panose="020B0503020204020204" pitchFamily="34" charset="-122"/>
                <a:ea typeface="微软雅黑" panose="020B0503020204020204" pitchFamily="34" charset="-122"/>
              </a:rPr>
              <a:t>项目招标失败的，不得参加该项目</a:t>
            </a:r>
            <a:r>
              <a:rPr lang="zh-CN" altLang="en-US" sz="1800" dirty="0">
                <a:solidFill>
                  <a:srgbClr val="000000"/>
                </a:solidFill>
                <a:latin typeface="微软雅黑" panose="020B0503020204020204" pitchFamily="34" charset="-122"/>
                <a:ea typeface="微软雅黑" panose="020B0503020204020204" pitchFamily="34" charset="-122"/>
              </a:rPr>
              <a:t>重新招标的</a:t>
            </a:r>
            <a:r>
              <a:rPr lang="zh-CN" altLang="en-US" sz="1800" dirty="0" smtClean="0">
                <a:solidFill>
                  <a:srgbClr val="000000"/>
                </a:solidFill>
                <a:latin typeface="微软雅黑" panose="020B0503020204020204" pitchFamily="34" charset="-122"/>
                <a:ea typeface="微软雅黑" panose="020B0503020204020204" pitchFamily="34" charset="-122"/>
              </a:rPr>
              <a:t>投标。</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lvl="0" indent="440055" defTabSz="879475" eaLnBrk="1" hangingPunct="1">
              <a:lnSpc>
                <a:spcPts val="3400"/>
              </a:lnSpc>
              <a:spcBef>
                <a:spcPct val="0"/>
              </a:spcBef>
              <a:buClrTx/>
              <a:buSzTx/>
              <a:buNone/>
            </a:pPr>
            <a:r>
              <a:rPr lang="en-US" altLang="zh-CN" sz="1900" b="1" dirty="0" smtClean="0">
                <a:solidFill>
                  <a:srgbClr val="0070C0"/>
                </a:solidFill>
                <a:latin typeface="微软雅黑" panose="020B0503020204020204" pitchFamily="34" charset="-122"/>
                <a:ea typeface="微软雅黑" panose="020B0503020204020204" pitchFamily="34" charset="-122"/>
              </a:rPr>
              <a:t>9</a:t>
            </a:r>
            <a:r>
              <a:rPr lang="zh-CN" altLang="en-US" sz="1900" b="1" dirty="0" smtClean="0">
                <a:solidFill>
                  <a:srgbClr val="0070C0"/>
                </a:solidFill>
                <a:latin typeface="微软雅黑" panose="020B0503020204020204" pitchFamily="34" charset="-122"/>
                <a:ea typeface="微软雅黑" panose="020B0503020204020204" pitchFamily="34" charset="-122"/>
              </a:rPr>
              <a:t>、</a:t>
            </a:r>
            <a:r>
              <a:rPr lang="zh-CN" altLang="en-US" sz="1800" b="1" dirty="0" smtClean="0">
                <a:solidFill>
                  <a:srgbClr val="0070C0"/>
                </a:solidFill>
                <a:latin typeface="微软雅黑" panose="020B0503020204020204" pitchFamily="34" charset="-122"/>
                <a:ea typeface="微软雅黑" panose="020B0503020204020204" pitchFamily="34" charset="-122"/>
              </a:rPr>
              <a:t>重新资审的情形：</a:t>
            </a:r>
            <a:r>
              <a:rPr lang="zh-CN" altLang="en-US" sz="1800" dirty="0" smtClean="0">
                <a:solidFill>
                  <a:srgbClr val="000000"/>
                </a:solidFill>
                <a:latin typeface="微软雅黑" panose="020B0503020204020204" pitchFamily="34" charset="-122"/>
                <a:ea typeface="微软雅黑" panose="020B0503020204020204" pitchFamily="34" charset="-122"/>
              </a:rPr>
              <a:t>资格预审活动中出现下列情况之一的，招标人应当按照相关规定</a:t>
            </a:r>
            <a:r>
              <a:rPr lang="zh-CN" altLang="en-US" sz="1800" dirty="0" smtClean="0">
                <a:solidFill>
                  <a:srgbClr val="FF0000"/>
                </a:solidFill>
                <a:latin typeface="微软雅黑" panose="020B0503020204020204" pitchFamily="34" charset="-122"/>
                <a:ea typeface="微软雅黑" panose="020B0503020204020204" pitchFamily="34" charset="-122"/>
              </a:rPr>
              <a:t>重新组建资格审查委员会进行评审</a:t>
            </a:r>
            <a:r>
              <a:rPr lang="zh-CN" altLang="en-US" sz="1800" dirty="0" smtClean="0">
                <a:solidFill>
                  <a:srgbClr val="000000"/>
                </a:solidFill>
                <a:latin typeface="微软雅黑" panose="020B0503020204020204" pitchFamily="34" charset="-122"/>
                <a:ea typeface="微软雅黑" panose="020B0503020204020204" pitchFamily="34" charset="-122"/>
              </a:rPr>
              <a:t>：</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lvl="0" indent="440055" defTabSz="879475" eaLnBrk="1" hangingPunct="1">
              <a:lnSpc>
                <a:spcPts val="34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一）使用资格预审文件未规定的评审标准和方法且拒不改正的；</a:t>
            </a:r>
          </a:p>
          <a:p>
            <a:pPr lvl="0" indent="440055" defTabSz="879475" eaLnBrk="1" hangingPunct="1">
              <a:lnSpc>
                <a:spcPct val="1500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（二）应当回避担任资格审查委员会成员的人参与评审的；</a:t>
            </a:r>
          </a:p>
          <a:p>
            <a:pPr lvl="0" indent="440055" defTabSz="879475" eaLnBrk="1" hangingPunct="1">
              <a:lnSpc>
                <a:spcPct val="1500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（三）资格审查委员会的组建及人员组成不符合要求的；</a:t>
            </a:r>
          </a:p>
          <a:p>
            <a:pPr lvl="0" indent="440055" defTabSz="879475" eaLnBrk="1" hangingPunct="1">
              <a:lnSpc>
                <a:spcPct val="1500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（四）资格审查委员会及其成员在评审过程中有违法行为</a:t>
            </a:r>
            <a:r>
              <a:rPr lang="zh-CN" altLang="en-US" sz="1800" dirty="0" smtClean="0">
                <a:solidFill>
                  <a:srgbClr val="000000"/>
                </a:solidFill>
                <a:latin typeface="微软雅黑" panose="020B0503020204020204" pitchFamily="34" charset="-122"/>
                <a:ea typeface="微软雅黑" panose="020B0503020204020204" pitchFamily="34" charset="-122"/>
              </a:rPr>
              <a:t>，</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lvl="0" indent="440055" defTabSz="879475" eaLnBrk="1" hangingPunct="1">
              <a:lnSpc>
                <a:spcPct val="1500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且</a:t>
            </a:r>
            <a:r>
              <a:rPr lang="zh-CN" altLang="en-US" sz="1800" dirty="0">
                <a:solidFill>
                  <a:srgbClr val="000000"/>
                </a:solidFill>
                <a:latin typeface="微软雅黑" panose="020B0503020204020204" pitchFamily="34" charset="-122"/>
                <a:ea typeface="微软雅黑" panose="020B0503020204020204" pitchFamily="34" charset="-122"/>
              </a:rPr>
              <a:t>影响评审结果的；</a:t>
            </a:r>
            <a:endParaRPr lang="en-US" altLang="zh-CN" sz="1800" dirty="0">
              <a:solidFill>
                <a:srgbClr val="000000"/>
              </a:solidFill>
              <a:latin typeface="微软雅黑" panose="020B0503020204020204" pitchFamily="34" charset="-122"/>
              <a:ea typeface="微软雅黑" panose="020B0503020204020204" pitchFamily="34" charset="-122"/>
            </a:endParaRPr>
          </a:p>
          <a:p>
            <a:pPr lvl="0" indent="440055" defTabSz="879475" eaLnBrk="1" hangingPunct="1">
              <a:lnSpc>
                <a:spcPct val="1500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（五）法律、行政法规规定的其他情况。</a:t>
            </a:r>
          </a:p>
          <a:p>
            <a:pPr lvl="0" defTabSz="0" eaLnBrk="1" fontAlgn="base" hangingPunct="1">
              <a:lnSpc>
                <a:spcPts val="3300"/>
              </a:lnSpc>
              <a:spcAft>
                <a:spcPct val="0"/>
              </a:spcAft>
              <a:buClr>
                <a:srgbClr val="2F2F2F"/>
              </a:buClr>
              <a:buNone/>
            </a:pPr>
            <a:r>
              <a:rPr lang="en-US" altLang="zh-CN" sz="1800" b="1" dirty="0">
                <a:solidFill>
                  <a:srgbClr val="0070C0"/>
                </a:solidFill>
                <a:latin typeface="微软雅黑" panose="020B0503020204020204" pitchFamily="34" charset="-122"/>
                <a:ea typeface="微软雅黑" panose="020B0503020204020204" pitchFamily="34" charset="-122"/>
                <a:sym typeface="微软雅黑" pitchFamily="34" charset="-122"/>
              </a:rPr>
              <a:t> </a:t>
            </a:r>
            <a:r>
              <a:rPr lang="en-US" altLang="zh-CN" sz="1800" b="1" dirty="0" smtClean="0">
                <a:solidFill>
                  <a:srgbClr val="0070C0"/>
                </a:solidFill>
                <a:latin typeface="微软雅黑" panose="020B0503020204020204" pitchFamily="34" charset="-122"/>
                <a:ea typeface="微软雅黑" panose="020B0503020204020204" pitchFamily="34" charset="-122"/>
                <a:sym typeface="微软雅黑" pitchFamily="34" charset="-122"/>
              </a:rPr>
              <a:t>   10</a:t>
            </a:r>
            <a:r>
              <a:rPr lang="zh-CN" altLang="en-US" sz="1800" b="1" dirty="0">
                <a:solidFill>
                  <a:srgbClr val="0070C0"/>
                </a:solidFill>
                <a:latin typeface="微软雅黑" panose="020B0503020204020204" pitchFamily="34" charset="-122"/>
                <a:ea typeface="微软雅黑" panose="020B0503020204020204" pitchFamily="34" charset="-122"/>
                <a:sym typeface="微软雅黑" pitchFamily="34" charset="-122"/>
              </a:rPr>
              <a:t>、开标前变更项目负责人的处理</a:t>
            </a:r>
            <a:r>
              <a:rPr lang="zh-CN" altLang="en-US" sz="1800" b="1" dirty="0" smtClean="0">
                <a:solidFill>
                  <a:srgbClr val="0070C0"/>
                </a:solidFill>
                <a:latin typeface="微软雅黑" panose="020B0503020204020204" pitchFamily="34" charset="-122"/>
                <a:ea typeface="微软雅黑" panose="020B0503020204020204" pitchFamily="34" charset="-122"/>
                <a:sym typeface="微软雅黑" pitchFamily="34" charset="-122"/>
              </a:rPr>
              <a:t>规定</a:t>
            </a:r>
            <a:endParaRPr lang="zh-CN" altLang="en-US" sz="1800" b="1" dirty="0">
              <a:solidFill>
                <a:srgbClr val="0070C0"/>
              </a:solidFill>
              <a:latin typeface="微软雅黑" panose="020B0503020204020204" pitchFamily="34" charset="-122"/>
              <a:ea typeface="微软雅黑" panose="020B0503020204020204" pitchFamily="34" charset="-122"/>
              <a:sym typeface="微软雅黑" pitchFamily="34" charset="-122"/>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5342" y="4007926"/>
            <a:ext cx="3181592" cy="217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62950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5221" y="373625"/>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724584" y="1308290"/>
            <a:ext cx="10722350" cy="487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lvl="0" indent="471948" algn="just" defTabSz="914400" eaLnBrk="1" hangingPunct="1">
              <a:lnSpc>
                <a:spcPts val="3434"/>
              </a:lnSpc>
              <a:spcBef>
                <a:spcPct val="0"/>
              </a:spcBef>
              <a:buClrTx/>
              <a:buSzTx/>
              <a:buNone/>
            </a:pPr>
            <a:r>
              <a:rPr lang="zh-CN" altLang="en-US" sz="1900" kern="0" dirty="0" smtClean="0">
                <a:solidFill>
                  <a:prstClr val="black"/>
                </a:solidFill>
                <a:latin typeface="微软雅黑" pitchFamily="34" charset="-122"/>
                <a:ea typeface="微软雅黑" pitchFamily="34" charset="-122"/>
                <a:sym typeface="微软雅黑" pitchFamily="34" charset="-122"/>
              </a:rPr>
              <a:t>投标</a:t>
            </a:r>
            <a:r>
              <a:rPr lang="zh-CN" altLang="en-US" sz="1900" kern="0" dirty="0">
                <a:solidFill>
                  <a:prstClr val="black"/>
                </a:solidFill>
                <a:latin typeface="微软雅黑" pitchFamily="34" charset="-122"/>
                <a:ea typeface="微软雅黑" pitchFamily="34" charset="-122"/>
                <a:sym typeface="微软雅黑" pitchFamily="34" charset="-122"/>
              </a:rPr>
              <a:t>文件确定的项目负责人与资格预审结果不一致的，采用有限数量制资格预审的，应当在投标文件截止时间前征得招标人书面同意（</a:t>
            </a:r>
            <a:r>
              <a:rPr lang="zh-CN" altLang="en-US" sz="1900" kern="0" dirty="0">
                <a:solidFill>
                  <a:srgbClr val="FF0000"/>
                </a:solidFill>
                <a:latin typeface="微软雅黑" pitchFamily="34" charset="-122"/>
                <a:ea typeface="微软雅黑" pitchFamily="34" charset="-122"/>
                <a:sym typeface="微软雅黑" pitchFamily="34" charset="-122"/>
              </a:rPr>
              <a:t>项目负责人进行答辩的不得更换</a:t>
            </a:r>
            <a:r>
              <a:rPr lang="zh-CN" altLang="en-US" sz="1900" kern="0" dirty="0">
                <a:solidFill>
                  <a:prstClr val="black"/>
                </a:solidFill>
                <a:latin typeface="微软雅黑" pitchFamily="34" charset="-122"/>
                <a:ea typeface="微软雅黑" pitchFamily="34" charset="-122"/>
                <a:sym typeface="微软雅黑" pitchFamily="34" charset="-122"/>
              </a:rPr>
              <a:t>），并由原</a:t>
            </a:r>
            <a:r>
              <a:rPr lang="zh-CN" altLang="en-US" sz="1900" kern="0" dirty="0">
                <a:solidFill>
                  <a:srgbClr val="FF0000"/>
                </a:solidFill>
                <a:latin typeface="微软雅黑" pitchFamily="34" charset="-122"/>
                <a:ea typeface="微软雅黑" pitchFamily="34" charset="-122"/>
                <a:sym typeface="微软雅黑" pitchFamily="34" charset="-122"/>
              </a:rPr>
              <a:t>资格审查委员会审查确定</a:t>
            </a:r>
            <a:r>
              <a:rPr lang="zh-CN" altLang="en-US" sz="1900" kern="0" dirty="0">
                <a:solidFill>
                  <a:prstClr val="black"/>
                </a:solidFill>
                <a:latin typeface="微软雅黑" pitchFamily="34" charset="-122"/>
                <a:ea typeface="微软雅黑" pitchFamily="34" charset="-122"/>
                <a:sym typeface="微软雅黑" pitchFamily="34" charset="-122"/>
              </a:rPr>
              <a:t>；采用合格制资格预审的项目，应当在投标文件截止时间前征得招标人书面同意，在评标时，由</a:t>
            </a:r>
            <a:r>
              <a:rPr lang="zh-CN" altLang="en-US" sz="1900" kern="0" dirty="0">
                <a:solidFill>
                  <a:srgbClr val="FF0000"/>
                </a:solidFill>
                <a:latin typeface="微软雅黑" pitchFamily="34" charset="-122"/>
                <a:ea typeface="微软雅黑" pitchFamily="34" charset="-122"/>
                <a:sym typeface="微软雅黑" pitchFamily="34" charset="-122"/>
              </a:rPr>
              <a:t>评标委员会</a:t>
            </a:r>
            <a:r>
              <a:rPr lang="zh-CN" altLang="en-US" sz="1900" kern="0" dirty="0">
                <a:solidFill>
                  <a:prstClr val="black"/>
                </a:solidFill>
                <a:latin typeface="微软雅黑" pitchFamily="34" charset="-122"/>
                <a:ea typeface="微软雅黑" pitchFamily="34" charset="-122"/>
                <a:sym typeface="微软雅黑" pitchFamily="34" charset="-122"/>
              </a:rPr>
              <a:t>按照资格预审文件规定的标准和方法审查确认。 </a:t>
            </a:r>
            <a:endParaRPr lang="en-US" altLang="zh-CN" sz="1900" kern="0" dirty="0" smtClean="0">
              <a:solidFill>
                <a:prstClr val="black"/>
              </a:solidFill>
              <a:latin typeface="微软雅黑" pitchFamily="34" charset="-122"/>
              <a:ea typeface="微软雅黑" pitchFamily="34" charset="-122"/>
              <a:sym typeface="微软雅黑" pitchFamily="34" charset="-122"/>
            </a:endParaRPr>
          </a:p>
          <a:p>
            <a:pPr lvl="0" indent="471948" algn="just" defTabSz="914400" eaLnBrk="1" hangingPunct="1">
              <a:lnSpc>
                <a:spcPts val="3434"/>
              </a:lnSpc>
              <a:spcBef>
                <a:spcPct val="0"/>
              </a:spcBef>
              <a:buClrTx/>
              <a:buSzTx/>
              <a:buNone/>
            </a:pPr>
            <a:r>
              <a:rPr lang="en-US" altLang="zh-CN" sz="1800" b="1" dirty="0" smtClean="0">
                <a:solidFill>
                  <a:srgbClr val="0070C0"/>
                </a:solidFill>
                <a:latin typeface="微软雅黑" panose="020B0503020204020204" pitchFamily="34" charset="-122"/>
                <a:ea typeface="微软雅黑" panose="020B0503020204020204" pitchFamily="34" charset="-122"/>
              </a:rPr>
              <a:t>5</a:t>
            </a:r>
            <a:r>
              <a:rPr lang="zh-CN" altLang="en-US" sz="1800" b="1" dirty="0">
                <a:solidFill>
                  <a:srgbClr val="0070C0"/>
                </a:solidFill>
                <a:latin typeface="微软雅黑" panose="020B0503020204020204" pitchFamily="34" charset="-122"/>
                <a:ea typeface="微软雅黑" panose="020B0503020204020204" pitchFamily="34" charset="-122"/>
              </a:rPr>
              <a:t>、招标项目需求</a:t>
            </a:r>
            <a:endParaRPr lang="en-US" altLang="zh-CN" sz="1800" b="1" dirty="0">
              <a:solidFill>
                <a:srgbClr val="0070C0"/>
              </a:solidFill>
              <a:latin typeface="微软雅黑" panose="020B0503020204020204" pitchFamily="34" charset="-122"/>
              <a:ea typeface="微软雅黑" panose="020B0503020204020204" pitchFamily="34" charset="-122"/>
            </a:endParaRPr>
          </a:p>
          <a:p>
            <a:pPr lvl="0" indent="471948" algn="just" defTabSz="914400" eaLnBrk="1" hangingPunct="1">
              <a:lnSpc>
                <a:spcPts val="3541"/>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第八条对招标人需求作出指导。招标人参考</a:t>
            </a:r>
            <a:r>
              <a:rPr lang="en-US" altLang="zh-CN" sz="1800" dirty="0">
                <a:solidFill>
                  <a:srgbClr val="00000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江苏省房屋建筑</a:t>
            </a:r>
            <a:r>
              <a:rPr lang="zh-CN" altLang="en-US" sz="1800" dirty="0" smtClean="0">
                <a:solidFill>
                  <a:srgbClr val="000000"/>
                </a:solidFill>
                <a:latin typeface="微软雅黑" panose="020B0503020204020204" pitchFamily="34" charset="-122"/>
                <a:ea typeface="微软雅黑" panose="020B0503020204020204" pitchFamily="34" charset="-122"/>
              </a:rPr>
              <a:t>和市政</a:t>
            </a:r>
            <a:r>
              <a:rPr lang="zh-CN" altLang="en-US" sz="1800" dirty="0">
                <a:solidFill>
                  <a:srgbClr val="000000"/>
                </a:solidFill>
                <a:latin typeface="微软雅黑" panose="020B0503020204020204" pitchFamily="34" charset="-122"/>
                <a:ea typeface="微软雅黑" panose="020B0503020204020204" pitchFamily="34" charset="-122"/>
              </a:rPr>
              <a:t>基础设施项目工程总承包招标文件示范文本</a:t>
            </a:r>
            <a:r>
              <a:rPr lang="en-US" altLang="zh-CN" sz="1800" dirty="0">
                <a:solidFill>
                  <a:srgbClr val="00000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，结合招标</a:t>
            </a:r>
            <a:r>
              <a:rPr lang="zh-CN" altLang="en-US" sz="1800" dirty="0" smtClean="0">
                <a:solidFill>
                  <a:srgbClr val="000000"/>
                </a:solidFill>
                <a:latin typeface="微软雅黑" panose="020B0503020204020204" pitchFamily="34" charset="-122"/>
                <a:ea typeface="微软雅黑" panose="020B0503020204020204" pitchFamily="34" charset="-122"/>
              </a:rPr>
              <a:t>项目</a:t>
            </a:r>
            <a:r>
              <a:rPr lang="zh-CN" altLang="en-US" sz="1800" dirty="0">
                <a:solidFill>
                  <a:srgbClr val="000000"/>
                </a:solidFill>
                <a:latin typeface="微软雅黑" panose="020B0503020204020204" pitchFamily="34" charset="-122"/>
                <a:ea typeface="微软雅黑" panose="020B0503020204020204" pitchFamily="34" charset="-122"/>
              </a:rPr>
              <a:t>的</a:t>
            </a:r>
            <a:r>
              <a:rPr lang="zh-CN" altLang="en-US" sz="1800" dirty="0">
                <a:solidFill>
                  <a:srgbClr val="FF0000"/>
                </a:solidFill>
                <a:latin typeface="微软雅黑" panose="020B0503020204020204" pitchFamily="34" charset="-122"/>
                <a:ea typeface="微软雅黑" panose="020B0503020204020204" pitchFamily="34" charset="-122"/>
              </a:rPr>
              <a:t>具体特点和所处的设计阶段</a:t>
            </a:r>
            <a:r>
              <a:rPr lang="zh-CN" altLang="en-US" sz="1800" dirty="0">
                <a:solidFill>
                  <a:srgbClr val="000000"/>
                </a:solidFill>
                <a:latin typeface="微软雅黑" panose="020B0503020204020204" pitchFamily="34" charset="-122"/>
                <a:ea typeface="微软雅黑" panose="020B0503020204020204" pitchFamily="34" charset="-122"/>
              </a:rPr>
              <a:t>编制招标文件。招标文件</a:t>
            </a:r>
            <a:r>
              <a:rPr lang="zh-CN" altLang="en-US" sz="1800" dirty="0">
                <a:solidFill>
                  <a:srgbClr val="FF0000"/>
                </a:solidFill>
                <a:latin typeface="微软雅黑" panose="020B0503020204020204" pitchFamily="34" charset="-122"/>
                <a:ea typeface="微软雅黑" panose="020B0503020204020204" pitchFamily="34" charset="-122"/>
              </a:rPr>
              <a:t>至少</a:t>
            </a:r>
            <a:r>
              <a:rPr lang="zh-CN" altLang="en-US" sz="1800" dirty="0" smtClean="0">
                <a:solidFill>
                  <a:srgbClr val="FF0000"/>
                </a:solidFill>
                <a:latin typeface="微软雅黑" panose="020B0503020204020204" pitchFamily="34" charset="-122"/>
                <a:ea typeface="微软雅黑" panose="020B0503020204020204" pitchFamily="34" charset="-122"/>
              </a:rPr>
              <a:t>应当</a:t>
            </a:r>
            <a:r>
              <a:rPr lang="zh-CN" altLang="en-US" sz="1800" dirty="0">
                <a:solidFill>
                  <a:srgbClr val="FF0000"/>
                </a:solidFill>
                <a:latin typeface="微软雅黑" panose="020B0503020204020204" pitchFamily="34" charset="-122"/>
                <a:ea typeface="微软雅黑" panose="020B0503020204020204" pitchFamily="34" charset="-122"/>
              </a:rPr>
              <a:t>明确下列事项：</a:t>
            </a:r>
            <a:r>
              <a:rPr lang="en-US" altLang="zh-CN" sz="1800" b="1" dirty="0">
                <a:solidFill>
                  <a:srgbClr val="0070C0"/>
                </a:solidFill>
                <a:latin typeface="方正舒体" panose="02010601030101010101" pitchFamily="2" charset="-122"/>
                <a:ea typeface="方正舒体" panose="02010601030101010101" pitchFamily="2" charset="-122"/>
              </a:rPr>
              <a:t>--</a:t>
            </a:r>
            <a:r>
              <a:rPr lang="zh-CN" altLang="en-US" sz="1800" b="1" dirty="0">
                <a:solidFill>
                  <a:srgbClr val="0070C0"/>
                </a:solidFill>
                <a:latin typeface="方正舒体" panose="02010601030101010101" pitchFamily="2" charset="-122"/>
                <a:ea typeface="方正舒体" panose="02010601030101010101" pitchFamily="2" charset="-122"/>
              </a:rPr>
              <a:t>非常重要</a:t>
            </a:r>
          </a:p>
          <a:p>
            <a:pPr lvl="0" indent="471948" algn="just" defTabSz="914400" eaLnBrk="1" hangingPunct="1">
              <a:lnSpc>
                <a:spcPts val="33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（一）</a:t>
            </a:r>
            <a:r>
              <a:rPr lang="zh-CN" altLang="en-US" sz="1800" dirty="0">
                <a:solidFill>
                  <a:srgbClr val="FF0000"/>
                </a:solidFill>
                <a:latin typeface="微软雅黑" panose="020B0503020204020204" pitchFamily="34" charset="-122"/>
                <a:ea typeface="微软雅黑" panose="020B0503020204020204" pitchFamily="34" charset="-122"/>
              </a:rPr>
              <a:t>发包前完成的</a:t>
            </a:r>
            <a:r>
              <a:rPr lang="zh-CN" altLang="en-US" sz="1800" dirty="0">
                <a:solidFill>
                  <a:srgbClr val="000000"/>
                </a:solidFill>
                <a:latin typeface="微软雅黑" panose="020B0503020204020204" pitchFamily="34" charset="-122"/>
                <a:ea typeface="微软雅黑" panose="020B0503020204020204" pitchFamily="34" charset="-122"/>
              </a:rPr>
              <a:t>水文、地勘、地形等地质勘察资料、城乡规划和城市设计对项目的基本要求、可行性研究报告（方案设计、初步设计文件）等基础资料；</a:t>
            </a:r>
          </a:p>
          <a:p>
            <a:pPr lvl="0" indent="471948" algn="just" defTabSz="914400" eaLnBrk="1" hangingPunct="1">
              <a:lnSpc>
                <a:spcPts val="33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（二）</a:t>
            </a:r>
            <a:r>
              <a:rPr lang="zh-CN" altLang="en-US" sz="1800" dirty="0">
                <a:solidFill>
                  <a:srgbClr val="FF0000"/>
                </a:solidFill>
                <a:latin typeface="微软雅黑" panose="020B0503020204020204" pitchFamily="34" charset="-122"/>
                <a:ea typeface="微软雅黑" panose="020B0503020204020204" pitchFamily="34" charset="-122"/>
              </a:rPr>
              <a:t>招标的内容及范围</a:t>
            </a:r>
            <a:r>
              <a:rPr lang="zh-CN" altLang="en-US" sz="1800" dirty="0">
                <a:solidFill>
                  <a:srgbClr val="000000"/>
                </a:solidFill>
                <a:latin typeface="微软雅黑" panose="020B0503020204020204" pitchFamily="34" charset="-122"/>
                <a:ea typeface="微软雅黑" panose="020B0503020204020204" pitchFamily="34" charset="-122"/>
              </a:rPr>
              <a:t>，主要包括设计、采购和施工的内容及范围、规模、功能、质量、</a:t>
            </a:r>
            <a:r>
              <a:rPr lang="zh-CN" altLang="en-US" sz="1800" dirty="0" smtClean="0">
                <a:solidFill>
                  <a:srgbClr val="000000"/>
                </a:solidFill>
                <a:latin typeface="微软雅黑" panose="020B0503020204020204" pitchFamily="34" charset="-122"/>
                <a:ea typeface="微软雅黑" panose="020B0503020204020204" pitchFamily="34" charset="-122"/>
              </a:rPr>
              <a:t>安全、</a:t>
            </a:r>
            <a:endParaRPr lang="en-US" altLang="zh-CN" sz="1800" b="1" dirty="0" smtClean="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1705734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27380" y="338456"/>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702160" y="1147241"/>
            <a:ext cx="10740587" cy="516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71948" algn="just" eaLnBrk="1" hangingPunct="1">
              <a:lnSpc>
                <a:spcPts val="33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工期</a:t>
            </a:r>
            <a:r>
              <a:rPr lang="zh-CN" altLang="en-US" sz="1800" dirty="0">
                <a:solidFill>
                  <a:srgbClr val="000000"/>
                </a:solidFill>
                <a:latin typeface="微软雅黑" panose="020B0503020204020204" pitchFamily="34" charset="-122"/>
                <a:ea typeface="微软雅黑" panose="020B0503020204020204" pitchFamily="34" charset="-122"/>
              </a:rPr>
              <a:t>、验收、投资限额等量化指标；设计指标要点，有关建设标准、技术标准；以及主要材料设备的参数、指标和品牌档次等；</a:t>
            </a:r>
          </a:p>
          <a:p>
            <a:pPr indent="471948" algn="just" eaLnBrk="1" hangingPunct="1">
              <a:lnSpc>
                <a:spcPts val="33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（三</a:t>
            </a:r>
            <a:r>
              <a:rPr lang="zh-CN" altLang="en-US" sz="1800" dirty="0">
                <a:solidFill>
                  <a:srgbClr val="FF0000"/>
                </a:solidFill>
                <a:latin typeface="微软雅黑" panose="020B0503020204020204" pitchFamily="34" charset="-122"/>
                <a:ea typeface="微软雅黑" panose="020B0503020204020204" pitchFamily="34" charset="-122"/>
              </a:rPr>
              <a:t>）招标人与中标人的责任和权利</a:t>
            </a:r>
            <a:r>
              <a:rPr lang="zh-CN" altLang="en-US" sz="1800" dirty="0">
                <a:solidFill>
                  <a:srgbClr val="000000"/>
                </a:solidFill>
                <a:latin typeface="微软雅黑" panose="020B0503020204020204" pitchFamily="34" charset="-122"/>
                <a:ea typeface="微软雅黑" panose="020B0503020204020204" pitchFamily="34" charset="-122"/>
              </a:rPr>
              <a:t>，主要包括工作范围、风险划分、项目目标、价格形式及调整、计量支付、变更程序及变更价款的确定、索赔程序、违约责任、工程保险、不可抗力处理条款等</a:t>
            </a:r>
            <a:r>
              <a:rPr lang="zh-CN" altLang="en-US" sz="1800" dirty="0" smtClean="0">
                <a:solidFill>
                  <a:srgbClr val="000000"/>
                </a:solidFill>
                <a:latin typeface="微软雅黑" panose="020B0503020204020204" pitchFamily="34" charset="-122"/>
                <a:ea typeface="微软雅黑" panose="020B0503020204020204" pitchFamily="34" charset="-122"/>
              </a:rPr>
              <a:t>；</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3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（四）投标文件编制要求。明确</a:t>
            </a:r>
            <a:r>
              <a:rPr lang="zh-CN" altLang="en-US" sz="1800" dirty="0" smtClean="0">
                <a:solidFill>
                  <a:srgbClr val="FF0000"/>
                </a:solidFill>
                <a:latin typeface="微软雅黑" panose="020B0503020204020204" pitchFamily="34" charset="-122"/>
                <a:ea typeface="微软雅黑" panose="020B0503020204020204" pitchFamily="34" charset="-122"/>
              </a:rPr>
              <a:t>承包人建议书</a:t>
            </a:r>
            <a:r>
              <a:rPr lang="zh-CN" altLang="en-US" sz="1800" dirty="0" smtClean="0">
                <a:solidFill>
                  <a:srgbClr val="000000"/>
                </a:solidFill>
                <a:latin typeface="微软雅黑" panose="020B0503020204020204" pitchFamily="34" charset="-122"/>
                <a:ea typeface="微软雅黑" panose="020B0503020204020204" pitchFamily="34" charset="-122"/>
              </a:rPr>
              <a:t>（包括设计图纸、工程详细说明、设备方案及分包方案）、</a:t>
            </a:r>
            <a:r>
              <a:rPr lang="zh-CN" altLang="en-US" sz="1800" dirty="0" smtClean="0">
                <a:solidFill>
                  <a:srgbClr val="FF0000"/>
                </a:solidFill>
                <a:latin typeface="微软雅黑" panose="020B0503020204020204" pitchFamily="34" charset="-122"/>
                <a:ea typeface="微软雅黑" panose="020B0503020204020204" pitchFamily="34" charset="-122"/>
              </a:rPr>
              <a:t>资信业绩</a:t>
            </a:r>
            <a:r>
              <a:rPr lang="zh-CN" altLang="en-US" sz="1800" dirty="0" smtClean="0">
                <a:solidFill>
                  <a:srgbClr val="000000"/>
                </a:solidFill>
                <a:latin typeface="微软雅黑" panose="020B0503020204020204" pitchFamily="34" charset="-122"/>
                <a:ea typeface="微软雅黑" panose="020B0503020204020204" pitchFamily="34" charset="-122"/>
              </a:rPr>
              <a:t>、</a:t>
            </a:r>
            <a:r>
              <a:rPr lang="zh-CN" altLang="en-US" sz="1800" dirty="0" smtClean="0">
                <a:solidFill>
                  <a:srgbClr val="FF0000"/>
                </a:solidFill>
                <a:latin typeface="微软雅黑" panose="020B0503020204020204" pitchFamily="34" charset="-122"/>
                <a:ea typeface="微软雅黑" panose="020B0503020204020204" pitchFamily="34" charset="-122"/>
              </a:rPr>
              <a:t>承包人实施计划</a:t>
            </a:r>
            <a:r>
              <a:rPr lang="zh-CN" altLang="en-US" sz="1800" dirty="0" smtClean="0">
                <a:solidFill>
                  <a:srgbClr val="000000"/>
                </a:solidFill>
                <a:latin typeface="微软雅黑" panose="020B0503020204020204" pitchFamily="34" charset="-122"/>
                <a:ea typeface="微软雅黑" panose="020B0503020204020204" pitchFamily="34" charset="-122"/>
              </a:rPr>
              <a:t>（即项目管理组织方案）的编制深度、</a:t>
            </a:r>
            <a:r>
              <a:rPr lang="zh-CN" altLang="en-US" sz="1800" dirty="0" smtClean="0">
                <a:solidFill>
                  <a:srgbClr val="FF0000"/>
                </a:solidFill>
                <a:latin typeface="微软雅黑" panose="020B0503020204020204" pitchFamily="34" charset="-122"/>
                <a:ea typeface="微软雅黑" panose="020B0503020204020204" pitchFamily="34" charset="-122"/>
              </a:rPr>
              <a:t>投标报价</a:t>
            </a:r>
            <a:r>
              <a:rPr lang="zh-CN" altLang="en-US" sz="1800" dirty="0" smtClean="0">
                <a:solidFill>
                  <a:srgbClr val="000000"/>
                </a:solidFill>
                <a:latin typeface="微软雅黑" panose="020B0503020204020204" pitchFamily="34" charset="-122"/>
                <a:ea typeface="微软雅黑" panose="020B0503020204020204" pitchFamily="34" charset="-122"/>
              </a:rPr>
              <a:t>的编制方法和要求；</a:t>
            </a:r>
          </a:p>
          <a:p>
            <a:pPr indent="471948" algn="just" eaLnBrk="1" hangingPunct="1">
              <a:lnSpc>
                <a:spcPts val="33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（五）最高投标限价或者最高投标限价的计算方法；</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3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（六）未中标方案是否补偿，及补偿标准；</a:t>
            </a:r>
          </a:p>
          <a:p>
            <a:pPr lvl="0" indent="471948" algn="just" defTabSz="914400" eaLnBrk="1" hangingPunct="1">
              <a:lnSpc>
                <a:spcPts val="33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（七）履约保证金或者其他形式履约担保的金额及提交要求；</a:t>
            </a:r>
            <a:r>
              <a:rPr lang="zh-CN" altLang="en-US" sz="1800" dirty="0">
                <a:solidFill>
                  <a:srgbClr val="000000"/>
                </a:solidFill>
                <a:latin typeface="微软雅黑" panose="020B0503020204020204" pitchFamily="34" charset="-122"/>
                <a:ea typeface="微软雅黑" panose="020B0503020204020204" pitchFamily="34" charset="-122"/>
              </a:rPr>
              <a:t> </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lvl="0" indent="471948" algn="just" defTabSz="914400" eaLnBrk="1" hangingPunct="1">
              <a:lnSpc>
                <a:spcPts val="33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八）工程分包的规定和要求，以及工程允许分包的专业及范围；</a:t>
            </a:r>
            <a:r>
              <a:rPr lang="en-US" altLang="zh-CN" sz="1800" b="1" dirty="0">
                <a:solidFill>
                  <a:srgbClr val="0070C0"/>
                </a:solidFill>
                <a:latin typeface="方正舒体" panose="02010601030101010101" pitchFamily="2" charset="-122"/>
                <a:ea typeface="方正舒体" panose="02010601030101010101" pitchFamily="2" charset="-122"/>
              </a:rPr>
              <a:t>--</a:t>
            </a:r>
            <a:r>
              <a:rPr lang="zh-CN" altLang="en-US" sz="1800" b="1" dirty="0">
                <a:solidFill>
                  <a:srgbClr val="0070C0"/>
                </a:solidFill>
                <a:latin typeface="方正舒体" panose="02010601030101010101" pitchFamily="2" charset="-122"/>
                <a:ea typeface="方正舒体" panose="02010601030101010101" pitchFamily="2" charset="-122"/>
              </a:rPr>
              <a:t>上海再发包和分包</a:t>
            </a:r>
          </a:p>
          <a:p>
            <a:pPr lvl="0" indent="471948" algn="just" defTabSz="914400" eaLnBrk="1" hangingPunct="1">
              <a:lnSpc>
                <a:spcPts val="33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（九）是否采取装配式建造方式、建筑信息模型（</a:t>
            </a:r>
            <a:r>
              <a:rPr lang="en-US" altLang="zh-CN" sz="1800" dirty="0">
                <a:solidFill>
                  <a:srgbClr val="000000"/>
                </a:solidFill>
                <a:latin typeface="微软雅黑" panose="020B0503020204020204" pitchFamily="34" charset="-122"/>
                <a:ea typeface="微软雅黑" panose="020B0503020204020204" pitchFamily="34" charset="-122"/>
              </a:rPr>
              <a:t>BIM</a:t>
            </a:r>
            <a:r>
              <a:rPr lang="zh-CN" altLang="en-US" sz="1800" dirty="0">
                <a:solidFill>
                  <a:srgbClr val="000000"/>
                </a:solidFill>
                <a:latin typeface="微软雅黑" panose="020B0503020204020204" pitchFamily="34" charset="-122"/>
                <a:ea typeface="微软雅黑" panose="020B0503020204020204" pitchFamily="34" charset="-122"/>
              </a:rPr>
              <a:t>）技术及有关技术指标等；</a:t>
            </a:r>
          </a:p>
          <a:p>
            <a:pPr lvl="0" indent="471948" algn="just" defTabSz="914400" eaLnBrk="1" hangingPunct="1">
              <a:lnSpc>
                <a:spcPts val="33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（十）技术创新、节能环保等方面的要求；</a:t>
            </a:r>
            <a:endParaRPr lang="zh-CN" altLang="en-US" sz="1800" dirty="0" smtClean="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679408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6092" y="372322"/>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774381" y="1318740"/>
            <a:ext cx="10652663" cy="4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71948" algn="just" eaLnBrk="1" hangingPunct="1">
              <a:lnSpc>
                <a:spcPts val="33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十一）</a:t>
            </a:r>
            <a:r>
              <a:rPr lang="zh-CN" altLang="en-US" sz="1800" dirty="0">
                <a:solidFill>
                  <a:srgbClr val="FF0000"/>
                </a:solidFill>
                <a:latin typeface="微软雅黑" panose="020B0503020204020204" pitchFamily="34" charset="-122"/>
                <a:ea typeface="微软雅黑" panose="020B0503020204020204" pitchFamily="34" charset="-122"/>
              </a:rPr>
              <a:t>报价清单</a:t>
            </a:r>
            <a:r>
              <a:rPr lang="zh-CN" altLang="en-US" sz="1800" dirty="0" smtClean="0">
                <a:solidFill>
                  <a:srgbClr val="FF0000"/>
                </a:solidFill>
                <a:latin typeface="微软雅黑" panose="020B0503020204020204" pitchFamily="34" charset="-122"/>
                <a:ea typeface="微软雅黑" panose="020B0503020204020204" pitchFamily="34" charset="-122"/>
              </a:rPr>
              <a:t>。</a:t>
            </a:r>
            <a:r>
              <a:rPr lang="en-US" altLang="zh-CN" sz="1800" b="1" dirty="0" smtClean="0">
                <a:solidFill>
                  <a:srgbClr val="0070C0"/>
                </a:solidFill>
                <a:latin typeface="方正舒体" panose="02010601030101010101" pitchFamily="2" charset="-122"/>
                <a:ea typeface="方正舒体" panose="02010601030101010101" pitchFamily="2" charset="-122"/>
              </a:rPr>
              <a:t>-</a:t>
            </a:r>
            <a:r>
              <a:rPr lang="zh-CN" altLang="en-US" sz="1800" b="1" dirty="0">
                <a:solidFill>
                  <a:srgbClr val="0070C0"/>
                </a:solidFill>
                <a:latin typeface="方正舒体" panose="02010601030101010101" pitchFamily="2" charset="-122"/>
                <a:ea typeface="方正舒体" panose="02010601030101010101" pitchFamily="2" charset="-122"/>
              </a:rPr>
              <a:t>不是</a:t>
            </a:r>
            <a:r>
              <a:rPr lang="zh-CN" altLang="en-US" sz="1800" b="1" dirty="0" smtClean="0">
                <a:solidFill>
                  <a:srgbClr val="0070C0"/>
                </a:solidFill>
                <a:latin typeface="方正舒体" panose="02010601030101010101" pitchFamily="2" charset="-122"/>
                <a:ea typeface="方正舒体" panose="02010601030101010101" pitchFamily="2" charset="-122"/>
              </a:rPr>
              <a:t>工程量清单</a:t>
            </a:r>
            <a:endParaRPr lang="en-US" altLang="zh-CN" sz="1800" b="1" dirty="0" smtClean="0">
              <a:solidFill>
                <a:srgbClr val="0070C0"/>
              </a:solidFill>
              <a:latin typeface="方正舒体" panose="02010601030101010101" pitchFamily="2" charset="-122"/>
              <a:ea typeface="方正舒体" panose="02010601030101010101" pitchFamily="2" charset="-122"/>
            </a:endParaRPr>
          </a:p>
          <a:p>
            <a:pPr indent="471948" algn="just" eaLnBrk="1" hangingPunct="1">
              <a:lnSpc>
                <a:spcPts val="34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招标文件不能达到或者满足上述要求的项目，视为</a:t>
            </a:r>
            <a:r>
              <a:rPr lang="zh-CN" altLang="en-US" sz="1800" dirty="0" smtClean="0">
                <a:solidFill>
                  <a:srgbClr val="FF0000"/>
                </a:solidFill>
                <a:latin typeface="微软雅黑" panose="020B0503020204020204" pitchFamily="34" charset="-122"/>
                <a:ea typeface="微软雅黑" panose="020B0503020204020204" pitchFamily="34" charset="-122"/>
              </a:rPr>
              <a:t>不具备工程总承包招标的条件。</a:t>
            </a:r>
          </a:p>
          <a:p>
            <a:pPr indent="471948" algn="just" eaLnBrk="1" hangingPunct="1">
              <a:lnSpc>
                <a:spcPts val="3500"/>
              </a:lnSpc>
              <a:spcBef>
                <a:spcPct val="0"/>
              </a:spcBef>
              <a:buClrTx/>
              <a:buSzTx/>
              <a:buNone/>
            </a:pPr>
            <a:r>
              <a:rPr lang="en-US" altLang="zh-CN" sz="1800" b="1" dirty="0" smtClean="0">
                <a:solidFill>
                  <a:srgbClr val="0070C0"/>
                </a:solidFill>
                <a:latin typeface="微软雅黑" panose="020B0503020204020204" pitchFamily="34" charset="-122"/>
                <a:ea typeface="微软雅黑" panose="020B0503020204020204" pitchFamily="34" charset="-122"/>
              </a:rPr>
              <a:t>6</a:t>
            </a:r>
            <a:r>
              <a:rPr lang="zh-CN" altLang="en-US" sz="1800" b="1" dirty="0" smtClean="0">
                <a:solidFill>
                  <a:srgbClr val="0070C0"/>
                </a:solidFill>
                <a:latin typeface="微软雅黑" panose="020B0503020204020204" pitchFamily="34" charset="-122"/>
                <a:ea typeface="微软雅黑" panose="020B0503020204020204" pitchFamily="34" charset="-122"/>
              </a:rPr>
              <a:t>、合同形式</a:t>
            </a:r>
            <a:r>
              <a:rPr lang="en-US" altLang="zh-CN" sz="1800" b="1" dirty="0">
                <a:solidFill>
                  <a:srgbClr val="0070C0"/>
                </a:solidFill>
                <a:latin typeface="微软雅黑" panose="020B0503020204020204" pitchFamily="34" charset="-122"/>
                <a:ea typeface="微软雅黑" panose="020B0503020204020204" pitchFamily="34" charset="-122"/>
              </a:rPr>
              <a:t> </a:t>
            </a:r>
            <a:r>
              <a:rPr lang="en-US" altLang="zh-CN" sz="1800" b="1" dirty="0" smtClean="0">
                <a:solidFill>
                  <a:srgbClr val="0070C0"/>
                </a:solidFill>
                <a:latin typeface="微软雅黑" panose="020B0503020204020204" pitchFamily="34" charset="-122"/>
                <a:ea typeface="微软雅黑" panose="020B0503020204020204" pitchFamily="34" charset="-122"/>
              </a:rPr>
              <a:t> </a:t>
            </a:r>
            <a:r>
              <a:rPr lang="zh-CN" altLang="en-US" sz="1800" dirty="0" smtClean="0">
                <a:solidFill>
                  <a:srgbClr val="000000"/>
                </a:solidFill>
                <a:latin typeface="微软雅黑" panose="020B0503020204020204" pitchFamily="34" charset="-122"/>
                <a:ea typeface="微软雅黑" panose="020B0503020204020204" pitchFamily="34" charset="-122"/>
              </a:rPr>
              <a:t>应注意几点：</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400"/>
              </a:lnSpc>
              <a:spcBef>
                <a:spcPct val="0"/>
              </a:spcBef>
              <a:buClrTx/>
              <a:buSzTx/>
              <a:buNone/>
            </a:pPr>
            <a:r>
              <a:rPr lang="zh-CN" altLang="en-US" sz="1800" dirty="0" smtClean="0">
                <a:solidFill>
                  <a:srgbClr val="00B0F0"/>
                </a:solidFill>
                <a:latin typeface="微软雅黑" panose="020B0503020204020204" pitchFamily="34" charset="-122"/>
                <a:ea typeface="微软雅黑" panose="020B0503020204020204" pitchFamily="34" charset="-122"/>
              </a:rPr>
              <a:t>一是</a:t>
            </a:r>
            <a:r>
              <a:rPr lang="zh-CN" altLang="en-US" sz="1800" dirty="0" smtClean="0">
                <a:solidFill>
                  <a:srgbClr val="000000"/>
                </a:solidFill>
                <a:latin typeface="微软雅黑" panose="020B0503020204020204" pitchFamily="34" charset="-122"/>
                <a:ea typeface="微软雅黑" panose="020B0503020204020204" pitchFamily="34" charset="-122"/>
              </a:rPr>
              <a:t>工程总承包项目</a:t>
            </a:r>
            <a:r>
              <a:rPr lang="zh-CN" altLang="en-US" sz="1800" b="1" dirty="0" smtClean="0">
                <a:solidFill>
                  <a:srgbClr val="FF0000"/>
                </a:solidFill>
                <a:latin typeface="微软雅黑" panose="020B0503020204020204" pitchFamily="34" charset="-122"/>
                <a:ea typeface="微软雅黑" panose="020B0503020204020204" pitchFamily="34" charset="-122"/>
              </a:rPr>
              <a:t>应当采用固定总价合同</a:t>
            </a:r>
            <a:r>
              <a:rPr lang="zh-CN" altLang="en-US" sz="1800" dirty="0" smtClean="0">
                <a:solidFill>
                  <a:srgbClr val="000000"/>
                </a:solidFill>
                <a:latin typeface="微软雅黑" panose="020B0503020204020204" pitchFamily="34" charset="-122"/>
                <a:ea typeface="微软雅黑" panose="020B0503020204020204" pitchFamily="34" charset="-122"/>
              </a:rPr>
              <a:t>。除发生本导则第十条规定的应当由招标人承担的风险，以及地下工程（水下工程）等可以另行约定调价原则和方法外，</a:t>
            </a:r>
            <a:r>
              <a:rPr lang="zh-CN" altLang="en-US" sz="1800" dirty="0" smtClean="0">
                <a:solidFill>
                  <a:srgbClr val="FF0000"/>
                </a:solidFill>
                <a:latin typeface="微软雅黑" panose="020B0503020204020204" pitchFamily="34" charset="-122"/>
                <a:ea typeface="微软雅黑" panose="020B0503020204020204" pitchFamily="34" charset="-122"/>
              </a:rPr>
              <a:t>在招标人需求不变的情况下，工程总承包合同价格不予调整。</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indent="471948" algn="just" eaLnBrk="1" hangingPunct="1">
              <a:lnSpc>
                <a:spcPts val="3400"/>
              </a:lnSpc>
              <a:spcBef>
                <a:spcPct val="0"/>
              </a:spcBef>
              <a:buClrTx/>
              <a:buSzTx/>
              <a:buNone/>
            </a:pPr>
            <a:r>
              <a:rPr lang="zh-CN" altLang="en-US" sz="1800" dirty="0">
                <a:solidFill>
                  <a:srgbClr val="00B0F0"/>
                </a:solidFill>
                <a:latin typeface="微软雅黑" panose="020B0503020204020204" pitchFamily="34" charset="-122"/>
                <a:ea typeface="微软雅黑" panose="020B0503020204020204" pitchFamily="34" charset="-122"/>
              </a:rPr>
              <a:t>二是</a:t>
            </a:r>
            <a:r>
              <a:rPr lang="zh-CN" altLang="en-US" sz="1800" dirty="0">
                <a:solidFill>
                  <a:srgbClr val="FF0000"/>
                </a:solidFill>
                <a:latin typeface="微软雅黑" panose="020B0503020204020204" pitchFamily="34" charset="-122"/>
                <a:ea typeface="微软雅黑" panose="020B0503020204020204" pitchFamily="34" charset="-122"/>
              </a:rPr>
              <a:t>风险共担。</a:t>
            </a:r>
            <a:r>
              <a:rPr lang="zh-CN" altLang="en-US" sz="1800" dirty="0">
                <a:solidFill>
                  <a:srgbClr val="000000"/>
                </a:solidFill>
                <a:latin typeface="微软雅黑" panose="020B0503020204020204" pitchFamily="34" charset="-122"/>
                <a:ea typeface="微软雅黑" panose="020B0503020204020204" pitchFamily="34" charset="-122"/>
              </a:rPr>
              <a:t>招标人和工程总承包单位应当加强风险管理</a:t>
            </a:r>
            <a:r>
              <a:rPr lang="zh-CN" altLang="en-US" sz="1800" dirty="0" smtClean="0">
                <a:solidFill>
                  <a:srgbClr val="000000"/>
                </a:solidFill>
                <a:latin typeface="微软雅黑" panose="020B0503020204020204" pitchFamily="34" charset="-122"/>
                <a:ea typeface="微软雅黑" panose="020B0503020204020204" pitchFamily="34" charset="-122"/>
              </a:rPr>
              <a:t>，</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4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在招标文件</a:t>
            </a:r>
            <a:r>
              <a:rPr lang="zh-CN" altLang="en-US" sz="1800" dirty="0">
                <a:solidFill>
                  <a:srgbClr val="000000"/>
                </a:solidFill>
                <a:latin typeface="微软雅黑" panose="020B0503020204020204" pitchFamily="34" charset="-122"/>
                <a:ea typeface="微软雅黑" panose="020B0503020204020204" pitchFamily="34" charset="-122"/>
              </a:rPr>
              <a:t>、工程总承包合同中约定公平、合理的风险</a:t>
            </a:r>
            <a:r>
              <a:rPr lang="zh-CN" altLang="en-US" sz="1800" dirty="0" smtClean="0">
                <a:solidFill>
                  <a:srgbClr val="000000"/>
                </a:solidFill>
                <a:latin typeface="微软雅黑" panose="020B0503020204020204" pitchFamily="34" charset="-122"/>
                <a:ea typeface="微软雅黑" panose="020B0503020204020204" pitchFamily="34" charset="-122"/>
              </a:rPr>
              <a:t>分担</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4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条款。招标</a:t>
            </a:r>
            <a:r>
              <a:rPr lang="zh-CN" altLang="en-US" sz="1800" dirty="0">
                <a:solidFill>
                  <a:srgbClr val="000000"/>
                </a:solidFill>
                <a:latin typeface="微软雅黑" panose="020B0503020204020204" pitchFamily="34" charset="-122"/>
                <a:ea typeface="微软雅黑" panose="020B0503020204020204" pitchFamily="34" charset="-122"/>
              </a:rPr>
              <a:t>人承担的主要风险一般包括（参考因素）：</a:t>
            </a:r>
          </a:p>
          <a:p>
            <a:pPr lvl="0" indent="471948" algn="just" defTabSz="914400" eaLnBrk="1" hangingPunct="1">
              <a:lnSpc>
                <a:spcPts val="3400"/>
              </a:lnSpc>
              <a:spcBef>
                <a:spcPct val="0"/>
              </a:spcBef>
              <a:buClrTx/>
              <a:buSzTx/>
              <a:buNone/>
            </a:pPr>
            <a:r>
              <a:rPr lang="zh-CN" altLang="en-US" sz="1800" dirty="0">
                <a:solidFill>
                  <a:srgbClr val="0070C0"/>
                </a:solidFill>
                <a:latin typeface="微软雅黑" panose="020B0503020204020204" pitchFamily="34" charset="-122"/>
                <a:ea typeface="微软雅黑" panose="020B0503020204020204" pitchFamily="34" charset="-122"/>
              </a:rPr>
              <a:t>（一）招标人提出的建设范围、建设规模、建设标准、</a:t>
            </a:r>
            <a:r>
              <a:rPr lang="zh-CN" altLang="en-US" sz="1800" dirty="0" smtClean="0">
                <a:solidFill>
                  <a:srgbClr val="0070C0"/>
                </a:solidFill>
                <a:latin typeface="微软雅黑" panose="020B0503020204020204" pitchFamily="34" charset="-122"/>
                <a:ea typeface="微软雅黑" panose="020B0503020204020204" pitchFamily="34" charset="-122"/>
              </a:rPr>
              <a:t>功能</a:t>
            </a:r>
            <a:endParaRPr lang="en-US" altLang="zh-CN" sz="1800" dirty="0" smtClean="0">
              <a:solidFill>
                <a:srgbClr val="0070C0"/>
              </a:solidFill>
              <a:latin typeface="微软雅黑" panose="020B0503020204020204" pitchFamily="34" charset="-122"/>
              <a:ea typeface="微软雅黑" panose="020B0503020204020204" pitchFamily="34" charset="-122"/>
            </a:endParaRPr>
          </a:p>
          <a:p>
            <a:pPr lvl="0" indent="471948" algn="just" defTabSz="914400" eaLnBrk="1" hangingPunct="1">
              <a:lnSpc>
                <a:spcPts val="3400"/>
              </a:lnSpc>
              <a:spcBef>
                <a:spcPct val="0"/>
              </a:spcBef>
              <a:buClrTx/>
              <a:buSzTx/>
              <a:buNone/>
            </a:pPr>
            <a:r>
              <a:rPr lang="zh-CN" altLang="en-US" sz="1800" dirty="0" smtClean="0">
                <a:solidFill>
                  <a:srgbClr val="0070C0"/>
                </a:solidFill>
                <a:latin typeface="微软雅黑" panose="020B0503020204020204" pitchFamily="34" charset="-122"/>
                <a:ea typeface="微软雅黑" panose="020B0503020204020204" pitchFamily="34" charset="-122"/>
              </a:rPr>
              <a:t>需求、工期</a:t>
            </a:r>
            <a:r>
              <a:rPr lang="zh-CN" altLang="en-US" sz="1800" dirty="0">
                <a:solidFill>
                  <a:srgbClr val="0070C0"/>
                </a:solidFill>
                <a:latin typeface="微软雅黑" panose="020B0503020204020204" pitchFamily="34" charset="-122"/>
                <a:ea typeface="微软雅黑" panose="020B0503020204020204" pitchFamily="34" charset="-122"/>
              </a:rPr>
              <a:t>或者质量要求的调整</a:t>
            </a:r>
            <a:r>
              <a:rPr lang="zh-CN" altLang="en-US" sz="1800" dirty="0" smtClean="0">
                <a:solidFill>
                  <a:srgbClr val="0070C0"/>
                </a:solidFill>
                <a:latin typeface="微软雅黑" panose="020B0503020204020204" pitchFamily="34" charset="-122"/>
                <a:ea typeface="微软雅黑" panose="020B0503020204020204" pitchFamily="34" charset="-122"/>
              </a:rPr>
              <a:t>；</a:t>
            </a:r>
            <a:endParaRPr lang="zh-CN" altLang="en-US" sz="1800" dirty="0">
              <a:solidFill>
                <a:srgbClr val="0070C0"/>
              </a:solidFill>
              <a:latin typeface="微软雅黑" panose="020B0503020204020204" pitchFamily="34" charset="-122"/>
              <a:ea typeface="微软雅黑" panose="020B0503020204020204" pitchFamily="34" charset="-122"/>
            </a:endParaRPr>
          </a:p>
        </p:txBody>
      </p:sp>
      <p:cxnSp>
        <p:nvCxnSpPr>
          <p:cNvPr id="7" name="直接箭头连接符 6"/>
          <p:cNvCxnSpPr>
            <a:stCxn id="4" idx="3"/>
          </p:cNvCxnSpPr>
          <p:nvPr/>
        </p:nvCxnSpPr>
        <p:spPr>
          <a:xfrm flipH="1">
            <a:off x="5303523" y="1350722"/>
            <a:ext cx="1651762" cy="143636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8122" y="4052621"/>
            <a:ext cx="2860946" cy="199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椭圆 3"/>
          <p:cNvSpPr/>
          <p:nvPr/>
        </p:nvSpPr>
        <p:spPr>
          <a:xfrm>
            <a:off x="6637867" y="440267"/>
            <a:ext cx="2167466" cy="1066664"/>
          </a:xfrm>
          <a:prstGeom prst="ellipse">
            <a:avLst/>
          </a:prstGeom>
          <a:solidFill>
            <a:schemeClr val="accent5">
              <a:lumMod val="60000"/>
              <a:lumOff val="4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5" name="TextBox 4"/>
          <p:cNvSpPr txBox="1"/>
          <p:nvPr/>
        </p:nvSpPr>
        <p:spPr>
          <a:xfrm>
            <a:off x="6955285" y="523476"/>
            <a:ext cx="1711379" cy="900246"/>
          </a:xfrm>
          <a:prstGeom prst="rect">
            <a:avLst/>
          </a:prstGeom>
          <a:noFill/>
        </p:spPr>
        <p:txBody>
          <a:bodyPr wrap="square" rtlCol="0">
            <a:spAutoFit/>
          </a:bodyPr>
          <a:lstStyle/>
          <a:p>
            <a:pPr>
              <a:lnSpc>
                <a:spcPts val="2100"/>
              </a:lnSpc>
            </a:pPr>
            <a:r>
              <a:rPr lang="zh-CN" altLang="en-US" sz="1600" dirty="0">
                <a:solidFill>
                  <a:srgbClr val="C00000"/>
                </a:solidFill>
              </a:rPr>
              <a:t>这</a:t>
            </a:r>
            <a:r>
              <a:rPr lang="zh-CN" altLang="en-US" sz="1600" dirty="0" smtClean="0">
                <a:solidFill>
                  <a:srgbClr val="C00000"/>
                </a:solidFill>
              </a:rPr>
              <a:t>是业内有识之士的初衷，但已被</a:t>
            </a:r>
            <a:r>
              <a:rPr lang="en-US" altLang="zh-CN" sz="1600" dirty="0" smtClean="0">
                <a:solidFill>
                  <a:srgbClr val="C00000"/>
                </a:solidFill>
              </a:rPr>
              <a:t>12</a:t>
            </a:r>
            <a:r>
              <a:rPr lang="zh-CN" altLang="en-US" sz="1600" dirty="0" smtClean="0">
                <a:solidFill>
                  <a:srgbClr val="C00000"/>
                </a:solidFill>
              </a:rPr>
              <a:t>号文湮没</a:t>
            </a:r>
            <a:endParaRPr lang="zh-CN" altLang="en-US" sz="1600" dirty="0">
              <a:solidFill>
                <a:srgbClr val="C00000"/>
              </a:solidFill>
            </a:endParaRPr>
          </a:p>
        </p:txBody>
      </p:sp>
    </p:spTree>
    <p:extLst>
      <p:ext uri="{BB962C8B-B14F-4D97-AF65-F5344CB8AC3E}">
        <p14:creationId xmlns:p14="http://schemas.microsoft.com/office/powerpoint/2010/main" val="12194723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4136" y="381959"/>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概述</a:t>
            </a: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746577" y="1247849"/>
            <a:ext cx="10801956" cy="151792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7" name="矩形 6"/>
          <p:cNvSpPr/>
          <p:nvPr/>
        </p:nvSpPr>
        <p:spPr>
          <a:xfrm>
            <a:off x="756899" y="3194756"/>
            <a:ext cx="6592168" cy="3070577"/>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9" name="矩形 8"/>
          <p:cNvSpPr/>
          <p:nvPr/>
        </p:nvSpPr>
        <p:spPr>
          <a:xfrm>
            <a:off x="840024" y="3287260"/>
            <a:ext cx="6407443" cy="2894497"/>
          </a:xfrm>
          <a:prstGeom prst="rect">
            <a:avLst/>
          </a:prstGeom>
        </p:spPr>
        <p:txBody>
          <a:bodyPr wrap="square" lIns="85204" tIns="42602" rIns="85204" bIns="42602">
            <a:spAutoFit/>
          </a:bodyPr>
          <a:lstStyle/>
          <a:p>
            <a:pPr marL="59169" algn="just">
              <a:lnSpc>
                <a:spcPts val="2200"/>
              </a:lnSpc>
              <a:spcBef>
                <a:spcPts val="1118"/>
              </a:spcBef>
            </a:pP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试点</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阶段（</a:t>
            </a: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1982</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-1992</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年</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100"/>
              </a:lnSpc>
              <a:spcBef>
                <a:spcPts val="1118"/>
              </a:spcBef>
            </a:pP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上世纪</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80</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年代初，原化学工业部在设计单位率先探索推动工程总承包。</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1982</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6</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8</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日，原化工部印发了</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关于改革现行基本建设管理体制，试行以设计为主体的工程总承包制的意见</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的通知。通知明确指出，“根据中央关于调整、改革、整顿、提高的方针，我们总结了过去的经验，研究了国外以工程公司的管理体制组织工程建设的具体方法，吸取了我们同国外</a:t>
            </a:r>
          </a:p>
        </p:txBody>
      </p:sp>
      <p:sp>
        <p:nvSpPr>
          <p:cNvPr id="10" name="矩形 9"/>
          <p:cNvSpPr/>
          <p:nvPr/>
        </p:nvSpPr>
        <p:spPr>
          <a:xfrm>
            <a:off x="851310" y="1373890"/>
            <a:ext cx="10584334" cy="1265846"/>
          </a:xfrm>
          <a:prstGeom prst="rect">
            <a:avLst/>
          </a:prstGeom>
        </p:spPr>
        <p:txBody>
          <a:bodyPr wrap="square" lIns="85204" tIns="42602" rIns="85204" bIns="42602">
            <a:spAutoFit/>
          </a:bodyPr>
          <a:lstStyle/>
          <a:p>
            <a:pPr marL="59169" algn="just">
              <a:lnSpc>
                <a:spcPts val="2300"/>
              </a:lnSpc>
              <a:spcBef>
                <a:spcPts val="1118"/>
              </a:spcBef>
            </a:pP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1</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、我国</a:t>
            </a:r>
            <a:r>
              <a:rPr lang="zh-CN" altLang="en-US" sz="1900"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推行工程总承包的发展历程</a:t>
            </a:r>
          </a:p>
          <a:p>
            <a:pPr marL="59169" algn="just">
              <a:lnSpc>
                <a:spcPts val="2889"/>
              </a:lnSpc>
              <a:spcBef>
                <a:spcPts val="1118"/>
              </a:spcBef>
            </a:pP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改革开放后</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，国家大量引进国外先进技术和成套设备，同时，国外资金和工程承包商也进入中国市场，给中国带来了国际通行的项目管理和工程承包方式</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我国的工程总承包，起源、发展于工业项目</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3155" y="3287260"/>
            <a:ext cx="3262489" cy="2752296"/>
          </a:xfrm>
          <a:prstGeom prst="rect">
            <a:avLst/>
          </a:prstGeom>
        </p:spPr>
      </p:pic>
      <p:sp>
        <p:nvSpPr>
          <p:cNvPr id="4" name="椭圆 3"/>
          <p:cNvSpPr/>
          <p:nvPr/>
        </p:nvSpPr>
        <p:spPr>
          <a:xfrm>
            <a:off x="7868356" y="381959"/>
            <a:ext cx="3307644" cy="8658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anose="02010600040101010101" pitchFamily="2" charset="-122"/>
                <a:ea typeface="华文楷体" panose="02010600040101010101" pitchFamily="2" charset="-122"/>
              </a:rPr>
              <a:t>一些引进项目要求采用国际通用管理模式</a:t>
            </a:r>
            <a:endParaRPr lang="zh-CN" altLang="en-US" b="1" dirty="0">
              <a:solidFill>
                <a:schemeClr val="tx1"/>
              </a:solidFill>
              <a:latin typeface="华文楷体" panose="02010600040101010101" pitchFamily="2" charset="-122"/>
              <a:ea typeface="华文楷体" panose="02010600040101010101" pitchFamily="2" charset="-122"/>
            </a:endParaRPr>
          </a:p>
        </p:txBody>
      </p:sp>
      <p:cxnSp>
        <p:nvCxnSpPr>
          <p:cNvPr id="8" name="直接箭头连接符 7"/>
          <p:cNvCxnSpPr>
            <a:stCxn id="4" idx="3"/>
          </p:cNvCxnSpPr>
          <p:nvPr/>
        </p:nvCxnSpPr>
        <p:spPr>
          <a:xfrm flipH="1">
            <a:off x="6592711" y="1121042"/>
            <a:ext cx="1760038" cy="77549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22916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5221" y="373625"/>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783105" y="1330236"/>
            <a:ext cx="10621292" cy="487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lvl="0" indent="471948" algn="just" defTabSz="914400" eaLnBrk="1" hangingPunct="1">
              <a:lnSpc>
                <a:spcPts val="3400"/>
              </a:lnSpc>
              <a:spcBef>
                <a:spcPct val="0"/>
              </a:spcBef>
              <a:buClrTx/>
              <a:buSzTx/>
              <a:buNone/>
            </a:pPr>
            <a:r>
              <a:rPr lang="zh-CN" altLang="en-US" sz="1800" dirty="0">
                <a:solidFill>
                  <a:srgbClr val="0070C0"/>
                </a:solidFill>
                <a:latin typeface="微软雅黑" panose="020B0503020204020204" pitchFamily="34" charset="-122"/>
                <a:ea typeface="微软雅黑" panose="020B0503020204020204" pitchFamily="34" charset="-122"/>
              </a:rPr>
              <a:t>（二）主要工程材料价格和招标时基价相比，波动幅度超过</a:t>
            </a:r>
            <a:r>
              <a:rPr lang="zh-CN" altLang="en-US" sz="1800" dirty="0" smtClean="0">
                <a:solidFill>
                  <a:srgbClr val="0070C0"/>
                </a:solidFill>
                <a:latin typeface="微软雅黑" panose="020B0503020204020204" pitchFamily="34" charset="-122"/>
                <a:ea typeface="微软雅黑" panose="020B0503020204020204" pitchFamily="34" charset="-122"/>
              </a:rPr>
              <a:t>合同约定</a:t>
            </a:r>
            <a:r>
              <a:rPr lang="zh-CN" altLang="en-US" sz="1800" dirty="0">
                <a:solidFill>
                  <a:srgbClr val="0070C0"/>
                </a:solidFill>
                <a:latin typeface="微软雅黑" panose="020B0503020204020204" pitchFamily="34" charset="-122"/>
                <a:ea typeface="微软雅黑" panose="020B0503020204020204" pitchFamily="34" charset="-122"/>
              </a:rPr>
              <a:t>幅度的部分</a:t>
            </a:r>
            <a:r>
              <a:rPr lang="zh-CN" altLang="en-US" sz="1800" dirty="0" smtClean="0">
                <a:solidFill>
                  <a:srgbClr val="0070C0"/>
                </a:solidFill>
                <a:latin typeface="微软雅黑" panose="020B0503020204020204" pitchFamily="34" charset="-122"/>
                <a:ea typeface="微软雅黑" panose="020B0503020204020204" pitchFamily="34" charset="-122"/>
              </a:rPr>
              <a:t>；</a:t>
            </a:r>
            <a:endParaRPr lang="en-US" altLang="zh-CN" sz="1800" dirty="0" smtClean="0">
              <a:solidFill>
                <a:srgbClr val="0070C0"/>
              </a:solidFill>
              <a:latin typeface="微软雅黑" panose="020B0503020204020204" pitchFamily="34" charset="-122"/>
              <a:ea typeface="微软雅黑" panose="020B0503020204020204" pitchFamily="34" charset="-122"/>
            </a:endParaRPr>
          </a:p>
          <a:p>
            <a:pPr indent="471948" algn="just" eaLnBrk="1" hangingPunct="1">
              <a:lnSpc>
                <a:spcPts val="3400"/>
              </a:lnSpc>
              <a:spcBef>
                <a:spcPct val="0"/>
              </a:spcBef>
              <a:buClrTx/>
              <a:buSzTx/>
              <a:buNone/>
            </a:pPr>
            <a:r>
              <a:rPr lang="zh-CN" altLang="en-US" sz="1800" dirty="0" smtClean="0">
                <a:solidFill>
                  <a:srgbClr val="0070C0"/>
                </a:solidFill>
                <a:latin typeface="微软雅黑" panose="020B0503020204020204" pitchFamily="34" charset="-122"/>
                <a:ea typeface="微软雅黑" panose="020B0503020204020204" pitchFamily="34" charset="-122"/>
              </a:rPr>
              <a:t>（三）因国家法律法规政策变化引起的合同价格的变化；</a:t>
            </a:r>
          </a:p>
          <a:p>
            <a:pPr indent="471948" algn="just" eaLnBrk="1" hangingPunct="1">
              <a:lnSpc>
                <a:spcPts val="3400"/>
              </a:lnSpc>
              <a:spcBef>
                <a:spcPct val="0"/>
              </a:spcBef>
              <a:buClrTx/>
              <a:buSzTx/>
              <a:buNone/>
            </a:pPr>
            <a:r>
              <a:rPr lang="zh-CN" altLang="en-US" sz="1800" dirty="0" smtClean="0">
                <a:solidFill>
                  <a:srgbClr val="0070C0"/>
                </a:solidFill>
                <a:latin typeface="微软雅黑" panose="020B0503020204020204" pitchFamily="34" charset="-122"/>
                <a:ea typeface="微软雅黑" panose="020B0503020204020204" pitchFamily="34" charset="-122"/>
              </a:rPr>
              <a:t>（四）难以预见的地质自然灾害、不可预知的地下溶洞、采空区或者障碍物、有毒气体等重大地质变化，其损失和处置费用（因工程总承包单位施工组织、措施不当等造成的上述问题，其损失和处置费应由工程总承包单位承担）；</a:t>
            </a:r>
          </a:p>
          <a:p>
            <a:pPr indent="471948" algn="just" eaLnBrk="1" hangingPunct="1">
              <a:lnSpc>
                <a:spcPts val="3400"/>
              </a:lnSpc>
              <a:spcBef>
                <a:spcPct val="0"/>
              </a:spcBef>
              <a:buClrTx/>
              <a:buSzTx/>
              <a:buNone/>
            </a:pPr>
            <a:r>
              <a:rPr lang="zh-CN" altLang="en-US" sz="1800" dirty="0" smtClean="0">
                <a:solidFill>
                  <a:srgbClr val="0070C0"/>
                </a:solidFill>
                <a:latin typeface="微软雅黑" panose="020B0503020204020204" pitchFamily="34" charset="-122"/>
                <a:ea typeface="微软雅黑" panose="020B0503020204020204" pitchFamily="34" charset="-122"/>
              </a:rPr>
              <a:t>（五）其他不可抗力所造成的工程费用的增加。</a:t>
            </a:r>
          </a:p>
          <a:p>
            <a:pPr indent="471948" algn="just" eaLnBrk="1" hangingPunct="1">
              <a:lnSpc>
                <a:spcPts val="3400"/>
              </a:lnSpc>
              <a:spcBef>
                <a:spcPct val="0"/>
              </a:spcBef>
              <a:buClrTx/>
              <a:buSzTx/>
              <a:buNone/>
            </a:pPr>
            <a:r>
              <a:rPr lang="zh-CN" altLang="en-US" sz="1800" dirty="0" smtClean="0">
                <a:solidFill>
                  <a:srgbClr val="00B0F0"/>
                </a:solidFill>
                <a:latin typeface="微软雅黑" panose="020B0503020204020204" pitchFamily="34" charset="-122"/>
                <a:ea typeface="微软雅黑" panose="020B0503020204020204" pitchFamily="34" charset="-122"/>
              </a:rPr>
              <a:t>三是</a:t>
            </a:r>
            <a:r>
              <a:rPr lang="zh-CN" altLang="en-US" sz="1800" dirty="0" smtClean="0">
                <a:solidFill>
                  <a:srgbClr val="000000"/>
                </a:solidFill>
                <a:latin typeface="微软雅黑" panose="020B0503020204020204" pitchFamily="34" charset="-122"/>
                <a:ea typeface="微软雅黑" panose="020B0503020204020204" pitchFamily="34" charset="-122"/>
              </a:rPr>
              <a:t>招标人应参考工程造价指标、估算定额、概算定额等设定</a:t>
            </a:r>
            <a:r>
              <a:rPr lang="zh-CN" altLang="en-US" sz="1800" dirty="0" smtClean="0">
                <a:solidFill>
                  <a:srgbClr val="FF0000"/>
                </a:solidFill>
                <a:latin typeface="微软雅黑" panose="020B0503020204020204" pitchFamily="34" charset="-122"/>
                <a:ea typeface="微软雅黑" panose="020B0503020204020204" pitchFamily="34" charset="-122"/>
              </a:rPr>
              <a:t>最高投标限价</a:t>
            </a:r>
            <a:r>
              <a:rPr lang="zh-CN" altLang="en-US" sz="1800" dirty="0" smtClean="0">
                <a:solidFill>
                  <a:srgbClr val="000000"/>
                </a:solidFill>
                <a:latin typeface="微软雅黑" panose="020B0503020204020204" pitchFamily="34" charset="-122"/>
                <a:ea typeface="微软雅黑" panose="020B0503020204020204" pitchFamily="34" charset="-122"/>
              </a:rPr>
              <a:t>。</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400"/>
              </a:lnSpc>
              <a:spcBef>
                <a:spcPct val="0"/>
              </a:spcBef>
              <a:buClrTx/>
              <a:buSzTx/>
              <a:buNone/>
            </a:pPr>
            <a:r>
              <a:rPr lang="zh-CN" altLang="en-US" sz="1800" dirty="0" smtClean="0">
                <a:solidFill>
                  <a:srgbClr val="00B0F0"/>
                </a:solidFill>
                <a:latin typeface="微软雅黑" panose="020B0503020204020204" pitchFamily="34" charset="-122"/>
                <a:ea typeface="微软雅黑" panose="020B0503020204020204" pitchFamily="34" charset="-122"/>
              </a:rPr>
              <a:t>四是</a:t>
            </a:r>
            <a:r>
              <a:rPr lang="zh-CN" altLang="en-US" sz="1800" dirty="0" smtClean="0">
                <a:solidFill>
                  <a:srgbClr val="000000"/>
                </a:solidFill>
                <a:latin typeface="微软雅黑" panose="020B0503020204020204" pitchFamily="34" charset="-122"/>
                <a:ea typeface="微软雅黑" panose="020B0503020204020204" pitchFamily="34" charset="-122"/>
              </a:rPr>
              <a:t>投标保证金</a:t>
            </a:r>
            <a:r>
              <a:rPr lang="zh-CN" altLang="en-US" sz="1800" dirty="0" smtClean="0">
                <a:solidFill>
                  <a:srgbClr val="FF0000"/>
                </a:solidFill>
                <a:latin typeface="微软雅黑" panose="020B0503020204020204" pitchFamily="34" charset="-122"/>
                <a:ea typeface="微软雅黑" panose="020B0503020204020204" pitchFamily="34" charset="-122"/>
              </a:rPr>
              <a:t>不受</a:t>
            </a:r>
            <a:r>
              <a:rPr lang="en-US" altLang="zh-CN" sz="1800" dirty="0" smtClean="0">
                <a:solidFill>
                  <a:srgbClr val="FF0000"/>
                </a:solidFill>
                <a:latin typeface="微软雅黑" panose="020B0503020204020204" pitchFamily="34" charset="-122"/>
                <a:ea typeface="微软雅黑" panose="020B0503020204020204" pitchFamily="34" charset="-122"/>
              </a:rPr>
              <a:t>80</a:t>
            </a:r>
            <a:r>
              <a:rPr lang="zh-CN" altLang="en-US" sz="1800" dirty="0" smtClean="0">
                <a:solidFill>
                  <a:srgbClr val="FF0000"/>
                </a:solidFill>
                <a:latin typeface="微软雅黑" panose="020B0503020204020204" pitchFamily="34" charset="-122"/>
                <a:ea typeface="微软雅黑" panose="020B0503020204020204" pitchFamily="34" charset="-122"/>
              </a:rPr>
              <a:t>万限制</a:t>
            </a:r>
            <a:r>
              <a:rPr lang="zh-CN" altLang="en-US" sz="1800" dirty="0" smtClean="0">
                <a:solidFill>
                  <a:srgbClr val="000000"/>
                </a:solidFill>
                <a:latin typeface="微软雅黑" panose="020B0503020204020204" pitchFamily="34" charset="-122"/>
                <a:ea typeface="微软雅黑" panose="020B0503020204020204" pitchFamily="34" charset="-122"/>
              </a:rPr>
              <a:t>。鼓励采用银行保函、工程担保、工程</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4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保证保险等非现金形式递交投标保证金。</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400"/>
              </a:lnSpc>
              <a:spcBef>
                <a:spcPct val="0"/>
              </a:spcBef>
              <a:buClrTx/>
              <a:buSzTx/>
              <a:buNone/>
            </a:pPr>
            <a:r>
              <a:rPr lang="zh-CN" altLang="en-US" sz="1800" b="1" dirty="0" smtClean="0">
                <a:solidFill>
                  <a:srgbClr val="FF0000"/>
                </a:solidFill>
                <a:latin typeface="微软雅黑" panose="020B0503020204020204" pitchFamily="34" charset="-122"/>
                <a:ea typeface="微软雅黑" panose="020B0503020204020204" pitchFamily="34" charset="-122"/>
              </a:rPr>
              <a:t>企业投标前要认真仔细地阅读招标文件</a:t>
            </a:r>
            <a:r>
              <a:rPr lang="zh-CN" altLang="en-US" sz="1800" b="1" dirty="0">
                <a:solidFill>
                  <a:srgbClr val="FF0000"/>
                </a:solidFill>
                <a:latin typeface="微软雅黑" panose="020B0503020204020204" pitchFamily="34" charset="-122"/>
                <a:ea typeface="微软雅黑" panose="020B0503020204020204" pitchFamily="34" charset="-122"/>
              </a:rPr>
              <a:t>，</a:t>
            </a:r>
            <a:r>
              <a:rPr lang="zh-CN" altLang="en-US" sz="1800" b="1" dirty="0" smtClean="0">
                <a:solidFill>
                  <a:srgbClr val="FF0000"/>
                </a:solidFill>
                <a:latin typeface="微软雅黑" panose="020B0503020204020204" pitchFamily="34" charset="-122"/>
                <a:ea typeface="微软雅黑" panose="020B0503020204020204" pitchFamily="34" charset="-122"/>
              </a:rPr>
              <a:t>存在问题要及时提出异议</a:t>
            </a:r>
            <a:endParaRPr lang="en-US" altLang="zh-CN" sz="1800" b="1" dirty="0" smtClean="0">
              <a:solidFill>
                <a:srgbClr val="FF0000"/>
              </a:solidFill>
              <a:latin typeface="微软雅黑" panose="020B0503020204020204" pitchFamily="34" charset="-122"/>
              <a:ea typeface="微软雅黑" panose="020B0503020204020204" pitchFamily="34" charset="-122"/>
            </a:endParaRPr>
          </a:p>
          <a:p>
            <a:pPr indent="471948" algn="just" eaLnBrk="1" hangingPunct="1">
              <a:lnSpc>
                <a:spcPts val="3400"/>
              </a:lnSpc>
              <a:spcBef>
                <a:spcPct val="0"/>
              </a:spcBef>
              <a:buClrTx/>
              <a:buSzTx/>
              <a:buNone/>
            </a:pPr>
            <a:r>
              <a:rPr lang="zh-CN" altLang="en-US" sz="1800" b="1" dirty="0" smtClean="0">
                <a:solidFill>
                  <a:srgbClr val="FF0000"/>
                </a:solidFill>
                <a:latin typeface="微软雅黑" panose="020B0503020204020204" pitchFamily="34" charset="-122"/>
                <a:ea typeface="微软雅黑" panose="020B0503020204020204" pitchFamily="34" charset="-122"/>
              </a:rPr>
              <a:t>或疑问。</a:t>
            </a:r>
            <a:endParaRPr lang="en-US" altLang="zh-CN" sz="1800" b="1" dirty="0" smtClean="0">
              <a:solidFill>
                <a:srgbClr val="FF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7815" y="4352543"/>
            <a:ext cx="1623974" cy="1755647"/>
          </a:xfrm>
          <a:prstGeom prst="rect">
            <a:avLst/>
          </a:prstGeom>
        </p:spPr>
      </p:pic>
    </p:spTree>
    <p:extLst>
      <p:ext uri="{BB962C8B-B14F-4D97-AF65-F5344CB8AC3E}">
        <p14:creationId xmlns:p14="http://schemas.microsoft.com/office/powerpoint/2010/main" val="215823069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02577" y="387293"/>
            <a:ext cx="6376357" cy="423863"/>
          </a:xfrm>
        </p:spPr>
        <p:txBody>
          <a:bodyPr>
            <a:normAutofit fontScale="92500" lnSpcReduction="20000"/>
          </a:bodyPr>
          <a:lstStyle/>
          <a:p>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rPr>
              <a:t>（</a:t>
            </a:r>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一）工程总承包招投标导</a:t>
            </a:r>
            <a:r>
              <a:rPr lang="zh-CN" altLang="en-US" sz="2800" b="1" dirty="0" smtClean="0">
                <a:solidFill>
                  <a:schemeClr val="accent2">
                    <a:lumMod val="50000"/>
                  </a:schemeClr>
                </a:solidFill>
                <a:latin typeface="微软雅黑" panose="020B0503020204020204" pitchFamily="34" charset="-122"/>
                <a:ea typeface="微软雅黑" panose="020B0503020204020204" pitchFamily="34" charset="-122"/>
              </a:rPr>
              <a:t>则</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6" name="矩形 5"/>
          <p:cNvSpPr/>
          <p:nvPr/>
        </p:nvSpPr>
        <p:spPr>
          <a:xfrm>
            <a:off x="736584" y="1394606"/>
            <a:ext cx="10584888" cy="515518"/>
          </a:xfrm>
          <a:prstGeom prst="rect">
            <a:avLst/>
          </a:prstGeom>
        </p:spPr>
        <p:txBody>
          <a:bodyPr wrap="square" lIns="91432" tIns="45716" rIns="91432" bIns="45716">
            <a:spAutoFit/>
          </a:bodyPr>
          <a:lstStyle/>
          <a:p>
            <a:pPr marL="63494" algn="just">
              <a:lnSpc>
                <a:spcPts val="3300"/>
              </a:lnSpc>
              <a:spcBef>
                <a:spcPts val="1200"/>
              </a:spcBef>
            </a:pPr>
            <a:r>
              <a:rPr lang="zh-CN" altLang="en-US" kern="0" dirty="0" smtClean="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b="1" kern="0" dirty="0" smtClean="0">
              <a:solidFill>
                <a:srgbClr val="002060"/>
              </a:solidFill>
              <a:latin typeface="华文楷体" pitchFamily="2" charset="-122"/>
              <a:ea typeface="华文楷体" pitchFamily="2" charset="-122"/>
              <a:cs typeface="Times New Roman" panose="02020603050405020304" pitchFamily="18" charset="0"/>
            </a:endParaRPr>
          </a:p>
        </p:txBody>
      </p:sp>
      <p:sp>
        <p:nvSpPr>
          <p:cNvPr id="9" name="矩形 8"/>
          <p:cNvSpPr/>
          <p:nvPr/>
        </p:nvSpPr>
        <p:spPr>
          <a:xfrm>
            <a:off x="572485" y="1394607"/>
            <a:ext cx="10986845" cy="481418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10" name="矩形 9"/>
          <p:cNvSpPr/>
          <p:nvPr/>
        </p:nvSpPr>
        <p:spPr>
          <a:xfrm>
            <a:off x="693185" y="1430667"/>
            <a:ext cx="10745446" cy="4760269"/>
          </a:xfrm>
          <a:prstGeom prst="rect">
            <a:avLst/>
          </a:prstGeom>
        </p:spPr>
        <p:txBody>
          <a:bodyPr wrap="square" lIns="91432" tIns="45716" rIns="91432" bIns="45716">
            <a:spAutoFit/>
          </a:bodyPr>
          <a:lstStyle/>
          <a:p>
            <a:pPr>
              <a:lnSpc>
                <a:spcPts val="3327"/>
              </a:lnSpc>
              <a:defRPr/>
            </a:pP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案例</a:t>
            </a:r>
            <a:r>
              <a:rPr lang="zh-CN" altLang="en-US" sz="1900"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不同的理解</a:t>
            </a:r>
          </a:p>
          <a:p>
            <a:pPr>
              <a:lnSpc>
                <a:spcPts val="3327"/>
              </a:lnSpc>
              <a:defRPr/>
            </a:pPr>
            <a:r>
              <a:rPr lang="zh-CN" altLang="en-US" b="1" kern="0" dirty="0">
                <a:solidFill>
                  <a:srgbClr val="002060"/>
                </a:solidFill>
                <a:latin typeface="华文楷体" pitchFamily="2" charset="-122"/>
                <a:ea typeface="华文楷体" pitchFamily="2" charset="-122"/>
                <a:cs typeface="Times New Roman" panose="02020603050405020304" pitchFamily="18" charset="0"/>
              </a:rPr>
              <a:t>    某工程电梯招标，招标公告和资格预审文件</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中有这样一条表述：</a:t>
            </a:r>
            <a:endParaRPr lang="zh-CN" altLang="en-US" b="1" kern="0" dirty="0">
              <a:solidFill>
                <a:srgbClr val="002060"/>
              </a:solidFill>
              <a:latin typeface="华文楷体" pitchFamily="2" charset="-122"/>
              <a:ea typeface="华文楷体" pitchFamily="2" charset="-122"/>
              <a:cs typeface="Times New Roman" panose="02020603050405020304" pitchFamily="18" charset="0"/>
            </a:endParaRPr>
          </a:p>
          <a:p>
            <a:pPr>
              <a:lnSpc>
                <a:spcPts val="3327"/>
              </a:lnSpc>
              <a:defRPr/>
            </a:pP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   “</a:t>
            </a:r>
            <a:r>
              <a:rPr lang="zh-CN" altLang="en-US" b="1" kern="0" dirty="0">
                <a:solidFill>
                  <a:srgbClr val="002060"/>
                </a:solidFill>
                <a:latin typeface="华文楷体" pitchFamily="2" charset="-122"/>
                <a:ea typeface="华文楷体" pitchFamily="2" charset="-122"/>
                <a:cs typeface="Times New Roman" panose="02020603050405020304" pitchFamily="18" charset="0"/>
              </a:rPr>
              <a:t>投标人财务、经营状况良好，具备履行合同能力。</a:t>
            </a:r>
            <a:r>
              <a:rPr lang="zh-CN" altLang="en-US" b="1" kern="0" dirty="0">
                <a:solidFill>
                  <a:srgbClr val="FF0000"/>
                </a:solidFill>
                <a:latin typeface="华文楷体" pitchFamily="2" charset="-122"/>
                <a:ea typeface="华文楷体" pitchFamily="2" charset="-122"/>
                <a:cs typeface="Times New Roman" panose="02020603050405020304" pitchFamily="18" charset="0"/>
              </a:rPr>
              <a:t>制造商注册资金不少于人民币</a:t>
            </a:r>
            <a:r>
              <a:rPr lang="en-US" altLang="zh-CN" b="1" kern="0" dirty="0">
                <a:solidFill>
                  <a:srgbClr val="FF0000"/>
                </a:solidFill>
                <a:latin typeface="华文楷体" pitchFamily="2" charset="-122"/>
                <a:ea typeface="华文楷体" pitchFamily="2" charset="-122"/>
                <a:cs typeface="Times New Roman" panose="02020603050405020304" pitchFamily="18" charset="0"/>
              </a:rPr>
              <a:t>15000</a:t>
            </a:r>
            <a:r>
              <a:rPr lang="zh-CN" altLang="en-US" b="1" kern="0" dirty="0">
                <a:solidFill>
                  <a:srgbClr val="FF0000"/>
                </a:solidFill>
                <a:latin typeface="华文楷体" pitchFamily="2" charset="-122"/>
                <a:ea typeface="华文楷体" pitchFamily="2" charset="-122"/>
                <a:cs typeface="Times New Roman" panose="02020603050405020304" pitchFamily="18" charset="0"/>
              </a:rPr>
              <a:t>万元（或等额外币），代理商注册资金不少于人民币</a:t>
            </a:r>
            <a:r>
              <a:rPr lang="en-US" altLang="zh-CN" b="1" kern="0" dirty="0">
                <a:solidFill>
                  <a:srgbClr val="FF0000"/>
                </a:solidFill>
                <a:latin typeface="华文楷体" pitchFamily="2" charset="-122"/>
                <a:ea typeface="华文楷体" pitchFamily="2" charset="-122"/>
                <a:cs typeface="Times New Roman" panose="02020603050405020304" pitchFamily="18" charset="0"/>
              </a:rPr>
              <a:t>300</a:t>
            </a:r>
            <a:r>
              <a:rPr lang="zh-CN" altLang="en-US" b="1" kern="0" dirty="0">
                <a:solidFill>
                  <a:srgbClr val="FF0000"/>
                </a:solidFill>
                <a:latin typeface="华文楷体" pitchFamily="2" charset="-122"/>
                <a:ea typeface="华文楷体" pitchFamily="2" charset="-122"/>
                <a:cs typeface="Times New Roman" panose="02020603050405020304" pitchFamily="18" charset="0"/>
              </a:rPr>
              <a:t>万元（或等额外币）</a:t>
            </a:r>
            <a:r>
              <a:rPr lang="zh-CN" altLang="en-US" b="1" kern="0" dirty="0">
                <a:solidFill>
                  <a:srgbClr val="002060"/>
                </a:solidFill>
                <a:latin typeface="华文楷体" pitchFamily="2" charset="-122"/>
                <a:ea typeface="华文楷体" pitchFamily="2" charset="-122"/>
                <a:cs typeface="Times New Roman" panose="02020603050405020304" pitchFamily="18" charset="0"/>
              </a:rPr>
              <a:t>，招标内容在其营业执照的经营范围内，以法人营业执照实收资本为准（提供原件核查）。 ”这样的条件容易产生两种理解：</a:t>
            </a:r>
          </a:p>
          <a:p>
            <a:pPr>
              <a:lnSpc>
                <a:spcPts val="3327"/>
              </a:lnSpc>
              <a:defRPr/>
            </a:pPr>
            <a:r>
              <a:rPr lang="zh-CN" altLang="en-US" b="1" kern="0" dirty="0">
                <a:solidFill>
                  <a:srgbClr val="002060"/>
                </a:solidFill>
                <a:latin typeface="华文楷体" pitchFamily="2" charset="-122"/>
                <a:ea typeface="华文楷体" pitchFamily="2" charset="-122"/>
                <a:cs typeface="Times New Roman" panose="02020603050405020304" pitchFamily="18" charset="0"/>
              </a:rPr>
              <a:t>     一是：若投标人为制造商，则其注册资金不少于人民币</a:t>
            </a:r>
            <a:r>
              <a:rPr lang="en-US" altLang="zh-CN" b="1" kern="0" dirty="0">
                <a:solidFill>
                  <a:srgbClr val="002060"/>
                </a:solidFill>
                <a:latin typeface="华文楷体" pitchFamily="2" charset="-122"/>
                <a:ea typeface="华文楷体" pitchFamily="2" charset="-122"/>
                <a:cs typeface="Times New Roman" panose="02020603050405020304" pitchFamily="18" charset="0"/>
              </a:rPr>
              <a:t>15000</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万元（或等额外币），若投标人为代理商，则其注册资金不少于人民币</a:t>
            </a:r>
            <a:r>
              <a:rPr lang="en-US" altLang="zh-CN" b="1" kern="0" dirty="0">
                <a:solidFill>
                  <a:srgbClr val="002060"/>
                </a:solidFill>
                <a:latin typeface="华文楷体" pitchFamily="2" charset="-122"/>
                <a:ea typeface="华文楷体" pitchFamily="2" charset="-122"/>
                <a:cs typeface="Times New Roman" panose="02020603050405020304" pitchFamily="18" charset="0"/>
              </a:rPr>
              <a:t>300</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万元（或等额外币）。</a:t>
            </a:r>
          </a:p>
          <a:p>
            <a:pPr>
              <a:lnSpc>
                <a:spcPts val="3327"/>
              </a:lnSpc>
              <a:defRPr/>
            </a:pPr>
            <a:r>
              <a:rPr lang="zh-CN" altLang="en-US" b="1" kern="0" dirty="0">
                <a:solidFill>
                  <a:srgbClr val="002060"/>
                </a:solidFill>
                <a:latin typeface="华文楷体" pitchFamily="2" charset="-122"/>
                <a:ea typeface="华文楷体" pitchFamily="2" charset="-122"/>
                <a:cs typeface="Times New Roman" panose="02020603050405020304" pitchFamily="18" charset="0"/>
              </a:rPr>
              <a:t>    二是：若投标人为制造商，则其注册资金不少于人民币</a:t>
            </a:r>
            <a:r>
              <a:rPr lang="en-US" altLang="zh-CN" b="1" kern="0" dirty="0">
                <a:solidFill>
                  <a:srgbClr val="002060"/>
                </a:solidFill>
                <a:latin typeface="华文楷体" pitchFamily="2" charset="-122"/>
                <a:ea typeface="华文楷体" pitchFamily="2" charset="-122"/>
                <a:cs typeface="Times New Roman" panose="02020603050405020304" pitchFamily="18" charset="0"/>
              </a:rPr>
              <a:t>15000</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万元（或等额外币），若投标人为代理商，则其注册资金不少于人民币</a:t>
            </a:r>
            <a:r>
              <a:rPr lang="en-US" altLang="zh-CN" b="1" kern="0" dirty="0">
                <a:solidFill>
                  <a:srgbClr val="002060"/>
                </a:solidFill>
                <a:latin typeface="华文楷体" pitchFamily="2" charset="-122"/>
                <a:ea typeface="华文楷体" pitchFamily="2" charset="-122"/>
                <a:cs typeface="Times New Roman" panose="02020603050405020304" pitchFamily="18" charset="0"/>
              </a:rPr>
              <a:t>300</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万元（或</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等额外币</a:t>
            </a:r>
            <a:r>
              <a:rPr lang="zh-CN" altLang="en-US" b="1" kern="0" dirty="0">
                <a:solidFill>
                  <a:srgbClr val="002060"/>
                </a:solidFill>
                <a:latin typeface="华文楷体" pitchFamily="2" charset="-122"/>
                <a:ea typeface="华文楷体" pitchFamily="2" charset="-122"/>
                <a:cs typeface="Times New Roman" panose="02020603050405020304" pitchFamily="18" charset="0"/>
              </a:rPr>
              <a:t>），</a:t>
            </a:r>
            <a:r>
              <a:rPr lang="zh-CN" altLang="en-US" b="1" kern="0" dirty="0">
                <a:solidFill>
                  <a:srgbClr val="FF0000"/>
                </a:solidFill>
                <a:latin typeface="华文楷体" pitchFamily="2" charset="-122"/>
                <a:ea typeface="华文楷体" pitchFamily="2" charset="-122"/>
                <a:cs typeface="Times New Roman" panose="02020603050405020304" pitchFamily="18" charset="0"/>
              </a:rPr>
              <a:t>并且其所代理电梯制造商的注册资金应不</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少于人民币</a:t>
            </a:r>
            <a:r>
              <a:rPr lang="en-US" altLang="zh-CN" b="1" kern="0" dirty="0">
                <a:solidFill>
                  <a:srgbClr val="FF0000"/>
                </a:solidFill>
                <a:latin typeface="华文楷体" pitchFamily="2" charset="-122"/>
                <a:ea typeface="华文楷体" pitchFamily="2" charset="-122"/>
                <a:cs typeface="Times New Roman" panose="02020603050405020304" pitchFamily="18" charset="0"/>
              </a:rPr>
              <a:t>15000</a:t>
            </a:r>
            <a:r>
              <a:rPr lang="zh-CN" altLang="en-US" b="1" kern="0" dirty="0">
                <a:solidFill>
                  <a:srgbClr val="FF0000"/>
                </a:solidFill>
                <a:latin typeface="华文楷体" pitchFamily="2" charset="-122"/>
                <a:ea typeface="华文楷体" pitchFamily="2" charset="-122"/>
                <a:cs typeface="Times New Roman" panose="02020603050405020304" pitchFamily="18" charset="0"/>
              </a:rPr>
              <a:t>万元（或等额外币）。</a:t>
            </a:r>
          </a:p>
          <a:p>
            <a:pPr>
              <a:lnSpc>
                <a:spcPts val="3434"/>
              </a:lnSpc>
              <a:defRPr/>
            </a:pPr>
            <a:r>
              <a:rPr lang="zh-CN" altLang="en-US" b="1" kern="0" dirty="0">
                <a:solidFill>
                  <a:srgbClr val="002060"/>
                </a:solidFill>
                <a:latin typeface="华文楷体" pitchFamily="2" charset="-122"/>
                <a:ea typeface="华文楷体" pitchFamily="2" charset="-122"/>
                <a:cs typeface="Times New Roman" panose="02020603050405020304" pitchFamily="18" charset="0"/>
              </a:rPr>
              <a:t>    上述表述容易引起争议。 </a:t>
            </a:r>
          </a:p>
        </p:txBody>
      </p:sp>
    </p:spTree>
    <p:extLst>
      <p:ext uri="{BB962C8B-B14F-4D97-AF65-F5344CB8AC3E}">
        <p14:creationId xmlns:p14="http://schemas.microsoft.com/office/powerpoint/2010/main" val="392120521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6092" y="382770"/>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693368" y="1228708"/>
            <a:ext cx="10758171" cy="50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71948" algn="just" eaLnBrk="1" hangingPunct="1">
              <a:lnSpc>
                <a:spcPts val="3300"/>
              </a:lnSpc>
              <a:spcBef>
                <a:spcPct val="0"/>
              </a:spcBef>
              <a:buClrTx/>
              <a:buSzTx/>
              <a:buNone/>
            </a:pPr>
            <a:r>
              <a:rPr lang="en-US" altLang="zh-CN" sz="1800" b="1" dirty="0" smtClean="0">
                <a:solidFill>
                  <a:srgbClr val="0070C0"/>
                </a:solidFill>
                <a:latin typeface="微软雅黑" panose="020B0503020204020204" pitchFamily="34" charset="-122"/>
                <a:ea typeface="微软雅黑" panose="020B0503020204020204" pitchFamily="34" charset="-122"/>
              </a:rPr>
              <a:t>7</a:t>
            </a:r>
            <a:r>
              <a:rPr lang="zh-CN" altLang="en-US" sz="1800" b="1" dirty="0">
                <a:solidFill>
                  <a:srgbClr val="0070C0"/>
                </a:solidFill>
                <a:latin typeface="微软雅黑" panose="020B0503020204020204" pitchFamily="34" charset="-122"/>
                <a:ea typeface="微软雅黑" panose="020B0503020204020204" pitchFamily="34" charset="-122"/>
              </a:rPr>
              <a:t>、开标时间与评委会组成</a:t>
            </a:r>
            <a:endParaRPr lang="en-US" altLang="zh-CN" sz="1800" b="1" dirty="0">
              <a:solidFill>
                <a:srgbClr val="0070C0"/>
              </a:solidFill>
              <a:latin typeface="微软雅黑" panose="020B0503020204020204" pitchFamily="34" charset="-122"/>
              <a:ea typeface="微软雅黑" panose="020B0503020204020204" pitchFamily="34" charset="-122"/>
            </a:endParaRPr>
          </a:p>
          <a:p>
            <a:pPr indent="471948" algn="just" eaLnBrk="1" hangingPunct="1">
              <a:lnSpc>
                <a:spcPts val="34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第十条规定 招标人应当根据招标所处的设计阶段、项</a:t>
            </a:r>
            <a:r>
              <a:rPr lang="zh-CN" altLang="en-US" sz="1800" dirty="0" smtClean="0">
                <a:solidFill>
                  <a:srgbClr val="000000"/>
                </a:solidFill>
                <a:latin typeface="微软雅黑" panose="020B0503020204020204" pitchFamily="34" charset="-122"/>
                <a:ea typeface="微软雅黑" panose="020B0503020204020204" pitchFamily="34" charset="-122"/>
              </a:rPr>
              <a:t>目规</a:t>
            </a:r>
            <a:r>
              <a:rPr lang="zh-CN" altLang="en-US" sz="1800" dirty="0">
                <a:solidFill>
                  <a:srgbClr val="000000"/>
                </a:solidFill>
                <a:latin typeface="微软雅黑" panose="020B0503020204020204" pitchFamily="34" charset="-122"/>
                <a:ea typeface="微软雅黑" panose="020B0503020204020204" pitchFamily="34" charset="-122"/>
              </a:rPr>
              <a:t>模和技术复杂程度等因素合理确定提交投标文件的</a:t>
            </a:r>
            <a:r>
              <a:rPr lang="zh-CN" altLang="en-US" sz="1800" dirty="0" smtClean="0">
                <a:solidFill>
                  <a:srgbClr val="000000"/>
                </a:solidFill>
                <a:latin typeface="微软雅黑" panose="020B0503020204020204" pitchFamily="34" charset="-122"/>
                <a:ea typeface="微软雅黑" panose="020B0503020204020204" pitchFamily="34" charset="-122"/>
              </a:rPr>
              <a:t>时间</a:t>
            </a:r>
            <a:r>
              <a:rPr lang="zh-CN" altLang="en-US" sz="1800" dirty="0">
                <a:solidFill>
                  <a:srgbClr val="000000"/>
                </a:solidFill>
                <a:latin typeface="微软雅黑" panose="020B0503020204020204" pitchFamily="34" charset="-122"/>
                <a:ea typeface="微软雅黑" panose="020B0503020204020204" pitchFamily="34" charset="-122"/>
              </a:rPr>
              <a:t>。依法必须招标的工程项目，自招标文件开始发出之日起至投标人提交投标文件截止之日止，</a:t>
            </a:r>
            <a:r>
              <a:rPr lang="zh-CN" altLang="en-US" sz="1800" dirty="0">
                <a:solidFill>
                  <a:srgbClr val="FF0000"/>
                </a:solidFill>
                <a:latin typeface="微软雅黑" panose="020B0503020204020204" pitchFamily="34" charset="-122"/>
                <a:ea typeface="微软雅黑" panose="020B0503020204020204" pitchFamily="34" charset="-122"/>
              </a:rPr>
              <a:t>不宜少于三十日</a:t>
            </a:r>
            <a:r>
              <a:rPr lang="zh-CN" altLang="en-US" sz="1800" dirty="0">
                <a:solidFill>
                  <a:srgbClr val="000000"/>
                </a:solidFill>
                <a:latin typeface="微软雅黑" panose="020B0503020204020204" pitchFamily="34" charset="-122"/>
                <a:ea typeface="微软雅黑" panose="020B0503020204020204" pitchFamily="34" charset="-122"/>
              </a:rPr>
              <a:t>；国家重大建设项目以及技术复杂</a:t>
            </a:r>
            <a:r>
              <a:rPr lang="zh-CN" altLang="en-US" sz="1800" dirty="0" smtClean="0">
                <a:solidFill>
                  <a:srgbClr val="000000"/>
                </a:solidFill>
                <a:latin typeface="微软雅黑" panose="020B0503020204020204" pitchFamily="34" charset="-122"/>
                <a:ea typeface="微软雅黑" panose="020B0503020204020204" pitchFamily="34" charset="-122"/>
              </a:rPr>
              <a:t>、有特殊要求的项目，</a:t>
            </a:r>
            <a:r>
              <a:rPr lang="zh-CN" altLang="en-US" sz="1800" dirty="0" smtClean="0">
                <a:solidFill>
                  <a:srgbClr val="FF0000"/>
                </a:solidFill>
                <a:latin typeface="微软雅黑" panose="020B0503020204020204" pitchFamily="34" charset="-122"/>
                <a:ea typeface="微软雅黑" panose="020B0503020204020204" pitchFamily="34" charset="-122"/>
              </a:rPr>
              <a:t>不宜少于四十五日</a:t>
            </a:r>
            <a:r>
              <a:rPr lang="zh-CN" altLang="en-US" sz="1800" dirty="0" smtClean="0">
                <a:solidFill>
                  <a:srgbClr val="000000"/>
                </a:solidFill>
                <a:latin typeface="微软雅黑" panose="020B0503020204020204" pitchFamily="34" charset="-122"/>
                <a:ea typeface="微软雅黑" panose="020B0503020204020204" pitchFamily="34" charset="-122"/>
              </a:rPr>
              <a:t>。</a:t>
            </a:r>
          </a:p>
          <a:p>
            <a:pPr indent="471948" algn="just" eaLnBrk="1" hangingPunct="1">
              <a:lnSpc>
                <a:spcPts val="34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评标委员会应当包含工程设计、施工和工程经济等方面的专家，成员人数应为</a:t>
            </a:r>
            <a:r>
              <a:rPr lang="en-US" altLang="zh-CN" sz="1800" dirty="0" smtClean="0">
                <a:solidFill>
                  <a:srgbClr val="000000"/>
                </a:solidFill>
                <a:latin typeface="微软雅黑" panose="020B0503020204020204" pitchFamily="34" charset="-122"/>
                <a:ea typeface="微软雅黑" panose="020B0503020204020204" pitchFamily="34" charset="-122"/>
              </a:rPr>
              <a:t>9</a:t>
            </a:r>
            <a:r>
              <a:rPr lang="zh-CN" altLang="en-US" sz="1800" dirty="0" smtClean="0">
                <a:solidFill>
                  <a:srgbClr val="000000"/>
                </a:solidFill>
                <a:latin typeface="微软雅黑" panose="020B0503020204020204" pitchFamily="34" charset="-122"/>
                <a:ea typeface="微软雅黑" panose="020B0503020204020204" pitchFamily="34" charset="-122"/>
              </a:rPr>
              <a:t>人（专业工程为</a:t>
            </a:r>
            <a:r>
              <a:rPr lang="en-US" altLang="zh-CN" sz="1800" dirty="0" smtClean="0">
                <a:solidFill>
                  <a:srgbClr val="000000"/>
                </a:solidFill>
                <a:latin typeface="微软雅黑" panose="020B0503020204020204" pitchFamily="34" charset="-122"/>
                <a:ea typeface="微软雅黑" panose="020B0503020204020204" pitchFamily="34" charset="-122"/>
              </a:rPr>
              <a:t>7</a:t>
            </a:r>
            <a:r>
              <a:rPr lang="zh-CN" altLang="en-US" sz="1800" dirty="0" smtClean="0">
                <a:solidFill>
                  <a:srgbClr val="000000"/>
                </a:solidFill>
                <a:latin typeface="微软雅黑" panose="020B0503020204020204" pitchFamily="34" charset="-122"/>
                <a:ea typeface="微软雅黑" panose="020B0503020204020204" pitchFamily="34" charset="-122"/>
              </a:rPr>
              <a:t>人）以上单数，其中负责评审设计方案和项目管理组织方案的评</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4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标委员会成员为</a:t>
            </a:r>
            <a:r>
              <a:rPr lang="en-US" altLang="zh-CN" sz="1800" dirty="0" smtClean="0">
                <a:solidFill>
                  <a:srgbClr val="000000"/>
                </a:solidFill>
                <a:latin typeface="微软雅黑" panose="020B0503020204020204" pitchFamily="34" charset="-122"/>
                <a:ea typeface="微软雅黑" panose="020B0503020204020204" pitchFamily="34" charset="-122"/>
              </a:rPr>
              <a:t>7</a:t>
            </a:r>
            <a:r>
              <a:rPr lang="zh-CN" altLang="en-US" sz="1800" dirty="0" smtClean="0">
                <a:solidFill>
                  <a:srgbClr val="000000"/>
                </a:solidFill>
                <a:latin typeface="微软雅黑" panose="020B0503020204020204" pitchFamily="34" charset="-122"/>
                <a:ea typeface="微软雅黑" panose="020B0503020204020204" pitchFamily="34" charset="-122"/>
              </a:rPr>
              <a:t>人（专业工程为</a:t>
            </a:r>
            <a:r>
              <a:rPr lang="en-US" altLang="zh-CN" sz="1800" dirty="0" smtClean="0">
                <a:solidFill>
                  <a:srgbClr val="000000"/>
                </a:solidFill>
                <a:latin typeface="微软雅黑" panose="020B0503020204020204" pitchFamily="34" charset="-122"/>
                <a:ea typeface="微软雅黑" panose="020B0503020204020204" pitchFamily="34" charset="-122"/>
              </a:rPr>
              <a:t>5</a:t>
            </a:r>
            <a:r>
              <a:rPr lang="zh-CN" altLang="en-US" sz="1800" dirty="0" smtClean="0">
                <a:solidFill>
                  <a:srgbClr val="000000"/>
                </a:solidFill>
                <a:latin typeface="微软雅黑" panose="020B0503020204020204" pitchFamily="34" charset="-122"/>
                <a:ea typeface="微软雅黑" panose="020B0503020204020204" pitchFamily="34" charset="-122"/>
              </a:rPr>
              <a:t>人）以上的单数。除</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4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评定分离外，甲方可派一名代表。</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lvl="0" indent="306070" algn="just">
              <a:lnSpc>
                <a:spcPts val="3500"/>
              </a:lnSpc>
            </a:pPr>
            <a:r>
              <a:rPr lang="zh-CN" altLang="en-US" sz="1900" b="1" dirty="0">
                <a:solidFill>
                  <a:srgbClr val="0070C0"/>
                </a:solidFill>
                <a:latin typeface="微软雅黑" pitchFamily="34" charset="-122"/>
                <a:ea typeface="微软雅黑" pitchFamily="34" charset="-122"/>
                <a:sym typeface="微软雅黑" pitchFamily="34" charset="-122"/>
              </a:rPr>
              <a:t>案例：</a:t>
            </a:r>
            <a:r>
              <a:rPr lang="zh-CN" altLang="en-US" sz="1900" dirty="0">
                <a:latin typeface="微软雅黑" pitchFamily="34" charset="-122"/>
                <a:ea typeface="微软雅黑" pitchFamily="34" charset="-122"/>
                <a:sym typeface="微软雅黑" pitchFamily="34" charset="-122"/>
              </a:rPr>
              <a:t>如何达到放弃投标？</a:t>
            </a:r>
            <a:endParaRPr lang="en-US" altLang="zh-CN" sz="1900" dirty="0">
              <a:latin typeface="微软雅黑" pitchFamily="34" charset="-122"/>
              <a:ea typeface="微软雅黑" pitchFamily="34" charset="-122"/>
              <a:sym typeface="微软雅黑" pitchFamily="34" charset="-122"/>
            </a:endParaRPr>
          </a:p>
          <a:p>
            <a:pPr lvl="0" algn="just">
              <a:lnSpc>
                <a:spcPts val="3300"/>
              </a:lnSpc>
              <a:buNone/>
            </a:pPr>
            <a:r>
              <a:rPr lang="zh-CN" altLang="en-US" sz="1800"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    某</a:t>
            </a:r>
            <a:r>
              <a:rPr lang="zh-CN" altLang="en-US" sz="1800"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空调工程招标，</a:t>
            </a:r>
            <a:r>
              <a:rPr lang="en-US" altLang="zh-CN" sz="1800" b="1" kern="0" dirty="0">
                <a:solidFill>
                  <a:srgbClr val="FF0000"/>
                </a:solidFill>
                <a:latin typeface="华文楷体" pitchFamily="2" charset="-122"/>
                <a:ea typeface="华文楷体" pitchFamily="2" charset="-122"/>
                <a:cs typeface="Times New Roman" panose="02020603050405020304" pitchFamily="18" charset="0"/>
                <a:sym typeface="微软雅黑" pitchFamily="34" charset="-122"/>
              </a:rPr>
              <a:t>A</a:t>
            </a:r>
            <a:r>
              <a:rPr lang="zh-CN" altLang="en-US" sz="1800" b="1" kern="0" dirty="0">
                <a:solidFill>
                  <a:srgbClr val="FF0000"/>
                </a:solidFill>
                <a:latin typeface="华文楷体" pitchFamily="2" charset="-122"/>
                <a:ea typeface="华文楷体" pitchFamily="2" charset="-122"/>
                <a:cs typeface="Times New Roman" panose="02020603050405020304" pitchFamily="18" charset="0"/>
                <a:sym typeface="微软雅黑" pitchFamily="34" charset="-122"/>
              </a:rPr>
              <a:t>公司</a:t>
            </a:r>
            <a:r>
              <a:rPr lang="zh-CN" altLang="en-US" sz="1800"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在开标的前一日发现招标文件</a:t>
            </a:r>
            <a:r>
              <a:rPr lang="zh-CN" altLang="en-US" sz="1800"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中</a:t>
            </a:r>
            <a:endParaRPr lang="en-US" altLang="zh-CN" sz="1800"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endParaRPr>
          </a:p>
          <a:p>
            <a:pPr lvl="0" algn="just">
              <a:lnSpc>
                <a:spcPts val="3000"/>
              </a:lnSpc>
              <a:buNone/>
            </a:pPr>
            <a:r>
              <a:rPr lang="zh-CN" altLang="en-US" sz="1800"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有</a:t>
            </a:r>
            <a:r>
              <a:rPr lang="zh-CN" altLang="en-US" sz="1800"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条规定：</a:t>
            </a:r>
            <a:r>
              <a:rPr lang="en-US" altLang="zh-CN" sz="1800"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3.6 </a:t>
            </a:r>
            <a:r>
              <a:rPr lang="zh-CN" altLang="en-US" sz="1800"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投标人不得存在下列情形之一</a:t>
            </a:r>
            <a:r>
              <a:rPr lang="zh-CN" altLang="en-US" sz="1800"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a:t>
            </a:r>
            <a:endParaRPr lang="en-US" altLang="zh-CN" sz="1800" kern="0" dirty="0">
              <a:solidFill>
                <a:srgbClr val="000000"/>
              </a:solidFill>
              <a:latin typeface="微软雅黑" pitchFamily="34" charset="-122"/>
              <a:ea typeface="微软雅黑" pitchFamily="34" charset="-122"/>
              <a:sym typeface="微软雅黑"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267" y="4045306"/>
            <a:ext cx="3847447" cy="2206631"/>
          </a:xfrm>
          <a:prstGeom prst="rect">
            <a:avLst/>
          </a:prstGeom>
        </p:spPr>
      </p:pic>
    </p:spTree>
    <p:extLst>
      <p:ext uri="{BB962C8B-B14F-4D97-AF65-F5344CB8AC3E}">
        <p14:creationId xmlns:p14="http://schemas.microsoft.com/office/powerpoint/2010/main" val="319405182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87752" y="314683"/>
            <a:ext cx="6614937" cy="423863"/>
          </a:xfrm>
        </p:spPr>
        <p:txBody>
          <a:bodyPr>
            <a:noAutofit/>
          </a:bodyPr>
          <a:lstStyle/>
          <a:p>
            <a:pPr>
              <a:lnSpc>
                <a:spcPct val="140000"/>
              </a:lnSpc>
            </a:pP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a:t>
            </a:r>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一）工程总承包招投标导</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则</a:t>
            </a:r>
            <a:endParaRPr lang="zh-CN" altLang="en-US" sz="27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0" y="1375258"/>
            <a:ext cx="10761277" cy="4868350"/>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80009" y="1470515"/>
            <a:ext cx="10478083" cy="4850038"/>
          </a:xfrm>
          <a:prstGeom prst="rect">
            <a:avLst/>
          </a:prstGeom>
        </p:spPr>
        <p:txBody>
          <a:bodyPr wrap="square" lIns="91432" tIns="45716" rIns="91432" bIns="45716">
            <a:spAutoFit/>
          </a:bodyPr>
          <a:lstStyle/>
          <a:p>
            <a:pPr indent="306070" algn="just">
              <a:lnSpc>
                <a:spcPts val="3300"/>
              </a:lnSpc>
            </a:pPr>
            <a:r>
              <a:rPr lang="en-US" altLang="zh-CN"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3.6.5 </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单位负责人为同一人或者存在控股、管理关系的不同单位。</a:t>
            </a:r>
            <a:r>
              <a:rPr lang="en-US" altLang="zh-CN"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A</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公司与参与本次投标的</a:t>
            </a:r>
            <a:r>
              <a:rPr lang="en-US" altLang="zh-CN"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B</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公司具有这一情形，不符合投标人资格要求</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sym typeface="微软雅黑" pitchFamily="34" charset="-122"/>
              </a:rPr>
              <a:t>由于</a:t>
            </a:r>
            <a:r>
              <a:rPr lang="en-US" altLang="zh-CN" b="1" kern="0" dirty="0">
                <a:solidFill>
                  <a:srgbClr val="FF0000"/>
                </a:solidFill>
                <a:latin typeface="华文楷体" pitchFamily="2" charset="-122"/>
                <a:ea typeface="华文楷体" pitchFamily="2" charset="-122"/>
                <a:cs typeface="Times New Roman" panose="02020603050405020304" pitchFamily="18" charset="0"/>
                <a:sym typeface="微软雅黑" pitchFamily="34" charset="-122"/>
              </a:rPr>
              <a:t>A</a:t>
            </a:r>
            <a:r>
              <a:rPr lang="zh-CN" altLang="en-US" b="1" kern="0" dirty="0">
                <a:solidFill>
                  <a:srgbClr val="FF0000"/>
                </a:solidFill>
                <a:latin typeface="华文楷体" pitchFamily="2" charset="-122"/>
                <a:ea typeface="华文楷体" pitchFamily="2" charset="-122"/>
                <a:cs typeface="Times New Roman" panose="02020603050405020304" pitchFamily="18" charset="0"/>
                <a:sym typeface="微软雅黑" pitchFamily="34" charset="-122"/>
              </a:rPr>
              <a:t>公司已经上传标书及投标保证金，</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同时担心无故不出席开标会会导致没收投标保证金及扣除信用分等严重后果。为达到不投标的目的，</a:t>
            </a:r>
            <a:r>
              <a:rPr lang="zh-CN" altLang="en-US" b="1" kern="0" dirty="0">
                <a:solidFill>
                  <a:srgbClr val="FF0000"/>
                </a:solidFill>
                <a:latin typeface="华文楷体" pitchFamily="2" charset="-122"/>
                <a:ea typeface="华文楷体" pitchFamily="2" charset="-122"/>
                <a:cs typeface="Times New Roman" panose="02020603050405020304" pitchFamily="18" charset="0"/>
                <a:sym typeface="微软雅黑" pitchFamily="34" charset="-122"/>
              </a:rPr>
              <a:t>未给开标人提供授权委托书，未给开标人出具社保证</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sym typeface="微软雅黑" pitchFamily="34" charset="-122"/>
              </a:rPr>
              <a:t>明</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最终</a:t>
            </a:r>
            <a:r>
              <a:rPr lang="en-US" altLang="zh-CN"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A</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公司的标书没被解密、唱标。而评标结果是</a:t>
            </a:r>
            <a:r>
              <a:rPr lang="en-US" altLang="zh-CN"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B</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公司中标</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a:t>
            </a:r>
            <a:endParaRPr lang="en-US" altLang="zh-CN" b="1" kern="0" dirty="0">
              <a:solidFill>
                <a:srgbClr val="FF0000"/>
              </a:solidFill>
              <a:latin typeface="华文楷体" pitchFamily="2" charset="-122"/>
              <a:ea typeface="华文楷体" pitchFamily="2" charset="-122"/>
              <a:cs typeface="Times New Roman" panose="02020603050405020304" pitchFamily="18" charset="0"/>
              <a:sym typeface="微软雅黑" pitchFamily="34" charset="-122"/>
            </a:endParaRPr>
          </a:p>
          <a:p>
            <a:pPr indent="328444" algn="just">
              <a:lnSpc>
                <a:spcPts val="3300"/>
              </a:lnSpc>
            </a:pPr>
            <a:r>
              <a:rPr lang="zh-CN" altLang="en-US"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中标</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候选人公示期间，有投标人提出异议，</a:t>
            </a:r>
            <a:r>
              <a:rPr lang="en-US" altLang="zh-CN"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A</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a:t>
            </a:r>
            <a:r>
              <a:rPr lang="en-US" altLang="zh-CN"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B</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公司的实际控制人为同一人，</a:t>
            </a:r>
            <a:r>
              <a:rPr lang="en-US" altLang="zh-CN"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A</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a:t>
            </a:r>
            <a:r>
              <a:rPr lang="en-US" altLang="zh-CN"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B</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都应当废标。</a:t>
            </a:r>
          </a:p>
          <a:p>
            <a:pPr indent="328444" algn="just">
              <a:lnSpc>
                <a:spcPts val="3300"/>
              </a:lnSpc>
            </a:pP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 </a:t>
            </a:r>
            <a:r>
              <a:rPr lang="en-US" altLang="zh-CN" b="1" kern="0" dirty="0" smtClean="0">
                <a:solidFill>
                  <a:srgbClr val="FF0000"/>
                </a:solidFill>
                <a:latin typeface="华文楷体" pitchFamily="2" charset="-122"/>
                <a:ea typeface="华文楷体" pitchFamily="2" charset="-122"/>
                <a:cs typeface="Times New Roman" panose="02020603050405020304" pitchFamily="18" charset="0"/>
                <a:sym typeface="微软雅黑" pitchFamily="34" charset="-122"/>
              </a:rPr>
              <a:t>A</a:t>
            </a:r>
            <a:r>
              <a:rPr lang="zh-CN" altLang="en-US" b="1" kern="0" dirty="0">
                <a:solidFill>
                  <a:srgbClr val="FF0000"/>
                </a:solidFill>
                <a:latin typeface="华文楷体" pitchFamily="2" charset="-122"/>
                <a:ea typeface="华文楷体" pitchFamily="2" charset="-122"/>
                <a:cs typeface="Times New Roman" panose="02020603050405020304" pitchFamily="18" charset="0"/>
                <a:sym typeface="微软雅黑" pitchFamily="34" charset="-122"/>
              </a:rPr>
              <a:t>公司辨称，我公司的投标文件未解密，没有对评标结果产生任何影响，没有给业主造成损失。 </a:t>
            </a:r>
            <a:endParaRPr lang="en-US" altLang="zh-CN" b="1" kern="0" dirty="0" smtClean="0">
              <a:solidFill>
                <a:srgbClr val="FF0000"/>
              </a:solidFill>
              <a:latin typeface="华文楷体" pitchFamily="2" charset="-122"/>
              <a:ea typeface="华文楷体" pitchFamily="2" charset="-122"/>
              <a:cs typeface="Times New Roman" panose="02020603050405020304" pitchFamily="18" charset="0"/>
              <a:sym typeface="微软雅黑" pitchFamily="34" charset="-122"/>
            </a:endParaRPr>
          </a:p>
          <a:p>
            <a:pPr indent="328444" algn="just">
              <a:lnSpc>
                <a:spcPts val="3300"/>
              </a:lnSpc>
            </a:pPr>
            <a:r>
              <a:rPr lang="en-US" altLang="zh-CN"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招标投标法实施条例</a:t>
            </a:r>
            <a:r>
              <a:rPr lang="en-US" altLang="zh-CN"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第三十四条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 与</a:t>
            </a:r>
            <a:r>
              <a:rPr lang="zh-CN" altLang="en-US" b="1" kern="0" dirty="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招标人存在利害关系可能影响招标公正性的法人、其他组织或者个人，不得参加投标</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sym typeface="微软雅黑" pitchFamily="34" charset="-122"/>
              </a:rPr>
              <a:t>。</a:t>
            </a:r>
            <a:r>
              <a:rPr lang="zh-CN" altLang="en-US" b="1" kern="0" dirty="0">
                <a:solidFill>
                  <a:srgbClr val="002060"/>
                </a:solidFill>
                <a:latin typeface="华文楷体" pitchFamily="2" charset="-122"/>
                <a:ea typeface="华文楷体" pitchFamily="2" charset="-122"/>
                <a:cs typeface="Times New Roman" panose="02020603050405020304" pitchFamily="18" charset="0"/>
              </a:rPr>
              <a:t>单位负责人为同一人或者存在控股、管理关系的不同单位，不得</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参加</a:t>
            </a:r>
            <a:r>
              <a:rPr lang="zh-CN" altLang="en-US" b="1" kern="0" dirty="0">
                <a:solidFill>
                  <a:srgbClr val="002060"/>
                </a:solidFill>
                <a:latin typeface="华文楷体" pitchFamily="2" charset="-122"/>
                <a:ea typeface="华文楷体" pitchFamily="2" charset="-122"/>
                <a:cs typeface="Times New Roman" panose="02020603050405020304" pitchFamily="18" charset="0"/>
              </a:rPr>
              <a:t>同一标段投标或者未划分标段的同一招标项目投标。</a:t>
            </a:r>
          </a:p>
          <a:p>
            <a:pPr indent="328444" algn="just">
              <a:lnSpc>
                <a:spcPts val="3300"/>
              </a:lnSpc>
            </a:pPr>
            <a:r>
              <a:rPr lang="zh-CN" altLang="en-US" b="1" kern="0" dirty="0">
                <a:solidFill>
                  <a:srgbClr val="002060"/>
                </a:solidFill>
                <a:latin typeface="华文楷体" pitchFamily="2" charset="-122"/>
                <a:ea typeface="华文楷体" pitchFamily="2" charset="-122"/>
                <a:cs typeface="Times New Roman" panose="02020603050405020304" pitchFamily="18" charset="0"/>
              </a:rPr>
              <a:t>    违反前两款规定的，相关投标均无效。</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a:t>
            </a:r>
            <a:endParaRPr lang="en-US" altLang="zh-CN" b="1" kern="0" dirty="0" smtClean="0">
              <a:solidFill>
                <a:srgbClr val="002060"/>
              </a:solidFill>
              <a:latin typeface="华文楷体" pitchFamily="2" charset="-122"/>
              <a:ea typeface="华文楷体" pitchFamily="2" charset="-122"/>
              <a:cs typeface="Times New Roman" panose="02020603050405020304" pitchFamily="18" charset="0"/>
            </a:endParaRPr>
          </a:p>
          <a:p>
            <a:pPr indent="328444" algn="just">
              <a:lnSpc>
                <a:spcPts val="3300"/>
              </a:lnSpc>
            </a:pPr>
            <a:r>
              <a:rPr lang="en-US" altLang="zh-CN" b="1" kern="0" dirty="0">
                <a:solidFill>
                  <a:srgbClr val="002060"/>
                </a:solidFill>
                <a:latin typeface="华文楷体" pitchFamily="2" charset="-122"/>
                <a:ea typeface="华文楷体" pitchFamily="2" charset="-122"/>
                <a:cs typeface="Times New Roman" panose="02020603050405020304" pitchFamily="18" charset="0"/>
              </a:rPr>
              <a:t>《</a:t>
            </a:r>
            <a:r>
              <a:rPr lang="zh-CN" altLang="en-US" b="1" kern="0" dirty="0">
                <a:solidFill>
                  <a:srgbClr val="002060"/>
                </a:solidFill>
                <a:latin typeface="华文楷体" pitchFamily="2" charset="-122"/>
                <a:ea typeface="华文楷体" pitchFamily="2" charset="-122"/>
                <a:cs typeface="Times New Roman" panose="02020603050405020304" pitchFamily="18" charset="0"/>
              </a:rPr>
              <a:t>条例</a:t>
            </a:r>
            <a:r>
              <a:rPr lang="en-US" altLang="zh-CN" b="1" kern="0" dirty="0">
                <a:solidFill>
                  <a:srgbClr val="002060"/>
                </a:solidFill>
                <a:latin typeface="华文楷体" pitchFamily="2" charset="-122"/>
                <a:ea typeface="华文楷体" pitchFamily="2" charset="-122"/>
                <a:cs typeface="Times New Roman" panose="02020603050405020304" pitchFamily="18" charset="0"/>
              </a:rPr>
              <a:t>》“</a:t>
            </a:r>
            <a:r>
              <a:rPr lang="zh-CN" altLang="en-US" b="1" kern="0" dirty="0">
                <a:solidFill>
                  <a:srgbClr val="002060"/>
                </a:solidFill>
                <a:latin typeface="华文楷体" pitchFamily="2" charset="-122"/>
                <a:ea typeface="华文楷体" pitchFamily="2" charset="-122"/>
                <a:cs typeface="Times New Roman" panose="02020603050405020304" pitchFamily="18" charset="0"/>
              </a:rPr>
              <a:t>第三十五条　投标人撤回已提交的投标文件，应当在投标截止时间前书面通知招标人。</a:t>
            </a:r>
          </a:p>
        </p:txBody>
      </p:sp>
    </p:spTree>
    <p:extLst>
      <p:ext uri="{BB962C8B-B14F-4D97-AF65-F5344CB8AC3E}">
        <p14:creationId xmlns:p14="http://schemas.microsoft.com/office/powerpoint/2010/main" val="274023586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9888" y="329669"/>
            <a:ext cx="6614937" cy="423863"/>
          </a:xfrm>
        </p:spPr>
        <p:txBody>
          <a:bodyPr>
            <a:noAutofit/>
          </a:bodyPr>
          <a:lstStyle/>
          <a:p>
            <a:pPr>
              <a:lnSpc>
                <a:spcPct val="140000"/>
              </a:lnSpc>
            </a:pP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a:t>
            </a:r>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一）工程总承包招投标导</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则</a:t>
            </a:r>
            <a:endParaRPr lang="zh-CN" altLang="en-US" sz="27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1" y="1357811"/>
            <a:ext cx="10791955" cy="4885797"/>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61283" y="1461677"/>
            <a:ext cx="10584888" cy="5170638"/>
          </a:xfrm>
          <a:prstGeom prst="rect">
            <a:avLst/>
          </a:prstGeom>
        </p:spPr>
        <p:txBody>
          <a:bodyPr wrap="square" lIns="91432" tIns="45716" rIns="91432" bIns="45716">
            <a:spAutoFit/>
          </a:bodyPr>
          <a:lstStyle/>
          <a:p>
            <a:pPr algn="just" defTabSz="981243" fontAlgn="base">
              <a:lnSpc>
                <a:spcPts val="3300"/>
              </a:lnSpc>
              <a:spcAft>
                <a:spcPct val="0"/>
              </a:spcAft>
            </a:pP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招标</a:t>
            </a:r>
            <a:r>
              <a:rPr lang="zh-CN" altLang="en-US" b="1" kern="0" dirty="0">
                <a:solidFill>
                  <a:srgbClr val="002060"/>
                </a:solidFill>
                <a:latin typeface="华文楷体" pitchFamily="2" charset="-122"/>
                <a:ea typeface="华文楷体" pitchFamily="2" charset="-122"/>
                <a:cs typeface="Times New Roman" panose="02020603050405020304" pitchFamily="18" charset="0"/>
              </a:rPr>
              <a:t>人已收取投标保证金的，应当自收到投标人书面撤回通知之日起</a:t>
            </a:r>
            <a:r>
              <a:rPr lang="en-US" altLang="zh-CN" b="1" kern="0" dirty="0">
                <a:solidFill>
                  <a:srgbClr val="002060"/>
                </a:solidFill>
                <a:latin typeface="华文楷体" pitchFamily="2" charset="-122"/>
                <a:ea typeface="华文楷体" pitchFamily="2" charset="-122"/>
                <a:cs typeface="Times New Roman" panose="02020603050405020304" pitchFamily="18" charset="0"/>
              </a:rPr>
              <a:t>5</a:t>
            </a:r>
            <a:r>
              <a:rPr lang="zh-CN" altLang="en-US" b="1" kern="0" dirty="0">
                <a:solidFill>
                  <a:srgbClr val="002060"/>
                </a:solidFill>
                <a:latin typeface="华文楷体" pitchFamily="2" charset="-122"/>
                <a:ea typeface="华文楷体" pitchFamily="2" charset="-122"/>
                <a:cs typeface="Times New Roman" panose="02020603050405020304" pitchFamily="18" charset="0"/>
              </a:rPr>
              <a:t>日内退还。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投标</a:t>
            </a:r>
            <a:r>
              <a:rPr lang="zh-CN" altLang="en-US" b="1" kern="0" dirty="0">
                <a:solidFill>
                  <a:srgbClr val="002060"/>
                </a:solidFill>
                <a:latin typeface="华文楷体" pitchFamily="2" charset="-122"/>
                <a:ea typeface="华文楷体" pitchFamily="2" charset="-122"/>
                <a:cs typeface="Times New Roman" panose="02020603050405020304" pitchFamily="18" charset="0"/>
              </a:rPr>
              <a:t>截止后投标人撤销投标文件的，招标人可以不退还投标保证金</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a:t>
            </a:r>
            <a:endParaRPr lang="en-US" altLang="zh-CN" b="1" kern="0" dirty="0">
              <a:solidFill>
                <a:srgbClr val="002060"/>
              </a:solidFill>
              <a:latin typeface="华文楷体" pitchFamily="2" charset="-122"/>
              <a:ea typeface="华文楷体" pitchFamily="2" charset="-122"/>
              <a:cs typeface="Times New Roman" panose="02020603050405020304" pitchFamily="18" charset="0"/>
            </a:endParaRPr>
          </a:p>
          <a:p>
            <a:pPr algn="just" defTabSz="981243" fontAlgn="base">
              <a:lnSpc>
                <a:spcPts val="3300"/>
              </a:lnSpc>
              <a:spcAft>
                <a:spcPct val="0"/>
              </a:spcAft>
            </a:pPr>
            <a:r>
              <a:rPr lang="en-US" altLang="zh-CN" b="1" kern="0" dirty="0">
                <a:solidFill>
                  <a:srgbClr val="002060"/>
                </a:solidFill>
                <a:latin typeface="华文楷体" pitchFamily="2" charset="-122"/>
                <a:ea typeface="华文楷体" pitchFamily="2" charset="-122"/>
                <a:cs typeface="Times New Roman" panose="02020603050405020304" pitchFamily="18" charset="0"/>
              </a:rPr>
              <a:t> </a:t>
            </a:r>
            <a:r>
              <a:rPr lang="en-US" altLang="zh-CN" b="1" kern="0" dirty="0" smtClean="0">
                <a:solidFill>
                  <a:srgbClr val="002060"/>
                </a:solidFill>
                <a:latin typeface="华文楷体" pitchFamily="2" charset="-122"/>
                <a:ea typeface="华文楷体" pitchFamily="2" charset="-122"/>
                <a:cs typeface="Times New Roman" panose="02020603050405020304" pitchFamily="18" charset="0"/>
              </a:rPr>
              <a:t>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这</a:t>
            </a:r>
            <a:r>
              <a:rPr lang="zh-CN" altLang="en-US" b="1" kern="0" dirty="0">
                <a:solidFill>
                  <a:srgbClr val="002060"/>
                </a:solidFill>
                <a:latin typeface="华文楷体" pitchFamily="2" charset="-122"/>
                <a:ea typeface="华文楷体" pitchFamily="2" charset="-122"/>
                <a:cs typeface="Times New Roman" panose="02020603050405020304" pitchFamily="18" charset="0"/>
              </a:rPr>
              <a:t>其中有三个问题：</a:t>
            </a:r>
            <a:r>
              <a:rPr lang="zh-CN" altLang="en-US" b="1" kern="0" dirty="0">
                <a:solidFill>
                  <a:srgbClr val="FF0000"/>
                </a:solidFill>
                <a:latin typeface="华文楷体" pitchFamily="2" charset="-122"/>
                <a:ea typeface="华文楷体" pitchFamily="2" charset="-122"/>
                <a:cs typeface="Times New Roman" panose="02020603050405020304" pitchFamily="18" charset="0"/>
              </a:rPr>
              <a:t>一是未</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给开标人</a:t>
            </a:r>
            <a:r>
              <a:rPr lang="zh-CN" altLang="en-US" b="1" kern="0" dirty="0">
                <a:solidFill>
                  <a:srgbClr val="FF0000"/>
                </a:solidFill>
                <a:latin typeface="华文楷体" pitchFamily="2" charset="-122"/>
                <a:ea typeface="华文楷体" pitchFamily="2" charset="-122"/>
                <a:cs typeface="Times New Roman" panose="02020603050405020304" pitchFamily="18" charset="0"/>
              </a:rPr>
              <a:t>提供授权委托书，未</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给开标人</a:t>
            </a:r>
            <a:r>
              <a:rPr lang="zh-CN" altLang="en-US" b="1" kern="0" dirty="0">
                <a:solidFill>
                  <a:srgbClr val="FF0000"/>
                </a:solidFill>
                <a:latin typeface="华文楷体" pitchFamily="2" charset="-122"/>
                <a:ea typeface="华文楷体" pitchFamily="2" charset="-122"/>
                <a:cs typeface="Times New Roman" panose="02020603050405020304" pitchFamily="18" charset="0"/>
              </a:rPr>
              <a:t>出具社保证</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明的投标文件是否解密唱标？</a:t>
            </a:r>
            <a:r>
              <a:rPr lang="zh-CN" altLang="en-US" b="1" kern="0" dirty="0">
                <a:solidFill>
                  <a:srgbClr val="FF0000"/>
                </a:solidFill>
                <a:latin typeface="华文楷体" pitchFamily="2" charset="-122"/>
                <a:ea typeface="华文楷体" pitchFamily="2" charset="-122"/>
                <a:cs typeface="Times New Roman" panose="02020603050405020304" pitchFamily="18" charset="0"/>
              </a:rPr>
              <a:t>二</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是已递交了投标文件如何放弃投标？</a:t>
            </a:r>
            <a:r>
              <a:rPr lang="zh-CN" altLang="en-US" b="1" kern="0" dirty="0">
                <a:solidFill>
                  <a:srgbClr val="FF0000"/>
                </a:solidFill>
                <a:latin typeface="华文楷体" pitchFamily="2" charset="-122"/>
                <a:ea typeface="华文楷体" pitchFamily="2" charset="-122"/>
                <a:cs typeface="Times New Roman" panose="02020603050405020304" pitchFamily="18" charset="0"/>
              </a:rPr>
              <a:t>三</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是存在第三十四条行为，是否构成撤销投标文件，是否</a:t>
            </a:r>
            <a:r>
              <a:rPr lang="zh-CN" altLang="en-US" b="1" kern="0" dirty="0">
                <a:solidFill>
                  <a:srgbClr val="FF0000"/>
                </a:solidFill>
                <a:latin typeface="华文楷体" pitchFamily="2" charset="-122"/>
                <a:ea typeface="华文楷体" pitchFamily="2" charset="-122"/>
                <a:cs typeface="Times New Roman" panose="02020603050405020304" pitchFamily="18" charset="0"/>
              </a:rPr>
              <a:t>可以没收</a:t>
            </a:r>
            <a:r>
              <a:rPr lang="en-US" altLang="zh-CN" b="1" kern="0" dirty="0">
                <a:solidFill>
                  <a:srgbClr val="FF0000"/>
                </a:solidFill>
                <a:latin typeface="华文楷体" pitchFamily="2" charset="-122"/>
                <a:ea typeface="华文楷体" pitchFamily="2" charset="-122"/>
                <a:cs typeface="Times New Roman" panose="02020603050405020304" pitchFamily="18" charset="0"/>
              </a:rPr>
              <a:t>A</a:t>
            </a:r>
            <a:r>
              <a:rPr lang="zh-CN" altLang="en-US" b="1" kern="0" dirty="0">
                <a:solidFill>
                  <a:srgbClr val="FF0000"/>
                </a:solidFill>
                <a:latin typeface="华文楷体" pitchFamily="2" charset="-122"/>
                <a:ea typeface="华文楷体" pitchFamily="2" charset="-122"/>
                <a:cs typeface="Times New Roman" panose="02020603050405020304" pitchFamily="18" charset="0"/>
              </a:rPr>
              <a:t>公司的投标保证金</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a:t>
            </a:r>
            <a:r>
              <a:rPr lang="en-US" altLang="zh-CN" b="1" kern="0" dirty="0" smtClean="0">
                <a:solidFill>
                  <a:srgbClr val="FF0000"/>
                </a:solidFill>
                <a:latin typeface="华文楷体" pitchFamily="2" charset="-122"/>
                <a:ea typeface="华文楷体" pitchFamily="2" charset="-122"/>
                <a:cs typeface="Times New Roman" panose="02020603050405020304" pitchFamily="18" charset="0"/>
              </a:rPr>
              <a:t>A</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a:t>
            </a:r>
            <a:r>
              <a:rPr lang="en-US" altLang="zh-CN" b="1" kern="0" dirty="0" smtClean="0">
                <a:solidFill>
                  <a:srgbClr val="FF0000"/>
                </a:solidFill>
                <a:latin typeface="华文楷体" pitchFamily="2" charset="-122"/>
                <a:ea typeface="华文楷体" pitchFamily="2" charset="-122"/>
                <a:cs typeface="Times New Roman" panose="02020603050405020304" pitchFamily="18" charset="0"/>
              </a:rPr>
              <a:t>B</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两家是否应当废标？</a:t>
            </a:r>
            <a:endParaRPr lang="en-US" altLang="zh-CN" b="1" kern="0" dirty="0" smtClean="0">
              <a:solidFill>
                <a:srgbClr val="FF0000"/>
              </a:solidFill>
              <a:latin typeface="华文楷体" pitchFamily="2" charset="-122"/>
              <a:ea typeface="华文楷体" pitchFamily="2" charset="-122"/>
              <a:cs typeface="Times New Roman" panose="02020603050405020304" pitchFamily="18" charset="0"/>
            </a:endParaRPr>
          </a:p>
          <a:p>
            <a:pPr indent="471948" algn="just">
              <a:lnSpc>
                <a:spcPts val="3300"/>
              </a:lnSpc>
              <a:spcBef>
                <a:spcPct val="0"/>
              </a:spcBef>
            </a:pPr>
            <a:r>
              <a:rPr lang="en-US" altLang="zh-CN" b="1" dirty="0" smtClean="0">
                <a:solidFill>
                  <a:srgbClr val="0070C0"/>
                </a:solidFill>
                <a:latin typeface="微软雅黑" panose="020B0503020204020204" pitchFamily="34" charset="-122"/>
                <a:ea typeface="微软雅黑" panose="020B0503020204020204" pitchFamily="34" charset="-122"/>
              </a:rPr>
              <a:t>8</a:t>
            </a:r>
            <a:r>
              <a:rPr lang="zh-CN" altLang="en-US" b="1" dirty="0">
                <a:solidFill>
                  <a:srgbClr val="0070C0"/>
                </a:solidFill>
                <a:latin typeface="微软雅黑" panose="020B0503020204020204" pitchFamily="34" charset="-122"/>
                <a:ea typeface="微软雅黑" panose="020B0503020204020204" pitchFamily="34" charset="-122"/>
              </a:rPr>
              <a:t>、评标</a:t>
            </a:r>
            <a:endParaRPr lang="en-US" altLang="zh-CN" b="1" dirty="0">
              <a:solidFill>
                <a:srgbClr val="0070C0"/>
              </a:solidFill>
              <a:latin typeface="微软雅黑" panose="020B0503020204020204" pitchFamily="34" charset="-122"/>
              <a:ea typeface="微软雅黑" panose="020B0503020204020204" pitchFamily="34" charset="-122"/>
            </a:endParaRPr>
          </a:p>
          <a:p>
            <a:pPr indent="471948" algn="just">
              <a:lnSpc>
                <a:spcPts val="3300"/>
              </a:lnSpc>
              <a:spcBef>
                <a:spcPct val="0"/>
              </a:spcBef>
            </a:pPr>
            <a:r>
              <a:rPr lang="zh-CN" altLang="en-US" dirty="0">
                <a:solidFill>
                  <a:srgbClr val="000000"/>
                </a:solidFill>
                <a:latin typeface="微软雅黑" panose="020B0503020204020204" pitchFamily="34" charset="-122"/>
                <a:ea typeface="微软雅黑" panose="020B0503020204020204" pitchFamily="34" charset="-122"/>
              </a:rPr>
              <a:t>注意几点：</a:t>
            </a:r>
            <a:endParaRPr lang="en-US" altLang="zh-CN" dirty="0">
              <a:solidFill>
                <a:srgbClr val="000000"/>
              </a:solidFill>
              <a:latin typeface="微软雅黑" panose="020B0503020204020204" pitchFamily="34" charset="-122"/>
              <a:ea typeface="微软雅黑" panose="020B0503020204020204" pitchFamily="34" charset="-122"/>
            </a:endParaRPr>
          </a:p>
          <a:p>
            <a:pPr indent="471948" algn="just">
              <a:lnSpc>
                <a:spcPts val="3300"/>
              </a:lnSpc>
              <a:spcBef>
                <a:spcPct val="0"/>
              </a:spcBef>
            </a:pPr>
            <a:r>
              <a:rPr lang="zh-CN" altLang="en-US" dirty="0">
                <a:solidFill>
                  <a:srgbClr val="00B0F0"/>
                </a:solidFill>
                <a:latin typeface="微软雅黑" panose="020B0503020204020204" pitchFamily="34" charset="-122"/>
                <a:ea typeface="微软雅黑" panose="020B0503020204020204" pitchFamily="34" charset="-122"/>
              </a:rPr>
              <a:t>一是</a:t>
            </a:r>
            <a:r>
              <a:rPr lang="zh-CN" altLang="en-US" dirty="0">
                <a:solidFill>
                  <a:srgbClr val="000000"/>
                </a:solidFill>
                <a:latin typeface="微软雅黑" panose="020B0503020204020204" pitchFamily="34" charset="-122"/>
                <a:ea typeface="微软雅黑" panose="020B0503020204020204" pitchFamily="34" charset="-122"/>
              </a:rPr>
              <a:t>废标条款执行</a:t>
            </a:r>
            <a:r>
              <a:rPr lang="zh-CN" altLang="en-US" dirty="0">
                <a:solidFill>
                  <a:srgbClr val="FF0000"/>
                </a:solidFill>
                <a:latin typeface="微软雅黑" panose="020B0503020204020204" pitchFamily="34" charset="-122"/>
                <a:ea typeface="微软雅黑" panose="020B0503020204020204" pitchFamily="34" charset="-122"/>
              </a:rPr>
              <a:t>苏建规</a:t>
            </a:r>
            <a:r>
              <a:rPr lang="en-US" altLang="zh-CN" dirty="0">
                <a:solidFill>
                  <a:srgbClr val="FF0000"/>
                </a:solidFill>
                <a:latin typeface="微软雅黑" panose="020B0503020204020204" pitchFamily="34" charset="-122"/>
                <a:ea typeface="微软雅黑" panose="020B0503020204020204" pitchFamily="34" charset="-122"/>
              </a:rPr>
              <a:t>〔2017〕1</a:t>
            </a:r>
            <a:r>
              <a:rPr lang="zh-CN" altLang="en-US" dirty="0">
                <a:solidFill>
                  <a:srgbClr val="FF0000"/>
                </a:solidFill>
                <a:latin typeface="微软雅黑" panose="020B0503020204020204" pitchFamily="34" charset="-122"/>
                <a:ea typeface="微软雅黑" panose="020B0503020204020204" pitchFamily="34" charset="-122"/>
              </a:rPr>
              <a:t>号文</a:t>
            </a:r>
            <a:r>
              <a:rPr lang="zh-CN" altLang="en-US" dirty="0">
                <a:solidFill>
                  <a:srgbClr val="000000"/>
                </a:solidFill>
                <a:latin typeface="微软雅黑" panose="020B0503020204020204" pitchFamily="34" charset="-122"/>
                <a:ea typeface="微软雅黑" panose="020B0503020204020204" pitchFamily="34" charset="-122"/>
              </a:rPr>
              <a:t>。</a:t>
            </a:r>
            <a:endParaRPr lang="en-US" altLang="zh-CN" dirty="0">
              <a:solidFill>
                <a:srgbClr val="000000"/>
              </a:solidFill>
              <a:latin typeface="微软雅黑" panose="020B0503020204020204" pitchFamily="34" charset="-122"/>
              <a:ea typeface="微软雅黑" panose="020B0503020204020204" pitchFamily="34" charset="-122"/>
            </a:endParaRPr>
          </a:p>
          <a:p>
            <a:pPr indent="471948" algn="just">
              <a:lnSpc>
                <a:spcPts val="3300"/>
              </a:lnSpc>
              <a:spcBef>
                <a:spcPct val="0"/>
              </a:spcBef>
            </a:pPr>
            <a:r>
              <a:rPr lang="zh-CN" altLang="en-US" dirty="0">
                <a:solidFill>
                  <a:srgbClr val="00B0F0"/>
                </a:solidFill>
                <a:latin typeface="微软雅黑" panose="020B0503020204020204" pitchFamily="34" charset="-122"/>
                <a:ea typeface="微软雅黑" panose="020B0503020204020204" pitchFamily="34" charset="-122"/>
              </a:rPr>
              <a:t>二是</a:t>
            </a:r>
            <a:r>
              <a:rPr lang="zh-CN" altLang="en-US" dirty="0">
                <a:solidFill>
                  <a:srgbClr val="000000"/>
                </a:solidFill>
                <a:latin typeface="微软雅黑" panose="020B0503020204020204" pitchFamily="34" charset="-122"/>
                <a:ea typeface="微软雅黑" panose="020B0503020204020204" pitchFamily="34" charset="-122"/>
              </a:rPr>
              <a:t>工程总承包招标应当</a:t>
            </a:r>
            <a:r>
              <a:rPr lang="zh-CN" altLang="en-US" dirty="0">
                <a:solidFill>
                  <a:srgbClr val="FF0000"/>
                </a:solidFill>
                <a:latin typeface="微软雅黑" panose="020B0503020204020204" pitchFamily="34" charset="-122"/>
                <a:ea typeface="微软雅黑" panose="020B0503020204020204" pitchFamily="34" charset="-122"/>
              </a:rPr>
              <a:t>实行电子招标投标和技术标暗标制</a:t>
            </a:r>
            <a:r>
              <a:rPr lang="zh-CN" altLang="en-US" dirty="0" smtClean="0">
                <a:solidFill>
                  <a:srgbClr val="FF0000"/>
                </a:solidFill>
                <a:latin typeface="微软雅黑" panose="020B0503020204020204" pitchFamily="34" charset="-122"/>
                <a:ea typeface="微软雅黑" panose="020B0503020204020204" pitchFamily="34" charset="-122"/>
              </a:rPr>
              <a:t>；</a:t>
            </a:r>
            <a:endParaRPr lang="en-US" altLang="zh-CN" dirty="0" smtClean="0">
              <a:solidFill>
                <a:srgbClr val="FF0000"/>
              </a:solidFill>
              <a:latin typeface="微软雅黑" panose="020B0503020204020204" pitchFamily="34" charset="-122"/>
              <a:ea typeface="微软雅黑" panose="020B0503020204020204" pitchFamily="34" charset="-122"/>
            </a:endParaRPr>
          </a:p>
          <a:p>
            <a:pPr indent="471948" algn="just">
              <a:lnSpc>
                <a:spcPts val="3300"/>
              </a:lnSpc>
              <a:spcBef>
                <a:spcPct val="0"/>
              </a:spcBef>
            </a:pPr>
            <a:r>
              <a:rPr lang="zh-CN" altLang="en-US" dirty="0" smtClean="0">
                <a:solidFill>
                  <a:srgbClr val="000000"/>
                </a:solidFill>
                <a:latin typeface="微软雅黑" panose="020B0503020204020204" pitchFamily="34" charset="-122"/>
                <a:ea typeface="微软雅黑" panose="020B0503020204020204" pitchFamily="34" charset="-122"/>
              </a:rPr>
              <a:t>鼓励</a:t>
            </a:r>
            <a:r>
              <a:rPr lang="zh-CN" altLang="en-US" dirty="0">
                <a:solidFill>
                  <a:srgbClr val="000000"/>
                </a:solidFill>
                <a:latin typeface="微软雅黑" panose="020B0503020204020204" pitchFamily="34" charset="-122"/>
                <a:ea typeface="微软雅黑" panose="020B0503020204020204" pitchFamily="34" charset="-122"/>
              </a:rPr>
              <a:t>方案简单的工程总承包项目实行远程异地评标；初步</a:t>
            </a:r>
            <a:r>
              <a:rPr lang="zh-CN" altLang="en-US" dirty="0" smtClean="0">
                <a:solidFill>
                  <a:srgbClr val="000000"/>
                </a:solidFill>
                <a:latin typeface="微软雅黑" panose="020B0503020204020204" pitchFamily="34" charset="-122"/>
                <a:ea typeface="微软雅黑" panose="020B0503020204020204" pitchFamily="34" charset="-122"/>
              </a:rPr>
              <a:t>设</a:t>
            </a:r>
            <a:endParaRPr lang="en-US" altLang="zh-CN" dirty="0" smtClean="0">
              <a:solidFill>
                <a:srgbClr val="000000"/>
              </a:solidFill>
              <a:latin typeface="微软雅黑" panose="020B0503020204020204" pitchFamily="34" charset="-122"/>
              <a:ea typeface="微软雅黑" panose="020B0503020204020204" pitchFamily="34" charset="-122"/>
            </a:endParaRPr>
          </a:p>
          <a:p>
            <a:pPr indent="471948" algn="just">
              <a:lnSpc>
                <a:spcPts val="3300"/>
              </a:lnSpc>
              <a:spcBef>
                <a:spcPct val="0"/>
              </a:spcBef>
            </a:pPr>
            <a:r>
              <a:rPr lang="zh-CN" altLang="en-US" dirty="0" smtClean="0">
                <a:solidFill>
                  <a:srgbClr val="000000"/>
                </a:solidFill>
                <a:latin typeface="微软雅黑" panose="020B0503020204020204" pitchFamily="34" charset="-122"/>
                <a:ea typeface="微软雅黑" panose="020B0503020204020204" pitchFamily="34" charset="-122"/>
              </a:rPr>
              <a:t>计</a:t>
            </a:r>
            <a:r>
              <a:rPr lang="zh-CN" altLang="en-US" dirty="0">
                <a:solidFill>
                  <a:srgbClr val="000000"/>
                </a:solidFill>
                <a:latin typeface="微软雅黑" panose="020B0503020204020204" pitchFamily="34" charset="-122"/>
                <a:ea typeface="微软雅黑" panose="020B0503020204020204" pitchFamily="34" charset="-122"/>
              </a:rPr>
              <a:t>完成后进行工程总承包招标的项目必须实行</a:t>
            </a:r>
            <a:r>
              <a:rPr lang="zh-CN" altLang="en-US" dirty="0">
                <a:solidFill>
                  <a:srgbClr val="FF0000"/>
                </a:solidFill>
                <a:latin typeface="微软雅黑" panose="020B0503020204020204" pitchFamily="34" charset="-122"/>
                <a:ea typeface="微软雅黑" panose="020B0503020204020204" pitchFamily="34" charset="-122"/>
              </a:rPr>
              <a:t>远程异地评标</a:t>
            </a:r>
            <a:r>
              <a:rPr lang="zh-CN" altLang="en-US" dirty="0">
                <a:solidFill>
                  <a:srgbClr val="000000"/>
                </a:solidFill>
                <a:latin typeface="微软雅黑" panose="020B0503020204020204" pitchFamily="34" charset="-122"/>
                <a:ea typeface="微软雅黑" panose="020B0503020204020204" pitchFamily="34" charset="-122"/>
              </a:rPr>
              <a:t>。</a:t>
            </a:r>
          </a:p>
          <a:p>
            <a:pPr indent="471948" algn="just">
              <a:lnSpc>
                <a:spcPts val="3300"/>
              </a:lnSpc>
              <a:spcBef>
                <a:spcPct val="0"/>
              </a:spcBef>
            </a:pPr>
            <a:endParaRPr lang="en-US" altLang="zh-CN" dirty="0">
              <a:solidFill>
                <a:srgbClr val="00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186" y="3917752"/>
            <a:ext cx="3322520" cy="2085245"/>
          </a:xfrm>
          <a:prstGeom prst="rect">
            <a:avLst/>
          </a:prstGeom>
        </p:spPr>
      </p:pic>
    </p:spTree>
    <p:extLst>
      <p:ext uri="{BB962C8B-B14F-4D97-AF65-F5344CB8AC3E}">
        <p14:creationId xmlns:p14="http://schemas.microsoft.com/office/powerpoint/2010/main" val="7089465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49408" y="422336"/>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693367" y="1350730"/>
            <a:ext cx="10758171" cy="487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71948" algn="just" eaLnBrk="1" hangingPunct="1">
              <a:lnSpc>
                <a:spcPts val="3400"/>
              </a:lnSpc>
              <a:spcBef>
                <a:spcPct val="0"/>
              </a:spcBef>
              <a:buClrTx/>
              <a:buSzTx/>
              <a:buNone/>
            </a:pPr>
            <a:r>
              <a:rPr lang="zh-CN" altLang="en-US" sz="1800" dirty="0" smtClean="0">
                <a:solidFill>
                  <a:srgbClr val="00B0F0"/>
                </a:solidFill>
                <a:latin typeface="微软雅黑" panose="020B0503020204020204" pitchFamily="34" charset="-122"/>
                <a:ea typeface="微软雅黑" panose="020B0503020204020204" pitchFamily="34" charset="-122"/>
              </a:rPr>
              <a:t>三是</a:t>
            </a:r>
            <a:r>
              <a:rPr lang="zh-CN" altLang="en-US" sz="1800" dirty="0" smtClean="0">
                <a:solidFill>
                  <a:srgbClr val="000000"/>
                </a:solidFill>
                <a:latin typeface="微软雅黑" panose="020B0503020204020204" pitchFamily="34" charset="-122"/>
                <a:ea typeface="微软雅黑" panose="020B0503020204020204" pitchFamily="34" charset="-122"/>
              </a:rPr>
              <a:t>工程总承包评标</a:t>
            </a:r>
            <a:r>
              <a:rPr lang="zh-CN" altLang="en-US" sz="1800" dirty="0" smtClean="0">
                <a:solidFill>
                  <a:srgbClr val="FF0000"/>
                </a:solidFill>
                <a:latin typeface="微软雅黑" panose="020B0503020204020204" pitchFamily="34" charset="-122"/>
                <a:ea typeface="微软雅黑" panose="020B0503020204020204" pitchFamily="34" charset="-122"/>
              </a:rPr>
              <a:t>一般但不限于采用综合评估法。</a:t>
            </a:r>
            <a:r>
              <a:rPr lang="zh-CN" altLang="en-US" sz="1800" dirty="0" smtClean="0">
                <a:solidFill>
                  <a:srgbClr val="000000"/>
                </a:solidFill>
                <a:latin typeface="微软雅黑" panose="020B0503020204020204" pitchFamily="34" charset="-122"/>
                <a:ea typeface="微软雅黑" panose="020B0503020204020204" pitchFamily="34" charset="-122"/>
              </a:rPr>
              <a:t>评审的主要因素包括承包人建议书（方案设计文件等）、工程总承包报价、承包人实施计划和工程业绩。</a:t>
            </a:r>
          </a:p>
          <a:p>
            <a:pPr indent="471948" algn="just" eaLnBrk="1" hangingPunct="1">
              <a:lnSpc>
                <a:spcPts val="3400"/>
              </a:lnSpc>
              <a:spcBef>
                <a:spcPct val="0"/>
              </a:spcBef>
              <a:buClrTx/>
              <a:buSzTx/>
              <a:buNone/>
            </a:pPr>
            <a:r>
              <a:rPr lang="zh-CN" altLang="en-US" sz="1800" dirty="0" smtClean="0">
                <a:solidFill>
                  <a:srgbClr val="00B0F0"/>
                </a:solidFill>
                <a:latin typeface="微软雅黑" panose="020B0503020204020204" pitchFamily="34" charset="-122"/>
                <a:ea typeface="微软雅黑" panose="020B0503020204020204" pitchFamily="34" charset="-122"/>
              </a:rPr>
              <a:t>四是</a:t>
            </a:r>
            <a:r>
              <a:rPr lang="zh-CN" altLang="en-US" sz="1800" dirty="0" smtClean="0">
                <a:solidFill>
                  <a:srgbClr val="FF0000"/>
                </a:solidFill>
                <a:latin typeface="微软雅黑" panose="020B0503020204020204" pitchFamily="34" charset="-122"/>
                <a:ea typeface="微软雅黑" panose="020B0503020204020204" pitchFamily="34" charset="-122"/>
              </a:rPr>
              <a:t>两阶段开评标</a:t>
            </a:r>
            <a:r>
              <a:rPr lang="zh-CN" altLang="en-US" sz="1800" dirty="0" smtClean="0">
                <a:solidFill>
                  <a:srgbClr val="000000"/>
                </a:solidFill>
                <a:latin typeface="微软雅黑" panose="020B0503020204020204" pitchFamily="34" charset="-122"/>
                <a:ea typeface="微软雅黑" panose="020B0503020204020204" pitchFamily="34" charset="-122"/>
              </a:rPr>
              <a:t>。工程总承包项目招标一般应当采用两阶段评标。投标文件包括两部分：设计文件部分；商务技术部分，包括资格审查材料、工程总承包报价、项目管理组织方案以及工程业绩等。开标、评标活动分两个阶段进行：</a:t>
            </a:r>
            <a:endParaRPr lang="en-US" altLang="zh-CN" sz="1800" dirty="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4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第一阶段：</a:t>
            </a:r>
            <a:r>
              <a:rPr lang="zh-CN" altLang="en-US" sz="1800" dirty="0" smtClean="0">
                <a:solidFill>
                  <a:srgbClr val="FF0000"/>
                </a:solidFill>
                <a:latin typeface="微软雅黑" panose="020B0503020204020204" pitchFamily="34" charset="-122"/>
                <a:ea typeface="微软雅黑" panose="020B0503020204020204" pitchFamily="34" charset="-122"/>
              </a:rPr>
              <a:t>先开评设计文件</a:t>
            </a:r>
            <a:r>
              <a:rPr lang="zh-CN" altLang="en-US" sz="1800" dirty="0" smtClean="0">
                <a:solidFill>
                  <a:srgbClr val="000000"/>
                </a:solidFill>
                <a:latin typeface="微软雅黑" panose="020B0503020204020204" pitchFamily="34" charset="-122"/>
                <a:ea typeface="微软雅黑" panose="020B0503020204020204" pitchFamily="34" charset="-122"/>
              </a:rPr>
              <a:t>。在设计文件评审合格（得分</a:t>
            </a:r>
            <a:r>
              <a:rPr lang="en-US" altLang="zh-CN" sz="1800" dirty="0" smtClean="0">
                <a:solidFill>
                  <a:srgbClr val="000000"/>
                </a:solidFill>
                <a:latin typeface="微软雅黑" panose="020B0503020204020204" pitchFamily="34" charset="-122"/>
                <a:ea typeface="微软雅黑" panose="020B0503020204020204" pitchFamily="34" charset="-122"/>
              </a:rPr>
              <a:t>60%</a:t>
            </a:r>
            <a:r>
              <a:rPr lang="zh-CN" altLang="en-US" sz="1800" dirty="0" smtClean="0">
                <a:solidFill>
                  <a:srgbClr val="000000"/>
                </a:solidFill>
                <a:latin typeface="微软雅黑" panose="020B0503020204020204" pitchFamily="34" charset="-122"/>
                <a:ea typeface="微软雅黑" panose="020B0503020204020204" pitchFamily="34" charset="-122"/>
              </a:rPr>
              <a:t>以上，具体合格分在招标文件中明确</a:t>
            </a:r>
            <a:r>
              <a:rPr lang="en-US" altLang="zh-CN" sz="1800" dirty="0" smtClean="0">
                <a:solidFill>
                  <a:srgbClr val="0070C0"/>
                </a:solidFill>
                <a:latin typeface="华文新魏" panose="02010800040101010101" pitchFamily="2" charset="-122"/>
                <a:ea typeface="华文新魏" panose="02010800040101010101" pitchFamily="2" charset="-122"/>
              </a:rPr>
              <a:t>--</a:t>
            </a:r>
            <a:r>
              <a:rPr lang="zh-CN" altLang="en-US" sz="1800" dirty="0" smtClean="0">
                <a:solidFill>
                  <a:srgbClr val="0070C0"/>
                </a:solidFill>
                <a:latin typeface="华文新魏" panose="02010800040101010101" pitchFamily="2" charset="-122"/>
                <a:ea typeface="华文新魏" panose="02010800040101010101" pitchFamily="2" charset="-122"/>
              </a:rPr>
              <a:t>但不能设置太高</a:t>
            </a:r>
            <a:r>
              <a:rPr lang="zh-CN" altLang="en-US" sz="1800" dirty="0" smtClean="0">
                <a:solidFill>
                  <a:srgbClr val="000000"/>
                </a:solidFill>
                <a:latin typeface="微软雅黑" panose="020B0503020204020204" pitchFamily="34" charset="-122"/>
                <a:ea typeface="微软雅黑" panose="020B0503020204020204" pitchFamily="34" charset="-122"/>
              </a:rPr>
              <a:t>）的投标人中，设计文件得分前几名的（不少于</a:t>
            </a:r>
            <a:r>
              <a:rPr lang="en-US" altLang="zh-CN" sz="1800" dirty="0" smtClean="0">
                <a:solidFill>
                  <a:srgbClr val="000000"/>
                </a:solidFill>
                <a:latin typeface="微软雅黑" panose="020B0503020204020204" pitchFamily="34" charset="-122"/>
                <a:ea typeface="微软雅黑" panose="020B0503020204020204" pitchFamily="34" charset="-122"/>
              </a:rPr>
              <a:t>5</a:t>
            </a:r>
            <a:r>
              <a:rPr lang="zh-CN" altLang="en-US" sz="1800" dirty="0" smtClean="0">
                <a:solidFill>
                  <a:srgbClr val="000000"/>
                </a:solidFill>
                <a:latin typeface="微软雅黑" panose="020B0503020204020204" pitchFamily="34" charset="-122"/>
                <a:ea typeface="微软雅黑" panose="020B0503020204020204" pitchFamily="34" charset="-122"/>
              </a:rPr>
              <a:t>名，具体数量在招标文件中明确），才能进入第二阶段开标、评标；设计文件评审合格的投标人少于</a:t>
            </a:r>
            <a:r>
              <a:rPr lang="en-US" altLang="zh-CN" sz="1800" dirty="0" smtClean="0">
                <a:solidFill>
                  <a:srgbClr val="000000"/>
                </a:solidFill>
                <a:latin typeface="微软雅黑" panose="020B0503020204020204" pitchFamily="34" charset="-122"/>
                <a:ea typeface="微软雅黑" panose="020B0503020204020204" pitchFamily="34" charset="-122"/>
              </a:rPr>
              <a:t>5</a:t>
            </a:r>
            <a:r>
              <a:rPr lang="zh-CN" altLang="en-US" sz="1800" dirty="0" smtClean="0">
                <a:solidFill>
                  <a:srgbClr val="000000"/>
                </a:solidFill>
                <a:latin typeface="微软雅黑" panose="020B0503020204020204" pitchFamily="34" charset="-122"/>
                <a:ea typeface="微软雅黑" panose="020B0503020204020204" pitchFamily="34" charset="-122"/>
              </a:rPr>
              <a:t>名的，全部进入第二阶段开标、评标。</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4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第二阶段：</a:t>
            </a:r>
            <a:r>
              <a:rPr lang="zh-CN" altLang="en-US" sz="1800" dirty="0" smtClean="0">
                <a:solidFill>
                  <a:srgbClr val="FF0000"/>
                </a:solidFill>
                <a:latin typeface="微软雅黑" panose="020B0503020204020204" pitchFamily="34" charset="-122"/>
                <a:ea typeface="微软雅黑" panose="020B0503020204020204" pitchFamily="34" charset="-122"/>
              </a:rPr>
              <a:t>开评商务技术部分</a:t>
            </a:r>
            <a:r>
              <a:rPr lang="zh-CN" altLang="en-US" sz="1800" dirty="0" smtClean="0">
                <a:solidFill>
                  <a:srgbClr val="000000"/>
                </a:solidFill>
                <a:latin typeface="微软雅黑" panose="020B0503020204020204" pitchFamily="34" charset="-122"/>
                <a:ea typeface="微软雅黑" panose="020B0503020204020204" pitchFamily="34" charset="-122"/>
              </a:rPr>
              <a:t>（仅针对进入第二阶段的投标文件进行）。实行资格后审的，还应对投标人的资格进行审查。设计文件得分是否带入第二阶段，由招标人在招标文件中明确。</a:t>
            </a:r>
            <a:r>
              <a:rPr lang="zh-CN" altLang="en-US" sz="1800" dirty="0">
                <a:solidFill>
                  <a:srgbClr val="FF0000"/>
                </a:solidFill>
                <a:latin typeface="微软雅黑" panose="020B0503020204020204" pitchFamily="34" charset="-122"/>
                <a:ea typeface="微软雅黑" panose="020B0503020204020204" pitchFamily="34" charset="-122"/>
              </a:rPr>
              <a:t>在初步设计完成后进行招标的工程总承包项目，可以不采用两阶段评标。</a:t>
            </a:r>
            <a:r>
              <a:rPr lang="zh-CN" altLang="en-US" sz="1800" dirty="0">
                <a:solidFill>
                  <a:srgbClr val="000000"/>
                </a:solidFill>
                <a:latin typeface="微软雅黑" panose="020B0503020204020204" pitchFamily="34" charset="-122"/>
                <a:ea typeface="微软雅黑" panose="020B0503020204020204" pitchFamily="34" charset="-122"/>
              </a:rPr>
              <a:t>如果采用，则第一阶段评审“项目管理组织方案”，</a:t>
            </a:r>
            <a:endParaRPr lang="zh-CN" altLang="en-US" sz="1800" dirty="0" smtClean="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7967022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26392" y="409652"/>
            <a:ext cx="6112932" cy="488118"/>
          </a:xfrm>
        </p:spPr>
        <p:txBody>
          <a:bodyPr>
            <a:normAutofit fontScale="92500" lnSpcReduction="1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806576" y="1313505"/>
            <a:ext cx="10546614" cy="49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71948" algn="just" eaLnBrk="1" hangingPunct="1">
              <a:lnSpc>
                <a:spcPts val="33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第二</a:t>
            </a:r>
            <a:r>
              <a:rPr lang="zh-CN" altLang="en-US" sz="1800" dirty="0">
                <a:solidFill>
                  <a:srgbClr val="000000"/>
                </a:solidFill>
                <a:latin typeface="微软雅黑" panose="020B0503020204020204" pitchFamily="34" charset="-122"/>
                <a:ea typeface="微软雅黑" panose="020B0503020204020204" pitchFamily="34" charset="-122"/>
              </a:rPr>
              <a:t>阶段评审“资格审查材料、工程总承包报价以及工程业绩”等。</a:t>
            </a:r>
          </a:p>
          <a:p>
            <a:pPr indent="439799">
              <a:lnSpc>
                <a:spcPts val="3300"/>
              </a:lnSpc>
              <a:spcBef>
                <a:spcPct val="0"/>
              </a:spcBef>
              <a:buClrTx/>
              <a:buSzTx/>
              <a:buNone/>
            </a:pPr>
            <a:r>
              <a:rPr lang="zh-CN" altLang="en-US" sz="1800" dirty="0">
                <a:solidFill>
                  <a:srgbClr val="00B0F0"/>
                </a:solidFill>
                <a:latin typeface="微软雅黑" panose="020B0503020204020204" pitchFamily="34" charset="-122"/>
                <a:ea typeface="微软雅黑" panose="020B0503020204020204" pitchFamily="34" charset="-122"/>
              </a:rPr>
              <a:t>五是</a:t>
            </a:r>
            <a:r>
              <a:rPr lang="zh-CN" altLang="en-US" sz="1800" dirty="0">
                <a:solidFill>
                  <a:srgbClr val="000000"/>
                </a:solidFill>
                <a:latin typeface="微软雅黑" panose="020B0503020204020204" pitchFamily="34" charset="-122"/>
                <a:ea typeface="微软雅黑" panose="020B0503020204020204" pitchFamily="34" charset="-122"/>
              </a:rPr>
              <a:t>采用</a:t>
            </a:r>
            <a:r>
              <a:rPr lang="zh-CN" altLang="en-US" sz="1800" dirty="0" smtClean="0">
                <a:solidFill>
                  <a:srgbClr val="000000"/>
                </a:solidFill>
                <a:latin typeface="微软雅黑" panose="020B0503020204020204" pitchFamily="34" charset="-122"/>
                <a:ea typeface="微软雅黑" panose="020B0503020204020204" pitchFamily="34" charset="-122"/>
              </a:rPr>
              <a:t>“评定分离”评标。执行</a:t>
            </a:r>
            <a:r>
              <a:rPr lang="en-US" altLang="zh-CN" sz="1800" dirty="0">
                <a:solidFill>
                  <a:srgbClr val="FF0000"/>
                </a:solidFill>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评定分离操作导则</a:t>
            </a:r>
            <a:r>
              <a:rPr lang="en-US" altLang="zh-CN" sz="1800" dirty="0">
                <a:solidFill>
                  <a:srgbClr val="FF000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（苏建招办</a:t>
            </a:r>
            <a:r>
              <a:rPr lang="en-US" altLang="zh-CN" sz="1800" dirty="0">
                <a:solidFill>
                  <a:srgbClr val="000000"/>
                </a:solidFill>
                <a:latin typeface="微软雅黑" panose="020B0503020204020204" pitchFamily="34" charset="-122"/>
                <a:ea typeface="微软雅黑" panose="020B0503020204020204" pitchFamily="34" charset="-122"/>
              </a:rPr>
              <a:t>〔2017〕3</a:t>
            </a:r>
            <a:r>
              <a:rPr lang="zh-CN" altLang="en-US" sz="1800" dirty="0">
                <a:solidFill>
                  <a:srgbClr val="000000"/>
                </a:solidFill>
                <a:latin typeface="微软雅黑" panose="020B0503020204020204" pitchFamily="34" charset="-122"/>
                <a:ea typeface="微软雅黑" panose="020B0503020204020204" pitchFamily="34" charset="-122"/>
              </a:rPr>
              <a:t>号文）</a:t>
            </a:r>
            <a:r>
              <a:rPr lang="zh-CN" altLang="en-US" sz="1800" dirty="0" smtClean="0">
                <a:solidFill>
                  <a:srgbClr val="000000"/>
                </a:solidFill>
                <a:latin typeface="微软雅黑" panose="020B0503020204020204" pitchFamily="34" charset="-122"/>
                <a:ea typeface="微软雅黑" panose="020B0503020204020204" pitchFamily="34" charset="-122"/>
              </a:rPr>
              <a:t>。</a:t>
            </a:r>
            <a:r>
              <a:rPr lang="en-US" altLang="zh-CN" sz="1800"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 </a:t>
            </a:r>
            <a:endParaRPr lang="en-US" altLang="zh-CN" sz="18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endParaRPr>
          </a:p>
          <a:p>
            <a:pPr indent="439799">
              <a:lnSpc>
                <a:spcPts val="3300"/>
              </a:lnSpc>
              <a:spcBef>
                <a:spcPct val="0"/>
              </a:spcBef>
              <a:buClrTx/>
              <a:buSzTx/>
              <a:buNone/>
            </a:pPr>
            <a:r>
              <a:rPr lang="zh-CN" altLang="en-US" sz="1800" b="1" dirty="0" smtClean="0">
                <a:solidFill>
                  <a:srgbClr val="0070C0"/>
                </a:solidFill>
                <a:latin typeface="华文新魏" panose="02010800040101010101" pitchFamily="2" charset="-122"/>
                <a:ea typeface="华文新魏" panose="02010800040101010101" pitchFamily="2" charset="-122"/>
                <a:cs typeface="Times New Roman" panose="02020603050405020304" pitchFamily="18" charset="0"/>
              </a:rPr>
              <a:t>（</a:t>
            </a:r>
            <a:r>
              <a:rPr lang="en-US" altLang="zh-CN" sz="1800" b="1" dirty="0" smtClean="0">
                <a:solidFill>
                  <a:srgbClr val="0070C0"/>
                </a:solidFill>
                <a:latin typeface="华文新魏" panose="02010800040101010101" pitchFamily="2" charset="-122"/>
                <a:ea typeface="华文新魏" panose="02010800040101010101" pitchFamily="2" charset="-122"/>
                <a:cs typeface="Times New Roman" panose="02020603050405020304" pitchFamily="18" charset="0"/>
              </a:rPr>
              <a:t>1</a:t>
            </a:r>
            <a:r>
              <a:rPr lang="zh-CN" altLang="en-US" sz="1800" b="1" dirty="0">
                <a:solidFill>
                  <a:srgbClr val="0070C0"/>
                </a:solidFill>
                <a:latin typeface="华文新魏" panose="02010800040101010101" pitchFamily="2" charset="-122"/>
                <a:ea typeface="华文新魏" panose="02010800040101010101" pitchFamily="2" charset="-122"/>
                <a:cs typeface="Times New Roman" panose="02020603050405020304" pitchFamily="18" charset="0"/>
              </a:rPr>
              <a:t>）</a:t>
            </a:r>
            <a:r>
              <a:rPr lang="zh-CN" altLang="en-US" sz="1800" b="1" dirty="0" smtClean="0">
                <a:solidFill>
                  <a:srgbClr val="0070C0"/>
                </a:solidFill>
                <a:latin typeface="华文新魏" panose="02010800040101010101" pitchFamily="2" charset="-122"/>
                <a:ea typeface="华文新魏" panose="02010800040101010101" pitchFamily="2" charset="-122"/>
                <a:cs typeface="Times New Roman" panose="02020603050405020304" pitchFamily="18" charset="0"/>
              </a:rPr>
              <a:t>如何</a:t>
            </a:r>
            <a:r>
              <a:rPr lang="zh-CN" altLang="en-US" sz="1800" b="1" dirty="0">
                <a:solidFill>
                  <a:srgbClr val="0070C0"/>
                </a:solidFill>
                <a:latin typeface="华文新魏" panose="02010800040101010101" pitchFamily="2" charset="-122"/>
                <a:ea typeface="华文新魏" panose="02010800040101010101" pitchFamily="2" charset="-122"/>
                <a:cs typeface="Times New Roman" panose="02020603050405020304" pitchFamily="18" charset="0"/>
              </a:rPr>
              <a:t>评标 </a:t>
            </a:r>
            <a:r>
              <a:rPr lang="en-US" altLang="zh-CN" sz="1800" b="1" dirty="0">
                <a:solidFill>
                  <a:srgbClr val="0070C0"/>
                </a:solidFill>
                <a:latin typeface="华文新魏" panose="02010800040101010101" pitchFamily="2" charset="-122"/>
                <a:ea typeface="华文新魏" panose="02010800040101010101" pitchFamily="2" charset="-122"/>
                <a:cs typeface="Times New Roman" panose="02020603050405020304" pitchFamily="18" charset="0"/>
              </a:rPr>
              <a:t>-- </a:t>
            </a:r>
            <a:r>
              <a:rPr lang="zh-CN" altLang="en-US" sz="1800"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定性评审、定量评审、定性</a:t>
            </a:r>
            <a:r>
              <a:rPr lang="en-US" altLang="zh-CN" sz="18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a:t>
            </a:r>
            <a:r>
              <a:rPr lang="zh-CN" altLang="en-US" sz="18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定量</a:t>
            </a:r>
            <a:r>
              <a:rPr lang="zh-CN" altLang="en-US" sz="1800"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评审。</a:t>
            </a:r>
            <a:endParaRPr lang="en-US" altLang="zh-CN" sz="1800"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endParaRPr>
          </a:p>
          <a:p>
            <a:pPr indent="471948" algn="just" eaLnBrk="1" hangingPunct="1">
              <a:lnSpc>
                <a:spcPts val="3100"/>
              </a:lnSpc>
              <a:spcBef>
                <a:spcPct val="0"/>
              </a:spcBef>
              <a:buClrTx/>
              <a:buSzTx/>
              <a:buNone/>
            </a:pPr>
            <a:r>
              <a:rPr lang="zh-CN" altLang="en-US" sz="1800"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定性评审</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是评</a:t>
            </a:r>
            <a:r>
              <a:rPr lang="zh-CN" altLang="en-US" sz="1800" dirty="0" smtClean="0">
                <a:latin typeface="华文新魏" panose="02010800040101010101" pitchFamily="2" charset="-122"/>
                <a:ea typeface="华文新魏" panose="02010800040101010101" pitchFamily="2" charset="-122"/>
                <a:cs typeface="Times New Roman" panose="02020603050405020304" pitchFamily="18" charset="0"/>
              </a:rPr>
              <a:t>指委</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对投标文件满足招标文件实质性要求的状况进行一般性描述和逻辑推断，指出各投标文件中的优点、存在的缺陷和签订合同前应当注意和澄清的事项等，择优推荐</a:t>
            </a:r>
            <a:r>
              <a:rPr lang="zh-CN" altLang="en-US" sz="1800" dirty="0" smtClean="0">
                <a:latin typeface="华文新魏" panose="02010800040101010101" pitchFamily="2" charset="-122"/>
                <a:ea typeface="华文新魏" panose="02010800040101010101" pitchFamily="2" charset="-122"/>
                <a:cs typeface="Times New Roman" panose="02020603050405020304" pitchFamily="18" charset="0"/>
              </a:rPr>
              <a:t>招标文件</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规定数量的定标候选人名单</a:t>
            </a:r>
            <a:r>
              <a:rPr lang="zh-CN" altLang="en-US" sz="1800" dirty="0" smtClean="0">
                <a:latin typeface="华文新魏" panose="02010800040101010101" pitchFamily="2" charset="-122"/>
                <a:ea typeface="华文新魏" panose="02010800040101010101" pitchFamily="2" charset="-122"/>
                <a:cs typeface="Times New Roman" panose="02020603050405020304" pitchFamily="18" charset="0"/>
              </a:rPr>
              <a:t>。定量</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评审是指评标委员会根据招标文件规定的</a:t>
            </a:r>
            <a:r>
              <a:rPr lang="zh-CN" altLang="en-US" sz="1800" dirty="0" smtClean="0">
                <a:latin typeface="华文新魏" panose="02010800040101010101" pitchFamily="2" charset="-122"/>
                <a:ea typeface="华文新魏" panose="02010800040101010101" pitchFamily="2" charset="-122"/>
                <a:cs typeface="Times New Roman" panose="02020603050405020304" pitchFamily="18" charset="0"/>
              </a:rPr>
              <a:t>评分细则</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，对投标文件中的各评审因素进行评审、比较</a:t>
            </a:r>
            <a:r>
              <a:rPr lang="zh-CN" altLang="en-US" sz="1800" dirty="0" smtClean="0">
                <a:latin typeface="华文新魏" panose="02010800040101010101" pitchFamily="2" charset="-122"/>
                <a:ea typeface="华文新魏" panose="02010800040101010101" pitchFamily="2" charset="-122"/>
                <a:cs typeface="Times New Roman" panose="02020603050405020304" pitchFamily="18" charset="0"/>
              </a:rPr>
              <a:t>、打分</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，并推荐定标</a:t>
            </a:r>
            <a:r>
              <a:rPr lang="zh-CN" altLang="en-US" sz="1800" dirty="0" smtClean="0">
                <a:latin typeface="华文新魏" panose="02010800040101010101" pitchFamily="2" charset="-122"/>
                <a:ea typeface="华文新魏" panose="02010800040101010101" pitchFamily="2" charset="-122"/>
                <a:cs typeface="Times New Roman" panose="02020603050405020304" pitchFamily="18" charset="0"/>
              </a:rPr>
              <a:t>候选人。</a:t>
            </a:r>
            <a:endParaRPr lang="en-US" altLang="zh-CN" sz="1800" dirty="0" smtClean="0">
              <a:latin typeface="华文新魏" panose="02010800040101010101" pitchFamily="2" charset="-122"/>
              <a:ea typeface="华文新魏" panose="02010800040101010101" pitchFamily="2" charset="-122"/>
              <a:cs typeface="Times New Roman" panose="02020603050405020304" pitchFamily="18" charset="0"/>
            </a:endParaRPr>
          </a:p>
          <a:p>
            <a:pPr indent="471948" algn="just" eaLnBrk="1" hangingPunct="1">
              <a:lnSpc>
                <a:spcPts val="3100"/>
              </a:lnSpc>
              <a:spcBef>
                <a:spcPct val="0"/>
              </a:spcBef>
              <a:buClrTx/>
              <a:buSzTx/>
              <a:buNone/>
            </a:pPr>
            <a:r>
              <a:rPr lang="zh-CN" altLang="en-US" sz="18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定性</a:t>
            </a:r>
            <a:r>
              <a:rPr lang="en-US" altLang="zh-CN" sz="1800"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a:t>
            </a:r>
            <a:r>
              <a:rPr lang="zh-CN" altLang="en-US" sz="1800"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定量评审</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是指在评标因素中可设置部分定量评审项，在合格基础上评价其优良程度，作为推荐定标候选人的依据</a:t>
            </a:r>
            <a:r>
              <a:rPr lang="zh-CN" altLang="en-US" sz="1800" dirty="0" smtClean="0">
                <a:latin typeface="华文新魏" panose="02010800040101010101" pitchFamily="2" charset="-122"/>
                <a:ea typeface="华文新魏" panose="02010800040101010101" pitchFamily="2" charset="-122"/>
                <a:cs typeface="Times New Roman" panose="02020603050405020304" pitchFamily="18" charset="0"/>
              </a:rPr>
              <a:t>。</a:t>
            </a:r>
            <a:endParaRPr lang="en-US" altLang="zh-CN" sz="1800" dirty="0" smtClean="0">
              <a:latin typeface="华文新魏" panose="02010800040101010101" pitchFamily="2" charset="-122"/>
              <a:ea typeface="华文新魏" panose="02010800040101010101" pitchFamily="2" charset="-122"/>
              <a:cs typeface="Times New Roman" panose="02020603050405020304" pitchFamily="18" charset="0"/>
            </a:endParaRPr>
          </a:p>
          <a:p>
            <a:pPr indent="471948" algn="just" eaLnBrk="1" hangingPunct="1">
              <a:lnSpc>
                <a:spcPts val="3100"/>
              </a:lnSpc>
              <a:spcBef>
                <a:spcPct val="0"/>
              </a:spcBef>
              <a:buClrTx/>
              <a:buSzTx/>
              <a:buNone/>
            </a:pPr>
            <a:r>
              <a:rPr lang="zh-CN" altLang="en-US" sz="1800" b="1" dirty="0" smtClean="0">
                <a:solidFill>
                  <a:srgbClr val="0070C0"/>
                </a:solidFill>
                <a:latin typeface="华文新魏" panose="02010800040101010101" pitchFamily="2" charset="-122"/>
                <a:ea typeface="华文新魏" panose="02010800040101010101" pitchFamily="2" charset="-122"/>
                <a:cs typeface="Times New Roman" panose="02020603050405020304" pitchFamily="18" charset="0"/>
              </a:rPr>
              <a:t>（</a:t>
            </a:r>
            <a:r>
              <a:rPr lang="en-US" altLang="zh-CN" sz="1800" b="1" dirty="0">
                <a:solidFill>
                  <a:srgbClr val="0070C0"/>
                </a:solidFill>
                <a:latin typeface="华文新魏" panose="02010800040101010101" pitchFamily="2" charset="-122"/>
                <a:ea typeface="华文新魏" panose="02010800040101010101" pitchFamily="2" charset="-122"/>
                <a:cs typeface="Times New Roman" panose="02020603050405020304" pitchFamily="18" charset="0"/>
              </a:rPr>
              <a:t>2</a:t>
            </a:r>
            <a:r>
              <a:rPr lang="zh-CN" altLang="en-US" sz="1800" b="1" dirty="0">
                <a:solidFill>
                  <a:srgbClr val="0070C0"/>
                </a:solidFill>
                <a:latin typeface="华文新魏" panose="02010800040101010101" pitchFamily="2" charset="-122"/>
                <a:ea typeface="华文新魏" panose="02010800040101010101" pitchFamily="2" charset="-122"/>
                <a:cs typeface="Times New Roman" panose="02020603050405020304" pitchFamily="18" charset="0"/>
              </a:rPr>
              <a:t>）怎样定标 </a:t>
            </a:r>
            <a:r>
              <a:rPr lang="en-US" altLang="zh-CN" sz="1800" b="1" dirty="0">
                <a:solidFill>
                  <a:srgbClr val="0070C0"/>
                </a:solidFill>
                <a:latin typeface="华文新魏" panose="02010800040101010101" pitchFamily="2" charset="-122"/>
                <a:ea typeface="华文新魏" panose="02010800040101010101" pitchFamily="2" charset="-122"/>
                <a:cs typeface="Times New Roman" panose="02020603050405020304" pitchFamily="18" charset="0"/>
              </a:rPr>
              <a:t>--</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价格竞争定标法、票决定标法、票决抽签定标法、集体议事法。</a:t>
            </a:r>
          </a:p>
          <a:p>
            <a:pPr indent="471948" algn="just" eaLnBrk="1" hangingPunct="1">
              <a:lnSpc>
                <a:spcPts val="3100"/>
              </a:lnSpc>
              <a:spcBef>
                <a:spcPct val="0"/>
              </a:spcBef>
              <a:buClrTx/>
              <a:buSzTx/>
              <a:buNone/>
            </a:pPr>
            <a:r>
              <a:rPr lang="zh-CN" altLang="en-US" sz="1800"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价格竞争定标法，</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可以采用最低投标价法、次低价法、第</a:t>
            </a:r>
            <a:r>
              <a:rPr lang="en-US" altLang="zh-CN" sz="1800" dirty="0">
                <a:latin typeface="华文新魏" panose="02010800040101010101" pitchFamily="2" charset="-122"/>
                <a:ea typeface="华文新魏" panose="02010800040101010101" pitchFamily="2" charset="-122"/>
                <a:cs typeface="Times New Roman" panose="02020603050405020304" pitchFamily="18" charset="0"/>
              </a:rPr>
              <a:t>n</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低价</a:t>
            </a:r>
            <a:r>
              <a:rPr lang="zh-CN" altLang="en-US" sz="1800" dirty="0" smtClean="0">
                <a:latin typeface="华文新魏" panose="02010800040101010101" pitchFamily="2" charset="-122"/>
                <a:ea typeface="华文新魏" panose="02010800040101010101" pitchFamily="2" charset="-122"/>
                <a:cs typeface="Times New Roman" panose="02020603050405020304" pitchFamily="18" charset="0"/>
              </a:rPr>
              <a:t>法、</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平均值法等</a:t>
            </a:r>
            <a:r>
              <a:rPr lang="zh-CN" altLang="en-US" sz="1800" dirty="0" smtClean="0">
                <a:latin typeface="华文新魏" panose="02010800040101010101" pitchFamily="2" charset="-122"/>
                <a:ea typeface="华文新魏" panose="02010800040101010101" pitchFamily="2" charset="-122"/>
                <a:cs typeface="Times New Roman" panose="02020603050405020304" pitchFamily="18" charset="0"/>
              </a:rPr>
              <a:t>。</a:t>
            </a:r>
            <a:endParaRPr lang="en-US" altLang="zh-CN" sz="1800" dirty="0" smtClean="0">
              <a:latin typeface="华文新魏" panose="02010800040101010101" pitchFamily="2" charset="-122"/>
              <a:ea typeface="华文新魏" panose="02010800040101010101" pitchFamily="2" charset="-122"/>
              <a:cs typeface="Times New Roman" panose="02020603050405020304" pitchFamily="18" charset="0"/>
            </a:endParaRPr>
          </a:p>
          <a:p>
            <a:pPr indent="471948" algn="just" eaLnBrk="1" hangingPunct="1">
              <a:lnSpc>
                <a:spcPts val="3100"/>
              </a:lnSpc>
              <a:spcBef>
                <a:spcPct val="0"/>
              </a:spcBef>
              <a:buClrTx/>
              <a:buSzTx/>
              <a:buNone/>
            </a:pPr>
            <a:r>
              <a:rPr lang="zh-CN" altLang="en-US" sz="1800"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票</a:t>
            </a:r>
            <a:r>
              <a:rPr lang="zh-CN" altLang="en-US" sz="1800"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决定标法，</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包括直接票决和逐轮票决等方式。票决时，可以采取票决晋级入围，也可以采取票决</a:t>
            </a:r>
          </a:p>
        </p:txBody>
      </p:sp>
      <p:sp>
        <p:nvSpPr>
          <p:cNvPr id="6" name="圆角矩形标注 5"/>
          <p:cNvSpPr/>
          <p:nvPr/>
        </p:nvSpPr>
        <p:spPr>
          <a:xfrm>
            <a:off x="8596491" y="351130"/>
            <a:ext cx="2476050" cy="795147"/>
          </a:xfrm>
          <a:prstGeom prst="wedgeRoundRectCallout">
            <a:avLst>
              <a:gd name="adj1" fmla="val -22272"/>
              <a:gd name="adj2" fmla="val 46022"/>
              <a:gd name="adj3" fmla="val 16667"/>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nSpc>
                <a:spcPts val="2468"/>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此导则系改革试点时</a:t>
            </a:r>
            <a:r>
              <a:rPr lang="zh-CN" altLang="en-US" sz="1600" dirty="0" smtClean="0">
                <a:solidFill>
                  <a:prstClr val="black">
                    <a:lumMod val="95000"/>
                    <a:lumOff val="5000"/>
                  </a:prstClr>
                </a:solidFill>
                <a:latin typeface="微软雅黑" panose="020B0503020204020204" pitchFamily="34" charset="-122"/>
                <a:ea typeface="微软雅黑" panose="020B0503020204020204" pitchFamily="34" charset="-122"/>
              </a:rPr>
              <a:t>期</a:t>
            </a:r>
            <a:endParaRPr lang="en-US" altLang="zh-CN" sz="16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nSpc>
                <a:spcPts val="2468"/>
              </a:lnSpc>
            </a:pPr>
            <a:r>
              <a:rPr lang="zh-CN" altLang="en-US" sz="1600" dirty="0" smtClean="0">
                <a:solidFill>
                  <a:prstClr val="black">
                    <a:lumMod val="95000"/>
                    <a:lumOff val="5000"/>
                  </a:prstClr>
                </a:solidFill>
                <a:latin typeface="微软雅黑" panose="020B0503020204020204" pitchFamily="34" charset="-122"/>
                <a:ea typeface="微软雅黑" panose="020B0503020204020204" pitchFamily="34" charset="-122"/>
              </a:rPr>
              <a:t>用，招标人可自行调整。</a:t>
            </a:r>
            <a:endParaRPr lang="en-US" altLang="zh-CN" sz="1600" dirty="0">
              <a:solidFill>
                <a:prstClr val="black">
                  <a:lumMod val="95000"/>
                  <a:lumOff val="5000"/>
                </a:prstClr>
              </a:solidFill>
              <a:latin typeface="微软雅黑" panose="020B0503020204020204" pitchFamily="34" charset="-122"/>
              <a:ea typeface="微软雅黑" panose="020B0503020204020204" pitchFamily="34" charset="-122"/>
            </a:endParaRPr>
          </a:p>
        </p:txBody>
      </p:sp>
      <p:cxnSp>
        <p:nvCxnSpPr>
          <p:cNvPr id="7" name="直接箭头连接符 6"/>
          <p:cNvCxnSpPr/>
          <p:nvPr/>
        </p:nvCxnSpPr>
        <p:spPr>
          <a:xfrm flipH="1">
            <a:off x="8200339" y="1146277"/>
            <a:ext cx="646061" cy="70446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82731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25098" y="380567"/>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739895" y="1350082"/>
            <a:ext cx="10489291" cy="354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71948" algn="just" eaLnBrk="1" hangingPunct="1">
              <a:lnSpc>
                <a:spcPts val="3000"/>
              </a:lnSpc>
              <a:spcBef>
                <a:spcPct val="0"/>
              </a:spcBef>
              <a:buClrTx/>
              <a:buSzTx/>
              <a:buNone/>
            </a:pPr>
            <a:r>
              <a:rPr lang="zh-CN" altLang="en-US" sz="1800" dirty="0" smtClean="0">
                <a:latin typeface="华文新魏" panose="02010800040101010101" pitchFamily="2" charset="-122"/>
                <a:ea typeface="华文新魏" panose="02010800040101010101" pitchFamily="2" charset="-122"/>
                <a:cs typeface="Times New Roman" panose="02020603050405020304" pitchFamily="18" charset="0"/>
              </a:rPr>
              <a:t>淘汰</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入围。票决宜采取投票计分法，最优的</a:t>
            </a:r>
            <a:r>
              <a:rPr lang="en-US" altLang="zh-CN" sz="1800" dirty="0">
                <a:latin typeface="华文新魏" panose="02010800040101010101" pitchFamily="2" charset="-122"/>
                <a:ea typeface="华文新魏" panose="02010800040101010101" pitchFamily="2" charset="-122"/>
                <a:cs typeface="Times New Roman" panose="02020603050405020304" pitchFamily="18" charset="0"/>
              </a:rPr>
              <a:t>N</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分，其次</a:t>
            </a:r>
            <a:r>
              <a:rPr lang="en-US" altLang="zh-CN" sz="1800" dirty="0">
                <a:latin typeface="华文新魏" panose="02010800040101010101" pitchFamily="2" charset="-122"/>
                <a:ea typeface="华文新魏" panose="02010800040101010101" pitchFamily="2" charset="-122"/>
                <a:cs typeface="Times New Roman" panose="02020603050405020304" pitchFamily="18" charset="0"/>
              </a:rPr>
              <a:t>N-1</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分，依此类推（</a:t>
            </a:r>
            <a:r>
              <a:rPr lang="en-US" altLang="zh-CN" sz="1800" dirty="0">
                <a:latin typeface="华文新魏" panose="02010800040101010101" pitchFamily="2" charset="-122"/>
                <a:ea typeface="华文新魏" panose="02010800040101010101" pitchFamily="2" charset="-122"/>
                <a:cs typeface="Times New Roman" panose="02020603050405020304" pitchFamily="18" charset="0"/>
              </a:rPr>
              <a:t>N</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一般不超过</a:t>
            </a:r>
            <a:r>
              <a:rPr lang="en-US" altLang="zh-CN" sz="1800" dirty="0">
                <a:latin typeface="华文新魏" panose="02010800040101010101" pitchFamily="2" charset="-122"/>
                <a:ea typeface="华文新魏" panose="02010800040101010101" pitchFamily="2" charset="-122"/>
                <a:cs typeface="Times New Roman" panose="02020603050405020304" pitchFamily="18" charset="0"/>
              </a:rPr>
              <a:t>5</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，排名</a:t>
            </a:r>
            <a:r>
              <a:rPr lang="en-US" altLang="zh-CN" sz="1800" dirty="0">
                <a:latin typeface="华文新魏" panose="02010800040101010101" pitchFamily="2" charset="-122"/>
                <a:ea typeface="华文新魏" panose="02010800040101010101" pitchFamily="2" charset="-122"/>
                <a:cs typeface="Times New Roman" panose="02020603050405020304" pitchFamily="18" charset="0"/>
              </a:rPr>
              <a:t>N</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以后的得</a:t>
            </a:r>
            <a:r>
              <a:rPr lang="en-US" altLang="zh-CN" sz="1800" dirty="0">
                <a:latin typeface="华文新魏" panose="02010800040101010101" pitchFamily="2" charset="-122"/>
                <a:ea typeface="华文新魏" panose="02010800040101010101" pitchFamily="2" charset="-122"/>
                <a:cs typeface="Times New Roman" panose="02020603050405020304" pitchFamily="18" charset="0"/>
              </a:rPr>
              <a:t>0</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分）。</a:t>
            </a:r>
          </a:p>
          <a:p>
            <a:pPr indent="439799">
              <a:lnSpc>
                <a:spcPts val="3000"/>
              </a:lnSpc>
              <a:spcBef>
                <a:spcPct val="0"/>
              </a:spcBef>
              <a:buClrTx/>
              <a:buSzTx/>
              <a:buNone/>
            </a:pP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 </a:t>
            </a:r>
            <a:r>
              <a:rPr lang="zh-CN" altLang="en-US" sz="1800"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票决抽签定标法，</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由招标人组建定标委员会从进入定标程序的投标人中，先以单轮或多轮票决方式确定不少于</a:t>
            </a:r>
            <a:r>
              <a:rPr lang="en-US" altLang="zh-CN" sz="1800" dirty="0">
                <a:latin typeface="华文新魏" panose="02010800040101010101" pitchFamily="2" charset="-122"/>
                <a:ea typeface="华文新魏" panose="02010800040101010101" pitchFamily="2" charset="-122"/>
                <a:cs typeface="Times New Roman" panose="02020603050405020304" pitchFamily="18" charset="0"/>
              </a:rPr>
              <a:t>3</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名中标候选人后，再以随机抽签方式确定中标候选人排序。 </a:t>
            </a:r>
          </a:p>
          <a:p>
            <a:pPr indent="439799">
              <a:lnSpc>
                <a:spcPts val="3000"/>
              </a:lnSpc>
              <a:spcBef>
                <a:spcPct val="0"/>
              </a:spcBef>
              <a:buClrTx/>
              <a:buSzTx/>
              <a:buNone/>
            </a:pP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 </a:t>
            </a:r>
            <a:r>
              <a:rPr lang="zh-CN" altLang="en-US" sz="1800" dirty="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集体议事法，</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由招标人法定代表人或者主要负责人担任定标委员会组长，组建定标委员会进行集体商议，定标委员会成员各自发表意见，最终由定标委员会组长确定中标候选人及排序。集体议事法应当在招标文件中明确议事规则</a:t>
            </a:r>
            <a:r>
              <a:rPr lang="zh-CN" altLang="en-US" sz="1800" dirty="0" smtClean="0">
                <a:latin typeface="华文新魏" panose="02010800040101010101" pitchFamily="2" charset="-122"/>
                <a:ea typeface="华文新魏" panose="02010800040101010101" pitchFamily="2" charset="-122"/>
                <a:cs typeface="Times New Roman" panose="02020603050405020304" pitchFamily="18" charset="0"/>
              </a:rPr>
              <a:t>。</a:t>
            </a:r>
            <a:endParaRPr lang="en-US" altLang="zh-CN" sz="1800" dirty="0" smtClean="0">
              <a:latin typeface="华文新魏" panose="02010800040101010101" pitchFamily="2" charset="-122"/>
              <a:ea typeface="华文新魏" panose="02010800040101010101" pitchFamily="2" charset="-122"/>
              <a:cs typeface="Times New Roman" panose="02020603050405020304" pitchFamily="18" charset="0"/>
            </a:endParaRPr>
          </a:p>
          <a:p>
            <a:pPr indent="439799">
              <a:lnSpc>
                <a:spcPts val="3000"/>
              </a:lnSpc>
              <a:spcBef>
                <a:spcPct val="0"/>
              </a:spcBef>
              <a:buClrTx/>
              <a:buSzTx/>
              <a:buNone/>
            </a:pPr>
            <a:r>
              <a:rPr lang="zh-CN" altLang="en-US" sz="1800" b="1" dirty="0" smtClean="0">
                <a:solidFill>
                  <a:srgbClr val="0070C0"/>
                </a:solidFill>
                <a:latin typeface="华文新魏" panose="02010800040101010101" pitchFamily="2" charset="-122"/>
                <a:ea typeface="华文新魏" panose="02010800040101010101" pitchFamily="2" charset="-122"/>
                <a:cs typeface="Times New Roman" panose="02020603050405020304" pitchFamily="18" charset="0"/>
              </a:rPr>
              <a:t>（</a:t>
            </a:r>
            <a:r>
              <a:rPr lang="en-US" altLang="zh-CN" sz="1800" b="1" dirty="0" smtClean="0">
                <a:solidFill>
                  <a:srgbClr val="0070C0"/>
                </a:solidFill>
                <a:latin typeface="华文新魏" panose="02010800040101010101" pitchFamily="2" charset="-122"/>
                <a:ea typeface="华文新魏" panose="02010800040101010101" pitchFamily="2" charset="-122"/>
                <a:cs typeface="Times New Roman" panose="02020603050405020304" pitchFamily="18" charset="0"/>
              </a:rPr>
              <a:t>3</a:t>
            </a:r>
            <a:r>
              <a:rPr lang="zh-CN" altLang="en-US" sz="1800" b="1" dirty="0" smtClean="0">
                <a:solidFill>
                  <a:srgbClr val="0070C0"/>
                </a:solidFill>
                <a:latin typeface="华文新魏" panose="02010800040101010101" pitchFamily="2" charset="-122"/>
                <a:ea typeface="华文新魏" panose="02010800040101010101" pitchFamily="2" charset="-122"/>
                <a:cs typeface="Times New Roman" panose="02020603050405020304" pitchFamily="18" charset="0"/>
              </a:rPr>
              <a:t>）公</a:t>
            </a:r>
            <a:r>
              <a:rPr lang="zh-CN" altLang="en-US" sz="1800" b="1" dirty="0">
                <a:solidFill>
                  <a:srgbClr val="0070C0"/>
                </a:solidFill>
                <a:latin typeface="华文新魏" panose="02010800040101010101" pitchFamily="2" charset="-122"/>
                <a:ea typeface="华文新魏" panose="02010800040101010101" pitchFamily="2" charset="-122"/>
                <a:cs typeface="Times New Roman" panose="02020603050405020304" pitchFamily="18" charset="0"/>
              </a:rPr>
              <a:t>示的变化 </a:t>
            </a:r>
            <a:r>
              <a:rPr lang="en-US" altLang="zh-CN" sz="1800" b="1" dirty="0">
                <a:solidFill>
                  <a:srgbClr val="0070C0"/>
                </a:solidFill>
                <a:latin typeface="华文新魏" panose="02010800040101010101" pitchFamily="2" charset="-122"/>
                <a:ea typeface="华文新魏" panose="02010800040101010101" pitchFamily="2" charset="-122"/>
                <a:cs typeface="Times New Roman" panose="02020603050405020304" pitchFamily="18" charset="0"/>
              </a:rPr>
              <a:t>–</a:t>
            </a:r>
            <a:r>
              <a:rPr lang="zh-CN" altLang="en-US" sz="1800" dirty="0">
                <a:latin typeface="华文新魏" panose="02010800040101010101" pitchFamily="2" charset="-122"/>
                <a:ea typeface="华文新魏" panose="02010800040101010101" pitchFamily="2" charset="-122"/>
                <a:cs typeface="Times New Roman" panose="02020603050405020304" pitchFamily="18" charset="0"/>
              </a:rPr>
              <a:t>增加定标候选人（评标结果）公示→中标候选人公示 →中标结果公告。</a:t>
            </a:r>
          </a:p>
          <a:p>
            <a:pPr indent="439799">
              <a:lnSpc>
                <a:spcPts val="3000"/>
              </a:lnSpc>
              <a:spcBef>
                <a:spcPct val="0"/>
              </a:spcBef>
              <a:buClrTx/>
              <a:buSzTx/>
              <a:buNone/>
            </a:pPr>
            <a:endParaRPr lang="zh-CN" altLang="en-US" sz="1800" dirty="0">
              <a:latin typeface="华文新魏" panose="02010800040101010101" pitchFamily="2" charset="-122"/>
              <a:ea typeface="华文新魏" panose="02010800040101010101" pitchFamily="2" charset="-122"/>
              <a:cs typeface="Times New Roman" panose="02020603050405020304" pitchFamily="18"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581" y="4967789"/>
            <a:ext cx="10058400" cy="1437779"/>
          </a:xfrm>
          <a:prstGeom prst="rect">
            <a:avLst/>
          </a:prstGeom>
        </p:spPr>
      </p:pic>
    </p:spTree>
    <p:extLst>
      <p:ext uri="{BB962C8B-B14F-4D97-AF65-F5344CB8AC3E}">
        <p14:creationId xmlns:p14="http://schemas.microsoft.com/office/powerpoint/2010/main" val="281584126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5789" y="397838"/>
            <a:ext cx="5598318"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一）工程总承包招投标导</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1" y="1288179"/>
            <a:ext cx="10791955" cy="491397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61283" y="1390591"/>
            <a:ext cx="10584888" cy="4811566"/>
          </a:xfrm>
          <a:prstGeom prst="rect">
            <a:avLst/>
          </a:prstGeom>
        </p:spPr>
        <p:txBody>
          <a:bodyPr wrap="square" lIns="91432" tIns="45716" rIns="91432" bIns="45716">
            <a:spAutoFit/>
          </a:bodyPr>
          <a:lstStyle/>
          <a:p>
            <a:pPr marL="63494" algn="just">
              <a:lnSpc>
                <a:spcPts val="2897"/>
              </a:lnSpc>
              <a:spcBef>
                <a:spcPts val="1200"/>
              </a:spcBef>
            </a:pPr>
            <a:r>
              <a:rPr lang="en-US" altLang="zh-CN" sz="2000"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 </a:t>
            </a:r>
            <a:r>
              <a:rPr lang="zh-CN" altLang="en-US" sz="20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案例</a:t>
            </a:r>
            <a:r>
              <a:rPr lang="zh-CN" altLang="en-US" sz="20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关于业绩</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认定</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a:p>
            <a:pPr marL="63494" algn="just">
              <a:lnSpc>
                <a:spcPts val="3000"/>
              </a:lnSpc>
              <a:spcBef>
                <a:spcPts val="1200"/>
              </a:spcBef>
            </a:pPr>
            <a:r>
              <a:rPr lang="en-US" altLang="zh-CN" sz="2000" b="1" kern="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 </a:t>
            </a:r>
            <a:r>
              <a:rPr lang="en-US" altLang="zh-CN" sz="2000" b="1" kern="0" dirty="0" smtClean="0">
                <a:solidFill>
                  <a:srgbClr val="002060"/>
                </a:solidFill>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某</a:t>
            </a:r>
            <a:r>
              <a:rPr lang="zh-CN" altLang="en-US" b="1" kern="0" dirty="0">
                <a:solidFill>
                  <a:srgbClr val="002060"/>
                </a:solidFill>
                <a:latin typeface="华文楷体" pitchFamily="2" charset="-122"/>
                <a:ea typeface="华文楷体" pitchFamily="2" charset="-122"/>
                <a:cs typeface="Times New Roman" panose="02020603050405020304" pitchFamily="18" charset="0"/>
              </a:rPr>
              <a:t>招标文件评分标准</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规定</a:t>
            </a:r>
            <a:r>
              <a:rPr lang="zh-CN" altLang="en-US" b="1" kern="0" dirty="0">
                <a:solidFill>
                  <a:srgbClr val="002060"/>
                </a:solidFill>
                <a:latin typeface="华文楷体" pitchFamily="2" charset="-122"/>
                <a:ea typeface="华文楷体" pitchFamily="2" charset="-122"/>
                <a:cs typeface="Times New Roman" panose="02020603050405020304" pitchFamily="18" charset="0"/>
              </a:rPr>
              <a:t>：</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企业</a:t>
            </a:r>
            <a:r>
              <a:rPr lang="zh-CN" altLang="en-US" b="1" kern="0" dirty="0">
                <a:solidFill>
                  <a:srgbClr val="002060"/>
                </a:solidFill>
                <a:latin typeface="华文楷体" pitchFamily="2" charset="-122"/>
                <a:ea typeface="华文楷体" pitchFamily="2" charset="-122"/>
                <a:cs typeface="Times New Roman" panose="02020603050405020304" pitchFamily="18" charset="0"/>
              </a:rPr>
              <a:t>近五年（自开标之日起追溯）有单项工程总投资或单项工程估算价为</a:t>
            </a:r>
            <a:r>
              <a:rPr lang="en-US" altLang="zh-CN" b="1" kern="0" dirty="0">
                <a:solidFill>
                  <a:srgbClr val="002060"/>
                </a:solidFill>
                <a:latin typeface="华文楷体" pitchFamily="2" charset="-122"/>
                <a:ea typeface="华文楷体" pitchFamily="2" charset="-122"/>
                <a:cs typeface="Times New Roman" panose="02020603050405020304" pitchFamily="18" charset="0"/>
              </a:rPr>
              <a:t>6000</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万元及以上的类似市政道路工程项目监理业绩的，</a:t>
            </a:r>
            <a:r>
              <a:rPr lang="zh-CN" altLang="en-US" b="1" kern="0" dirty="0">
                <a:solidFill>
                  <a:srgbClr val="FF0000"/>
                </a:solidFill>
                <a:latin typeface="华文楷体" pitchFamily="2" charset="-122"/>
                <a:ea typeface="华文楷体" pitchFamily="2" charset="-122"/>
                <a:cs typeface="Times New Roman" panose="02020603050405020304" pitchFamily="18" charset="0"/>
              </a:rPr>
              <a:t>每提供</a:t>
            </a:r>
            <a:r>
              <a:rPr lang="en-US" altLang="zh-CN" b="1" kern="0" dirty="0">
                <a:solidFill>
                  <a:srgbClr val="FF0000"/>
                </a:solidFill>
                <a:latin typeface="华文楷体" pitchFamily="2" charset="-122"/>
                <a:ea typeface="华文楷体" pitchFamily="2" charset="-122"/>
                <a:cs typeface="Times New Roman" panose="02020603050405020304" pitchFamily="18" charset="0"/>
              </a:rPr>
              <a:t>1</a:t>
            </a:r>
            <a:r>
              <a:rPr lang="zh-CN" altLang="en-US" b="1" kern="0" dirty="0">
                <a:solidFill>
                  <a:srgbClr val="FF0000"/>
                </a:solidFill>
                <a:latin typeface="华文楷体" pitchFamily="2" charset="-122"/>
                <a:ea typeface="华文楷体" pitchFamily="2" charset="-122"/>
                <a:cs typeface="Times New Roman" panose="02020603050405020304" pitchFamily="18" charset="0"/>
              </a:rPr>
              <a:t>个项目业绩得</a:t>
            </a:r>
            <a:r>
              <a:rPr lang="en-US" altLang="zh-CN" b="1" kern="0" dirty="0">
                <a:solidFill>
                  <a:srgbClr val="FF0000"/>
                </a:solidFill>
                <a:latin typeface="华文楷体" pitchFamily="2" charset="-122"/>
                <a:ea typeface="华文楷体" pitchFamily="2" charset="-122"/>
                <a:cs typeface="Times New Roman" panose="02020603050405020304" pitchFamily="18" charset="0"/>
              </a:rPr>
              <a:t>1</a:t>
            </a:r>
            <a:r>
              <a:rPr lang="zh-CN" altLang="en-US" b="1" kern="0" dirty="0">
                <a:solidFill>
                  <a:srgbClr val="FF0000"/>
                </a:solidFill>
                <a:latin typeface="华文楷体" pitchFamily="2" charset="-122"/>
                <a:ea typeface="华文楷体" pitchFamily="2" charset="-122"/>
                <a:cs typeface="Times New Roman" panose="02020603050405020304" pitchFamily="18" charset="0"/>
              </a:rPr>
              <a:t>分；满分</a:t>
            </a:r>
            <a:r>
              <a:rPr lang="en-US" altLang="zh-CN" b="1" kern="0" dirty="0">
                <a:solidFill>
                  <a:srgbClr val="FF0000"/>
                </a:solidFill>
                <a:latin typeface="华文楷体" pitchFamily="2" charset="-122"/>
                <a:ea typeface="华文楷体" pitchFamily="2" charset="-122"/>
                <a:cs typeface="Times New Roman" panose="02020603050405020304" pitchFamily="18" charset="0"/>
              </a:rPr>
              <a:t>5</a:t>
            </a:r>
            <a:r>
              <a:rPr lang="zh-CN" altLang="en-US" b="1" kern="0" dirty="0">
                <a:solidFill>
                  <a:srgbClr val="FF0000"/>
                </a:solidFill>
                <a:latin typeface="华文楷体" pitchFamily="2" charset="-122"/>
                <a:ea typeface="华文楷体" pitchFamily="2" charset="-122"/>
                <a:cs typeface="Times New Roman" panose="02020603050405020304" pitchFamily="18" charset="0"/>
              </a:rPr>
              <a:t>分；没有或不符合要求的不得分。</a:t>
            </a:r>
            <a:r>
              <a:rPr lang="en-US" altLang="zh-CN" b="1" kern="0" dirty="0">
                <a:solidFill>
                  <a:srgbClr val="002060"/>
                </a:solidFill>
                <a:latin typeface="华文楷体" pitchFamily="2" charset="-122"/>
                <a:ea typeface="华文楷体" pitchFamily="2" charset="-122"/>
                <a:cs typeface="Times New Roman" panose="02020603050405020304" pitchFamily="18" charset="0"/>
              </a:rPr>
              <a:t>【</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业绩要求在开标时提供合同原件，以合同签订时间为准</a:t>
            </a:r>
            <a:r>
              <a:rPr lang="en-US" altLang="zh-CN" b="1" kern="0" dirty="0">
                <a:solidFill>
                  <a:srgbClr val="002060"/>
                </a:solidFill>
                <a:latin typeface="华文楷体" pitchFamily="2" charset="-122"/>
                <a:ea typeface="华文楷体" pitchFamily="2" charset="-122"/>
                <a:cs typeface="Times New Roman" panose="02020603050405020304" pitchFamily="18" charset="0"/>
              </a:rPr>
              <a:t>】</a:t>
            </a:r>
            <a:r>
              <a:rPr lang="zh-CN" altLang="en-US" b="1" kern="0" dirty="0">
                <a:solidFill>
                  <a:srgbClr val="002060"/>
                </a:solidFill>
                <a:latin typeface="华文楷体" pitchFamily="2" charset="-122"/>
                <a:ea typeface="华文楷体" pitchFamily="2" charset="-122"/>
                <a:cs typeface="Times New Roman" panose="02020603050405020304" pitchFamily="18" charset="0"/>
              </a:rPr>
              <a:t>某投标文件提供的监理合同为***市政道路工程（</a:t>
            </a:r>
            <a:r>
              <a:rPr lang="en-US" altLang="zh-CN" b="1" kern="0" dirty="0" err="1">
                <a:solidFill>
                  <a:srgbClr val="002060"/>
                </a:solidFill>
                <a:latin typeface="华文楷体" pitchFamily="2" charset="-122"/>
                <a:ea typeface="华文楷体" pitchFamily="2" charset="-122"/>
                <a:cs typeface="Times New Roman" panose="02020603050405020304" pitchFamily="18" charset="0"/>
              </a:rPr>
              <a:t>Ⅰ~Ⅴ</a:t>
            </a:r>
            <a:r>
              <a:rPr lang="zh-CN" altLang="en-US" b="1" kern="0" dirty="0">
                <a:solidFill>
                  <a:srgbClr val="002060"/>
                </a:solidFill>
                <a:latin typeface="华文楷体" pitchFamily="2" charset="-122"/>
                <a:ea typeface="华文楷体" pitchFamily="2" charset="-122"/>
                <a:cs typeface="Times New Roman" panose="02020603050405020304" pitchFamily="18" charset="0"/>
              </a:rPr>
              <a:t>标段），其中单个标段估算价均为</a:t>
            </a:r>
            <a:r>
              <a:rPr lang="en-US" altLang="zh-CN" b="1" kern="0" dirty="0">
                <a:solidFill>
                  <a:srgbClr val="002060"/>
                </a:solidFill>
                <a:latin typeface="华文楷体" pitchFamily="2" charset="-122"/>
                <a:ea typeface="华文楷体" pitchFamily="2" charset="-122"/>
                <a:cs typeface="Times New Roman" panose="02020603050405020304" pitchFamily="18" charset="0"/>
              </a:rPr>
              <a:t>6000</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万元，合同估算总价为</a:t>
            </a:r>
            <a:r>
              <a:rPr lang="en-US" altLang="zh-CN" b="1" kern="0" dirty="0">
                <a:solidFill>
                  <a:srgbClr val="002060"/>
                </a:solidFill>
                <a:latin typeface="华文楷体" pitchFamily="2" charset="-122"/>
                <a:ea typeface="华文楷体" pitchFamily="2" charset="-122"/>
                <a:cs typeface="Times New Roman" panose="02020603050405020304" pitchFamily="18" charset="0"/>
              </a:rPr>
              <a:t>30000</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万元，该业绩是打</a:t>
            </a:r>
            <a:r>
              <a:rPr lang="en-US" altLang="zh-CN" b="1" kern="0" dirty="0">
                <a:solidFill>
                  <a:srgbClr val="002060"/>
                </a:solidFill>
                <a:latin typeface="华文楷体" pitchFamily="2" charset="-122"/>
                <a:ea typeface="华文楷体" pitchFamily="2" charset="-122"/>
                <a:cs typeface="Times New Roman" panose="02020603050405020304" pitchFamily="18" charset="0"/>
              </a:rPr>
              <a:t>1</a:t>
            </a:r>
            <a:r>
              <a:rPr lang="zh-CN" altLang="en-US" b="1" kern="0" dirty="0">
                <a:solidFill>
                  <a:srgbClr val="002060"/>
                </a:solidFill>
                <a:latin typeface="华文楷体" pitchFamily="2" charset="-122"/>
                <a:ea typeface="华文楷体" pitchFamily="2" charset="-122"/>
                <a:cs typeface="Times New Roman" panose="02020603050405020304" pitchFamily="18" charset="0"/>
              </a:rPr>
              <a:t>分还是打</a:t>
            </a:r>
            <a:r>
              <a:rPr lang="en-US" altLang="zh-CN" b="1" kern="0" dirty="0">
                <a:solidFill>
                  <a:srgbClr val="002060"/>
                </a:solidFill>
                <a:latin typeface="华文楷体" pitchFamily="2" charset="-122"/>
                <a:ea typeface="华文楷体" pitchFamily="2" charset="-122"/>
                <a:cs typeface="Times New Roman" panose="02020603050405020304" pitchFamily="18" charset="0"/>
              </a:rPr>
              <a:t>5</a:t>
            </a:r>
            <a:r>
              <a:rPr lang="zh-CN" altLang="en-US" b="1" kern="0" dirty="0">
                <a:solidFill>
                  <a:srgbClr val="002060"/>
                </a:solidFill>
                <a:latin typeface="华文楷体" pitchFamily="2" charset="-122"/>
                <a:ea typeface="华文楷体" pitchFamily="2" charset="-122"/>
                <a:cs typeface="Times New Roman" panose="02020603050405020304" pitchFamily="18" charset="0"/>
              </a:rPr>
              <a:t>分</a:t>
            </a:r>
            <a:r>
              <a:rPr lang="en-US" altLang="zh-CN" b="1" kern="0" dirty="0">
                <a:solidFill>
                  <a:srgbClr val="002060"/>
                </a:solidFill>
                <a:latin typeface="华文楷体" pitchFamily="2" charset="-122"/>
                <a:ea typeface="华文楷体" pitchFamily="2" charset="-122"/>
                <a:cs typeface="Times New Roman" panose="02020603050405020304" pitchFamily="18" charset="0"/>
              </a:rPr>
              <a:t>?</a:t>
            </a:r>
          </a:p>
          <a:p>
            <a:pPr marL="63494" algn="just">
              <a:lnSpc>
                <a:spcPts val="3000"/>
              </a:lnSpc>
              <a:spcBef>
                <a:spcPts val="1200"/>
              </a:spcBef>
            </a:pPr>
            <a:r>
              <a:rPr lang="zh-CN" altLang="en-US" b="1" kern="0" dirty="0">
                <a:solidFill>
                  <a:srgbClr val="002060"/>
                </a:solidFill>
                <a:latin typeface="华文楷体" pitchFamily="2" charset="-122"/>
                <a:ea typeface="华文楷体" pitchFamily="2" charset="-122"/>
                <a:cs typeface="Times New Roman" panose="02020603050405020304" pitchFamily="18" charset="0"/>
              </a:rPr>
              <a:t>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   这</a:t>
            </a:r>
            <a:r>
              <a:rPr lang="zh-CN" altLang="en-US" b="1" kern="0" dirty="0">
                <a:solidFill>
                  <a:srgbClr val="002060"/>
                </a:solidFill>
                <a:latin typeface="华文楷体" pitchFamily="2" charset="-122"/>
                <a:ea typeface="华文楷体" pitchFamily="2" charset="-122"/>
                <a:cs typeface="Times New Roman" panose="02020603050405020304" pitchFamily="18" charset="0"/>
              </a:rPr>
              <a:t>是一个关于监理业绩评分的案例，在评标过程中有的专家是按单个标段的业绩来打分，有的专家是按监理合同的业绩来打分，这样导致客观分差距较大，往往造成错判、误判，有时也会引起投诉</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a:t>
            </a:r>
            <a:endParaRPr lang="en-US" altLang="zh-CN" b="1" kern="0" dirty="0" smtClean="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3100"/>
              </a:lnSpc>
              <a:spcBef>
                <a:spcPts val="1200"/>
              </a:spcBef>
            </a:pPr>
            <a:r>
              <a:rPr lang="en-US" altLang="zh-CN" b="1" kern="0" dirty="0">
                <a:solidFill>
                  <a:srgbClr val="002060"/>
                </a:solidFill>
                <a:latin typeface="华文楷体" pitchFamily="2" charset="-122"/>
                <a:ea typeface="华文楷体" pitchFamily="2" charset="-122"/>
                <a:cs typeface="Times New Roman" panose="02020603050405020304" pitchFamily="18" charset="0"/>
              </a:rPr>
              <a:t> </a:t>
            </a:r>
            <a:r>
              <a:rPr lang="en-US" altLang="zh-CN" b="1" kern="0" dirty="0" smtClean="0">
                <a:solidFill>
                  <a:srgbClr val="002060"/>
                </a:solidFill>
                <a:latin typeface="华文楷体" pitchFamily="2" charset="-122"/>
                <a:ea typeface="华文楷体" pitchFamily="2" charset="-122"/>
                <a:cs typeface="Times New Roman" panose="02020603050405020304" pitchFamily="18" charset="0"/>
              </a:rPr>
              <a:t>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  分析</a:t>
            </a:r>
            <a:r>
              <a:rPr lang="zh-CN" altLang="en-US" b="1" kern="0" dirty="0">
                <a:solidFill>
                  <a:srgbClr val="002060"/>
                </a:solidFill>
                <a:latin typeface="华文楷体" pitchFamily="2" charset="-122"/>
                <a:ea typeface="华文楷体" pitchFamily="2" charset="-122"/>
                <a:cs typeface="Times New Roman" panose="02020603050405020304" pitchFamily="18" charset="0"/>
              </a:rPr>
              <a:t>：根据什么标准来进行打分这是评审过程中把握的要点。就该项目而言，虽然该市政道路划分为五个标段，</a:t>
            </a:r>
            <a:r>
              <a:rPr lang="zh-CN" altLang="en-US" b="1" kern="0" dirty="0">
                <a:solidFill>
                  <a:srgbClr val="FF0000"/>
                </a:solidFill>
                <a:latin typeface="华文楷体" pitchFamily="2" charset="-122"/>
                <a:ea typeface="华文楷体" pitchFamily="2" charset="-122"/>
                <a:cs typeface="Times New Roman" panose="02020603050405020304" pitchFamily="18" charset="0"/>
              </a:rPr>
              <a:t>但只有一个监理合同；</a:t>
            </a:r>
            <a:r>
              <a:rPr lang="zh-CN" altLang="en-US" b="1" kern="0" dirty="0">
                <a:solidFill>
                  <a:srgbClr val="002060"/>
                </a:solidFill>
                <a:latin typeface="华文楷体" pitchFamily="2" charset="-122"/>
                <a:ea typeface="华文楷体" pitchFamily="2" charset="-122"/>
                <a:cs typeface="Times New Roman" panose="02020603050405020304" pitchFamily="18" charset="0"/>
              </a:rPr>
              <a:t>合同的业绩虽然是</a:t>
            </a:r>
            <a:r>
              <a:rPr lang="en-US" altLang="zh-CN" b="1" kern="0" dirty="0">
                <a:solidFill>
                  <a:srgbClr val="002060"/>
                </a:solidFill>
                <a:latin typeface="华文楷体" pitchFamily="2" charset="-122"/>
                <a:ea typeface="华文楷体" pitchFamily="2" charset="-122"/>
                <a:cs typeface="Times New Roman" panose="02020603050405020304" pitchFamily="18" charset="0"/>
              </a:rPr>
              <a:t>30000</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万元，</a:t>
            </a:r>
            <a:r>
              <a:rPr lang="zh-CN" altLang="en-US" b="1" kern="0" dirty="0">
                <a:solidFill>
                  <a:srgbClr val="FF0000"/>
                </a:solidFill>
                <a:latin typeface="华文楷体" pitchFamily="2" charset="-122"/>
                <a:ea typeface="华文楷体" pitchFamily="2" charset="-122"/>
                <a:cs typeface="Times New Roman" panose="02020603050405020304" pitchFamily="18" charset="0"/>
              </a:rPr>
              <a:t>但也只是一个单项工程的合同，</a:t>
            </a:r>
            <a:r>
              <a:rPr lang="zh-CN" altLang="en-US" b="1" kern="0" dirty="0">
                <a:solidFill>
                  <a:srgbClr val="002060"/>
                </a:solidFill>
                <a:latin typeface="华文楷体" pitchFamily="2" charset="-122"/>
                <a:ea typeface="华文楷体" pitchFamily="2" charset="-122"/>
                <a:cs typeface="Times New Roman" panose="02020603050405020304" pitchFamily="18" charset="0"/>
              </a:rPr>
              <a:t>因此监理的业绩按</a:t>
            </a:r>
            <a:r>
              <a:rPr lang="zh-CN" altLang="en-US" b="1" kern="0" dirty="0">
                <a:solidFill>
                  <a:srgbClr val="FF0000"/>
                </a:solidFill>
                <a:latin typeface="华文楷体" pitchFamily="2" charset="-122"/>
                <a:ea typeface="华文楷体" pitchFamily="2" charset="-122"/>
                <a:cs typeface="Times New Roman" panose="02020603050405020304" pitchFamily="18" charset="0"/>
              </a:rPr>
              <a:t>监理合同</a:t>
            </a:r>
            <a:r>
              <a:rPr lang="zh-CN" altLang="en-US" b="1" kern="0" dirty="0">
                <a:solidFill>
                  <a:srgbClr val="002060"/>
                </a:solidFill>
                <a:latin typeface="华文楷体" pitchFamily="2" charset="-122"/>
                <a:ea typeface="华文楷体" pitchFamily="2" charset="-122"/>
                <a:cs typeface="Times New Roman" panose="02020603050405020304" pitchFamily="18" charset="0"/>
              </a:rPr>
              <a:t>来认定比较客观、公正，该业绩只能打</a:t>
            </a:r>
            <a:r>
              <a:rPr lang="en-US" altLang="zh-CN" b="1" kern="0" dirty="0">
                <a:solidFill>
                  <a:srgbClr val="002060"/>
                </a:solidFill>
                <a:latin typeface="华文楷体" pitchFamily="2" charset="-122"/>
                <a:ea typeface="华文楷体" pitchFamily="2" charset="-122"/>
                <a:cs typeface="Times New Roman" panose="02020603050405020304" pitchFamily="18" charset="0"/>
              </a:rPr>
              <a:t>1</a:t>
            </a:r>
            <a:r>
              <a:rPr lang="zh-CN" altLang="en-US" b="1" kern="0" dirty="0">
                <a:solidFill>
                  <a:srgbClr val="002060"/>
                </a:solidFill>
                <a:latin typeface="华文楷体" pitchFamily="2" charset="-122"/>
                <a:ea typeface="华文楷体" pitchFamily="2" charset="-122"/>
                <a:cs typeface="Times New Roman" panose="02020603050405020304" pitchFamily="18" charset="0"/>
              </a:rPr>
              <a:t>分</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a:t>
            </a:r>
            <a:endParaRPr lang="zh-CN" altLang="en-US" b="1" kern="0" dirty="0">
              <a:solidFill>
                <a:srgbClr val="002060"/>
              </a:solidFill>
              <a:latin typeface="华文楷体" pitchFamily="2" charset="-122"/>
              <a:ea typeface="华文楷体" pitchFamily="2" charset="-122"/>
              <a:cs typeface="Times New Roman" panose="02020603050405020304" pitchFamily="18" charset="0"/>
            </a:endParaRPr>
          </a:p>
        </p:txBody>
      </p:sp>
    </p:spTree>
    <p:extLst>
      <p:ext uri="{BB962C8B-B14F-4D97-AF65-F5344CB8AC3E}">
        <p14:creationId xmlns:p14="http://schemas.microsoft.com/office/powerpoint/2010/main" val="164502598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91232" y="369278"/>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682787" y="1227008"/>
            <a:ext cx="10573054" cy="521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71948" algn="just" eaLnBrk="1" hangingPunct="1">
              <a:lnSpc>
                <a:spcPts val="3500"/>
              </a:lnSpc>
              <a:spcBef>
                <a:spcPct val="0"/>
              </a:spcBef>
              <a:buClrTx/>
              <a:buSzTx/>
              <a:buNone/>
            </a:pPr>
            <a:r>
              <a:rPr lang="en-US" altLang="zh-CN" sz="1800" b="1" dirty="0" smtClean="0">
                <a:solidFill>
                  <a:srgbClr val="0070C0"/>
                </a:solidFill>
                <a:latin typeface="微软雅黑" panose="020B0503020204020204" pitchFamily="34" charset="-122"/>
                <a:ea typeface="微软雅黑" panose="020B0503020204020204" pitchFamily="34" charset="-122"/>
              </a:rPr>
              <a:t>9</a:t>
            </a:r>
            <a:r>
              <a:rPr lang="zh-CN" altLang="en-US" sz="1800" b="1" dirty="0">
                <a:solidFill>
                  <a:srgbClr val="0070C0"/>
                </a:solidFill>
                <a:latin typeface="微软雅黑" panose="020B0503020204020204" pitchFamily="34" charset="-122"/>
                <a:ea typeface="微软雅黑" panose="020B0503020204020204" pitchFamily="34" charset="-122"/>
              </a:rPr>
              <a:t>、关于分包</a:t>
            </a:r>
            <a:endParaRPr lang="en-US" altLang="zh-CN" sz="1800" b="1" dirty="0">
              <a:solidFill>
                <a:srgbClr val="0070C0"/>
              </a:solidFill>
              <a:latin typeface="微软雅黑" panose="020B0503020204020204" pitchFamily="34" charset="-122"/>
              <a:ea typeface="微软雅黑" panose="020B0503020204020204" pitchFamily="34" charset="-122"/>
            </a:endParaRPr>
          </a:p>
          <a:p>
            <a:pPr indent="471948" algn="just" eaLnBrk="1" hangingPunct="1">
              <a:lnSpc>
                <a:spcPts val="3219"/>
              </a:lnSpc>
              <a:spcBef>
                <a:spcPct val="0"/>
              </a:spcBef>
              <a:buClrTx/>
              <a:buSzTx/>
              <a:buNone/>
            </a:pPr>
            <a:r>
              <a:rPr lang="zh-CN" altLang="en-US" sz="1800" b="1" dirty="0">
                <a:solidFill>
                  <a:srgbClr val="FF0000"/>
                </a:solidFill>
                <a:latin typeface="楷体" pitchFamily="49" charset="-122"/>
                <a:ea typeface="楷体" pitchFamily="49" charset="-122"/>
              </a:rPr>
              <a:t>原稿第二十条规定：</a:t>
            </a:r>
            <a:r>
              <a:rPr lang="zh-CN" altLang="en-US" sz="1800" b="1" u="sng" dirty="0">
                <a:solidFill>
                  <a:srgbClr val="002060"/>
                </a:solidFill>
                <a:latin typeface="楷体" pitchFamily="49" charset="-122"/>
                <a:ea typeface="楷体" pitchFamily="49" charset="-122"/>
              </a:rPr>
              <a:t>工程总承包单位同时具有相应的</a:t>
            </a:r>
            <a:r>
              <a:rPr lang="zh-CN" altLang="en-US" sz="1800" b="1" u="sng" dirty="0" smtClean="0">
                <a:solidFill>
                  <a:srgbClr val="002060"/>
                </a:solidFill>
                <a:latin typeface="楷体" pitchFamily="49" charset="-122"/>
                <a:ea typeface="楷体" pitchFamily="49" charset="-122"/>
              </a:rPr>
              <a:t>设计和</a:t>
            </a:r>
            <a:r>
              <a:rPr lang="zh-CN" altLang="en-US" sz="1800" b="1" u="sng" dirty="0">
                <a:solidFill>
                  <a:srgbClr val="002060"/>
                </a:solidFill>
                <a:latin typeface="楷体" pitchFamily="49" charset="-122"/>
                <a:ea typeface="楷体" pitchFamily="49" charset="-122"/>
              </a:rPr>
              <a:t>施工资质的，</a:t>
            </a:r>
            <a:r>
              <a:rPr lang="zh-CN" altLang="en-US" sz="1800" b="1" dirty="0">
                <a:solidFill>
                  <a:srgbClr val="FF0000"/>
                </a:solidFill>
                <a:latin typeface="楷体" pitchFamily="49" charset="-122"/>
                <a:ea typeface="楷体" pitchFamily="49" charset="-122"/>
              </a:rPr>
              <a:t>可以自行实施工程的设计和施工业务，</a:t>
            </a:r>
            <a:r>
              <a:rPr lang="zh-CN" altLang="en-US" sz="1800" b="1" dirty="0" smtClean="0">
                <a:solidFill>
                  <a:srgbClr val="FF0000"/>
                </a:solidFill>
                <a:latin typeface="楷体" pitchFamily="49" charset="-122"/>
                <a:ea typeface="楷体" pitchFamily="49" charset="-122"/>
              </a:rPr>
              <a:t>也可以</a:t>
            </a:r>
            <a:r>
              <a:rPr lang="zh-CN" altLang="en-US" sz="1800" b="1" dirty="0">
                <a:solidFill>
                  <a:srgbClr val="FF0000"/>
                </a:solidFill>
                <a:latin typeface="楷体" pitchFamily="49" charset="-122"/>
                <a:ea typeface="楷体" pitchFamily="49" charset="-122"/>
              </a:rPr>
              <a:t>将工程的全部设计或者全部施工</a:t>
            </a:r>
            <a:r>
              <a:rPr lang="zh-CN" altLang="en-US" sz="1800" b="1" dirty="0" smtClean="0">
                <a:solidFill>
                  <a:srgbClr val="FF0000"/>
                </a:solidFill>
                <a:latin typeface="楷体" pitchFamily="49" charset="-122"/>
                <a:ea typeface="楷体" pitchFamily="49" charset="-122"/>
              </a:rPr>
              <a:t>业务（二者</a:t>
            </a:r>
            <a:r>
              <a:rPr lang="zh-CN" altLang="en-US" sz="1800" b="1" dirty="0">
                <a:solidFill>
                  <a:srgbClr val="FF0000"/>
                </a:solidFill>
                <a:latin typeface="楷体" pitchFamily="49" charset="-122"/>
                <a:ea typeface="楷体" pitchFamily="49" charset="-122"/>
              </a:rPr>
              <a:t>选其一</a:t>
            </a:r>
            <a:r>
              <a:rPr lang="zh-CN" altLang="en-US" sz="1800" b="1" dirty="0" smtClean="0">
                <a:solidFill>
                  <a:srgbClr val="FF0000"/>
                </a:solidFill>
                <a:latin typeface="楷体" pitchFamily="49" charset="-122"/>
                <a:ea typeface="楷体" pitchFamily="49" charset="-122"/>
              </a:rPr>
              <a:t>）</a:t>
            </a:r>
            <a:r>
              <a:rPr lang="zh-CN" altLang="en-US" sz="1800" b="1" dirty="0" smtClean="0">
                <a:solidFill>
                  <a:srgbClr val="002060"/>
                </a:solidFill>
                <a:latin typeface="楷体" pitchFamily="49" charset="-122"/>
                <a:ea typeface="楷体" pitchFamily="49" charset="-122"/>
              </a:rPr>
              <a:t>再</a:t>
            </a:r>
            <a:r>
              <a:rPr lang="zh-CN" altLang="en-US" sz="1800" b="1" dirty="0">
                <a:solidFill>
                  <a:srgbClr val="002060"/>
                </a:solidFill>
                <a:latin typeface="楷体" pitchFamily="49" charset="-122"/>
                <a:ea typeface="楷体" pitchFamily="49" charset="-122"/>
              </a:rPr>
              <a:t>发包给具备相应资质条件的设计单位</a:t>
            </a:r>
            <a:r>
              <a:rPr lang="zh-CN" altLang="en-US" sz="1800" b="1" dirty="0" smtClean="0">
                <a:solidFill>
                  <a:srgbClr val="002060"/>
                </a:solidFill>
                <a:latin typeface="楷体" pitchFamily="49" charset="-122"/>
                <a:ea typeface="楷体" pitchFamily="49" charset="-122"/>
              </a:rPr>
              <a:t>、施工</a:t>
            </a:r>
            <a:r>
              <a:rPr lang="zh-CN" altLang="en-US" sz="1800" b="1" dirty="0">
                <a:solidFill>
                  <a:srgbClr val="002060"/>
                </a:solidFill>
                <a:latin typeface="楷体" pitchFamily="49" charset="-122"/>
                <a:ea typeface="楷体" pitchFamily="49" charset="-122"/>
              </a:rPr>
              <a:t>总承包单位</a:t>
            </a:r>
            <a:r>
              <a:rPr lang="zh-CN" altLang="en-US" sz="1800" b="1" dirty="0" smtClean="0">
                <a:solidFill>
                  <a:srgbClr val="002060"/>
                </a:solidFill>
                <a:latin typeface="楷体" pitchFamily="49" charset="-122"/>
                <a:ea typeface="楷体" pitchFamily="49" charset="-122"/>
              </a:rPr>
              <a:t>。</a:t>
            </a:r>
            <a:endParaRPr lang="en-US" altLang="zh-CN" sz="1800" b="1" dirty="0">
              <a:solidFill>
                <a:srgbClr val="002060"/>
              </a:solidFill>
              <a:latin typeface="楷体" pitchFamily="49" charset="-122"/>
              <a:ea typeface="楷体" pitchFamily="49" charset="-122"/>
            </a:endParaRPr>
          </a:p>
          <a:p>
            <a:pPr indent="471948" algn="just" eaLnBrk="1" hangingPunct="1">
              <a:lnSpc>
                <a:spcPts val="3000"/>
              </a:lnSpc>
              <a:spcBef>
                <a:spcPct val="0"/>
              </a:spcBef>
              <a:buClrTx/>
              <a:buSzTx/>
              <a:buNone/>
            </a:pPr>
            <a:r>
              <a:rPr lang="zh-CN" altLang="en-US" sz="1800" b="1" u="sng" dirty="0" smtClean="0">
                <a:solidFill>
                  <a:srgbClr val="002060"/>
                </a:solidFill>
                <a:latin typeface="楷体" pitchFamily="49" charset="-122"/>
                <a:ea typeface="楷体" pitchFamily="49" charset="-122"/>
              </a:rPr>
              <a:t>设计</a:t>
            </a:r>
            <a:r>
              <a:rPr lang="zh-CN" altLang="en-US" sz="1800" b="1" u="sng" dirty="0">
                <a:solidFill>
                  <a:srgbClr val="002060"/>
                </a:solidFill>
                <a:latin typeface="楷体" pitchFamily="49" charset="-122"/>
                <a:ea typeface="楷体" pitchFamily="49" charset="-122"/>
              </a:rPr>
              <a:t>单位和施工单位组成联合体的，</a:t>
            </a:r>
            <a:r>
              <a:rPr lang="zh-CN" altLang="en-US" sz="1800" b="1" dirty="0">
                <a:solidFill>
                  <a:srgbClr val="002060"/>
                </a:solidFill>
                <a:latin typeface="楷体" pitchFamily="49" charset="-122"/>
                <a:ea typeface="楷体" pitchFamily="49" charset="-122"/>
              </a:rPr>
              <a:t>其设计和</a:t>
            </a:r>
            <a:r>
              <a:rPr lang="zh-CN" altLang="en-US" sz="1800" b="1" dirty="0" smtClean="0">
                <a:solidFill>
                  <a:srgbClr val="002060"/>
                </a:solidFill>
                <a:latin typeface="楷体" pitchFamily="49" charset="-122"/>
                <a:ea typeface="楷体" pitchFamily="49" charset="-122"/>
              </a:rPr>
              <a:t>施工业务不得</a:t>
            </a:r>
            <a:r>
              <a:rPr lang="zh-CN" altLang="en-US" sz="1800" b="1" dirty="0">
                <a:solidFill>
                  <a:srgbClr val="002060"/>
                </a:solidFill>
                <a:latin typeface="楷体" pitchFamily="49" charset="-122"/>
                <a:ea typeface="楷体" pitchFamily="49" charset="-122"/>
              </a:rPr>
              <a:t>再发包。</a:t>
            </a:r>
            <a:endParaRPr lang="en-US" altLang="zh-CN" sz="1800" b="1" dirty="0">
              <a:solidFill>
                <a:srgbClr val="002060"/>
              </a:solidFill>
              <a:latin typeface="楷体" pitchFamily="49" charset="-122"/>
              <a:ea typeface="楷体" pitchFamily="49" charset="-122"/>
            </a:endParaRPr>
          </a:p>
          <a:p>
            <a:pPr indent="471948" eaLnBrk="1" hangingPunct="1">
              <a:lnSpc>
                <a:spcPts val="3000"/>
              </a:lnSpc>
              <a:spcBef>
                <a:spcPct val="0"/>
              </a:spcBef>
              <a:buClrTx/>
              <a:buSzTx/>
              <a:buNone/>
            </a:pPr>
            <a:r>
              <a:rPr lang="zh-CN" altLang="en-US" sz="1800" b="1" dirty="0" smtClean="0">
                <a:solidFill>
                  <a:srgbClr val="002060"/>
                </a:solidFill>
                <a:latin typeface="楷体" pitchFamily="49" charset="-122"/>
                <a:ea typeface="楷体" pitchFamily="49" charset="-122"/>
              </a:rPr>
              <a:t>工程</a:t>
            </a:r>
            <a:r>
              <a:rPr lang="zh-CN" altLang="en-US" sz="1800" b="1" dirty="0">
                <a:solidFill>
                  <a:srgbClr val="002060"/>
                </a:solidFill>
                <a:latin typeface="楷体" pitchFamily="49" charset="-122"/>
                <a:ea typeface="楷体" pitchFamily="49" charset="-122"/>
              </a:rPr>
              <a:t>总承包单位可以将工程总承包范围内的勘察</a:t>
            </a:r>
            <a:r>
              <a:rPr lang="zh-CN" altLang="en-US" sz="1800" b="1" dirty="0" smtClean="0">
                <a:solidFill>
                  <a:srgbClr val="002060"/>
                </a:solidFill>
                <a:latin typeface="楷体" pitchFamily="49" charset="-122"/>
                <a:ea typeface="楷体" pitchFamily="49" charset="-122"/>
              </a:rPr>
              <a:t>业务再</a:t>
            </a:r>
            <a:r>
              <a:rPr lang="zh-CN" altLang="en-US" sz="1800" b="1" dirty="0">
                <a:solidFill>
                  <a:srgbClr val="002060"/>
                </a:solidFill>
                <a:latin typeface="楷体" pitchFamily="49" charset="-122"/>
                <a:ea typeface="楷体" pitchFamily="49" charset="-122"/>
              </a:rPr>
              <a:t>发包给具备相应资质条件的勘察单位</a:t>
            </a:r>
            <a:r>
              <a:rPr lang="zh-CN" altLang="en-US" sz="1800" b="1" dirty="0" smtClean="0">
                <a:solidFill>
                  <a:srgbClr val="002060"/>
                </a:solidFill>
                <a:latin typeface="楷体" pitchFamily="49" charset="-122"/>
                <a:ea typeface="楷体" pitchFamily="49" charset="-122"/>
              </a:rPr>
              <a:t>。</a:t>
            </a:r>
            <a:r>
              <a:rPr lang="en-US" altLang="zh-CN" sz="1800" b="1" dirty="0" smtClean="0">
                <a:solidFill>
                  <a:srgbClr val="FF0000"/>
                </a:solidFill>
                <a:latin typeface="华文楷体" panose="02010600040101010101" pitchFamily="2" charset="-122"/>
                <a:ea typeface="华文楷体" panose="02010600040101010101" pitchFamily="2" charset="-122"/>
              </a:rPr>
              <a:t>--</a:t>
            </a:r>
            <a:r>
              <a:rPr lang="zh-CN" altLang="en-US" sz="1800" b="1" dirty="0">
                <a:solidFill>
                  <a:srgbClr val="FF0000"/>
                </a:solidFill>
                <a:latin typeface="华文楷体" panose="02010600040101010101" pitchFamily="2" charset="-122"/>
                <a:ea typeface="华文楷体" panose="02010600040101010101" pitchFamily="2" charset="-122"/>
              </a:rPr>
              <a:t>建议先招</a:t>
            </a:r>
            <a:r>
              <a:rPr lang="zh-CN" altLang="en-US" sz="1800" b="1" dirty="0" smtClean="0">
                <a:solidFill>
                  <a:srgbClr val="FF0000"/>
                </a:solidFill>
                <a:latin typeface="华文楷体" panose="02010600040101010101" pitchFamily="2" charset="-122"/>
                <a:ea typeface="华文楷体" panose="02010600040101010101" pitchFamily="2" charset="-122"/>
              </a:rPr>
              <a:t>。</a:t>
            </a:r>
            <a:endParaRPr lang="en-US" altLang="zh-CN" sz="1800" b="1" dirty="0" smtClean="0">
              <a:solidFill>
                <a:srgbClr val="FF0000"/>
              </a:solidFill>
              <a:latin typeface="华文楷体" panose="02010600040101010101" pitchFamily="2" charset="-122"/>
              <a:ea typeface="华文楷体" panose="02010600040101010101" pitchFamily="2" charset="-122"/>
            </a:endParaRPr>
          </a:p>
          <a:p>
            <a:pPr indent="471948" eaLnBrk="1" hangingPunct="1">
              <a:lnSpc>
                <a:spcPts val="3100"/>
              </a:lnSpc>
              <a:spcBef>
                <a:spcPct val="0"/>
              </a:spcBef>
              <a:buClrTx/>
              <a:buSzTx/>
              <a:buNone/>
            </a:pPr>
            <a:r>
              <a:rPr lang="en-US" altLang="zh-CN" sz="1800" b="1" dirty="0" smtClean="0">
                <a:solidFill>
                  <a:srgbClr val="0070C0"/>
                </a:solidFill>
                <a:latin typeface="微软雅黑" panose="020B0503020204020204" pitchFamily="34" charset="-122"/>
                <a:ea typeface="微软雅黑" panose="020B0503020204020204" pitchFamily="34" charset="-122"/>
              </a:rPr>
              <a:t>10</a:t>
            </a:r>
            <a:r>
              <a:rPr lang="zh-CN" altLang="en-US" sz="1800" b="1" dirty="0">
                <a:solidFill>
                  <a:srgbClr val="0070C0"/>
                </a:solidFill>
                <a:latin typeface="微软雅黑" panose="020B0503020204020204" pitchFamily="34" charset="-122"/>
                <a:ea typeface="微软雅黑" panose="020B0503020204020204" pitchFamily="34" charset="-122"/>
              </a:rPr>
              <a:t>、评标办法</a:t>
            </a:r>
            <a:endParaRPr lang="en-US" altLang="zh-CN" sz="1800" b="1" dirty="0">
              <a:solidFill>
                <a:srgbClr val="0070C0"/>
              </a:solidFill>
              <a:latin typeface="微软雅黑" panose="020B0503020204020204" pitchFamily="34" charset="-122"/>
              <a:ea typeface="微软雅黑" panose="020B0503020204020204" pitchFamily="34" charset="-122"/>
            </a:endParaRPr>
          </a:p>
          <a:p>
            <a:pPr marL="367966" indent="-367966" algn="just" defTabSz="943899" eaLnBrk="1" hangingPunct="1">
              <a:lnSpc>
                <a:spcPts val="3541"/>
              </a:lnSpc>
              <a:spcBef>
                <a:spcPct val="0"/>
              </a:spcBef>
              <a:buClrTx/>
              <a:buSzTx/>
              <a:buFont typeface="Arial" charset="0"/>
              <a:buChar char="•"/>
            </a:pPr>
            <a:r>
              <a:rPr lang="zh-CN" altLang="en-US" sz="1800" dirty="0">
                <a:solidFill>
                  <a:srgbClr val="FF0000"/>
                </a:solidFill>
                <a:latin typeface="微软雅黑" panose="020B0503020204020204" pitchFamily="34" charset="-122"/>
                <a:ea typeface="微软雅黑" panose="020B0503020204020204" pitchFamily="34" charset="-122"/>
              </a:rPr>
              <a:t>综合评估法一</a:t>
            </a:r>
            <a:r>
              <a:rPr lang="zh-CN" altLang="en-US" sz="1800" dirty="0">
                <a:solidFill>
                  <a:srgbClr val="000000"/>
                </a:solidFill>
                <a:latin typeface="微软雅黑" panose="020B0503020204020204" pitchFamily="34" charset="-122"/>
                <a:ea typeface="微软雅黑" panose="020B0503020204020204" pitchFamily="34" charset="-122"/>
              </a:rPr>
              <a:t>（适用方案设计阶段）</a:t>
            </a:r>
            <a:r>
              <a:rPr lang="en-US" altLang="zh-CN" sz="1800" dirty="0">
                <a:solidFill>
                  <a:srgbClr val="00000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方案设计文件 ≤</a:t>
            </a:r>
            <a:r>
              <a:rPr lang="en-US" altLang="zh-CN" sz="1800" dirty="0">
                <a:solidFill>
                  <a:srgbClr val="000000"/>
                </a:solidFill>
                <a:latin typeface="微软雅黑" panose="020B0503020204020204" pitchFamily="34" charset="-122"/>
                <a:ea typeface="微软雅黑" panose="020B0503020204020204" pitchFamily="34" charset="-122"/>
              </a:rPr>
              <a:t>35 </a:t>
            </a:r>
            <a:r>
              <a:rPr lang="zh-CN" altLang="en-US" sz="1800" dirty="0">
                <a:solidFill>
                  <a:srgbClr val="000000"/>
                </a:solidFill>
                <a:latin typeface="微软雅黑" panose="020B0503020204020204" pitchFamily="34" charset="-122"/>
                <a:ea typeface="微软雅黑" panose="020B0503020204020204" pitchFamily="34" charset="-122"/>
              </a:rPr>
              <a:t>分；项目管理组织方案 ≤</a:t>
            </a:r>
            <a:r>
              <a:rPr lang="en-US" altLang="zh-CN" sz="1800" dirty="0">
                <a:solidFill>
                  <a:srgbClr val="000000"/>
                </a:solidFill>
                <a:latin typeface="微软雅黑" panose="020B0503020204020204" pitchFamily="34" charset="-122"/>
                <a:ea typeface="微软雅黑" panose="020B0503020204020204" pitchFamily="34" charset="-122"/>
              </a:rPr>
              <a:t>12</a:t>
            </a:r>
            <a:r>
              <a:rPr lang="zh-CN" altLang="en-US" sz="1800" dirty="0">
                <a:solidFill>
                  <a:srgbClr val="000000"/>
                </a:solidFill>
                <a:latin typeface="微软雅黑" panose="020B0503020204020204" pitchFamily="34" charset="-122"/>
                <a:ea typeface="微软雅黑" panose="020B0503020204020204" pitchFamily="34" charset="-122"/>
              </a:rPr>
              <a:t>分（</a:t>
            </a:r>
            <a:r>
              <a:rPr lang="zh-CN" altLang="en-US" sz="1800" dirty="0">
                <a:solidFill>
                  <a:srgbClr val="0070C0"/>
                </a:solidFill>
                <a:latin typeface="微软雅黑" panose="020B0503020204020204" pitchFamily="34" charset="-122"/>
                <a:ea typeface="微软雅黑" panose="020B0503020204020204" pitchFamily="34" charset="-122"/>
              </a:rPr>
              <a:t>今年</a:t>
            </a:r>
            <a:r>
              <a:rPr lang="en-US" altLang="zh-CN" sz="1800" dirty="0">
                <a:solidFill>
                  <a:srgbClr val="0070C0"/>
                </a:solidFill>
                <a:latin typeface="微软雅黑" panose="020B0503020204020204" pitchFamily="34" charset="-122"/>
                <a:ea typeface="微软雅黑" panose="020B0503020204020204" pitchFamily="34" charset="-122"/>
              </a:rPr>
              <a:t>2</a:t>
            </a:r>
            <a:r>
              <a:rPr lang="zh-CN" altLang="en-US" sz="1800" dirty="0">
                <a:solidFill>
                  <a:srgbClr val="0070C0"/>
                </a:solidFill>
                <a:latin typeface="微软雅黑" panose="020B0503020204020204" pitchFamily="34" charset="-122"/>
                <a:ea typeface="微软雅黑" panose="020B0503020204020204" pitchFamily="34" charset="-122"/>
              </a:rPr>
              <a:t>号文拆分为项目管理组织方案</a:t>
            </a:r>
            <a:r>
              <a:rPr lang="en-US" altLang="zh-CN" sz="1800" dirty="0">
                <a:solidFill>
                  <a:srgbClr val="0070C0"/>
                </a:solidFill>
                <a:latin typeface="微软雅黑" panose="020B0503020204020204" pitchFamily="34" charset="-122"/>
                <a:ea typeface="微软雅黑" panose="020B0503020204020204" pitchFamily="34" charset="-122"/>
              </a:rPr>
              <a:t>9</a:t>
            </a:r>
            <a:r>
              <a:rPr lang="zh-CN" altLang="en-US" sz="1800" dirty="0">
                <a:solidFill>
                  <a:srgbClr val="0070C0"/>
                </a:solidFill>
                <a:latin typeface="微软雅黑" panose="020B0503020204020204" pitchFamily="34" charset="-122"/>
                <a:ea typeface="微软雅黑" panose="020B0503020204020204" pitchFamily="34" charset="-122"/>
              </a:rPr>
              <a:t>分，项目管理机构</a:t>
            </a:r>
            <a:r>
              <a:rPr lang="en-US" altLang="zh-CN" sz="1800" dirty="0">
                <a:solidFill>
                  <a:srgbClr val="0070C0"/>
                </a:solidFill>
                <a:latin typeface="微软雅黑" panose="020B0503020204020204" pitchFamily="34" charset="-122"/>
                <a:ea typeface="微软雅黑" panose="020B0503020204020204" pitchFamily="34" charset="-122"/>
              </a:rPr>
              <a:t>3</a:t>
            </a:r>
            <a:r>
              <a:rPr lang="zh-CN" altLang="en-US" sz="1800" dirty="0">
                <a:solidFill>
                  <a:srgbClr val="0070C0"/>
                </a:solidFill>
                <a:latin typeface="微软雅黑" panose="020B0503020204020204" pitchFamily="34" charset="-122"/>
                <a:ea typeface="微软雅黑" panose="020B0503020204020204" pitchFamily="34" charset="-122"/>
              </a:rPr>
              <a:t>分</a:t>
            </a:r>
            <a:r>
              <a:rPr lang="en-US" altLang="zh-CN" sz="1800" dirty="0" smtClean="0">
                <a:solidFill>
                  <a:srgbClr val="0070C0"/>
                </a:solidFill>
                <a:latin typeface="微软雅黑" panose="020B0503020204020204" pitchFamily="34" charset="-122"/>
                <a:ea typeface="微软雅黑" panose="020B0503020204020204" pitchFamily="34" charset="-122"/>
              </a:rPr>
              <a:t>--</a:t>
            </a:r>
            <a:r>
              <a:rPr lang="zh-CN" altLang="en-US" sz="1800" dirty="0" smtClean="0">
                <a:solidFill>
                  <a:srgbClr val="0070C0"/>
                </a:solidFill>
                <a:latin typeface="微软雅黑" panose="020B0503020204020204" pitchFamily="34" charset="-122"/>
                <a:ea typeface="微软雅黑" panose="020B0503020204020204" pitchFamily="34" charset="-122"/>
              </a:rPr>
              <a:t>便于组织方案暗</a:t>
            </a:r>
            <a:r>
              <a:rPr lang="zh-CN" altLang="en-US" sz="1800" dirty="0">
                <a:solidFill>
                  <a:srgbClr val="0070C0"/>
                </a:solidFill>
                <a:latin typeface="微软雅黑" panose="020B0503020204020204" pitchFamily="34" charset="-122"/>
                <a:ea typeface="微软雅黑" panose="020B0503020204020204" pitchFamily="34" charset="-122"/>
              </a:rPr>
              <a:t>标评审</a:t>
            </a:r>
            <a:r>
              <a:rPr lang="zh-CN" altLang="en-US" sz="1800" dirty="0">
                <a:solidFill>
                  <a:srgbClr val="000000"/>
                </a:solidFill>
                <a:latin typeface="微软雅黑" panose="020B0503020204020204" pitchFamily="34" charset="-122"/>
                <a:ea typeface="微软雅黑" panose="020B0503020204020204" pitchFamily="34" charset="-122"/>
              </a:rPr>
              <a:t>）；工程总承包报价≥</a:t>
            </a:r>
            <a:r>
              <a:rPr lang="en-US" altLang="zh-CN" sz="1800" dirty="0">
                <a:solidFill>
                  <a:srgbClr val="000000"/>
                </a:solidFill>
                <a:latin typeface="微软雅黑" panose="020B0503020204020204" pitchFamily="34" charset="-122"/>
                <a:ea typeface="微软雅黑" panose="020B0503020204020204" pitchFamily="34" charset="-122"/>
              </a:rPr>
              <a:t>50</a:t>
            </a:r>
            <a:r>
              <a:rPr lang="zh-CN" altLang="en-US" sz="1800" dirty="0">
                <a:solidFill>
                  <a:srgbClr val="000000"/>
                </a:solidFill>
                <a:latin typeface="微软雅黑" panose="020B0503020204020204" pitchFamily="34" charset="-122"/>
                <a:ea typeface="微软雅黑" panose="020B0503020204020204" pitchFamily="34" charset="-122"/>
              </a:rPr>
              <a:t>分；工程业绩 ≤</a:t>
            </a:r>
            <a:r>
              <a:rPr lang="en-US" altLang="zh-CN" sz="1800" dirty="0">
                <a:solidFill>
                  <a:srgbClr val="000000"/>
                </a:solidFill>
                <a:latin typeface="微软雅黑" panose="020B0503020204020204" pitchFamily="34" charset="-122"/>
                <a:ea typeface="微软雅黑" panose="020B0503020204020204" pitchFamily="34" charset="-122"/>
              </a:rPr>
              <a:t>3</a:t>
            </a:r>
            <a:r>
              <a:rPr lang="zh-CN" altLang="en-US" sz="1800" dirty="0">
                <a:solidFill>
                  <a:srgbClr val="000000"/>
                </a:solidFill>
                <a:latin typeface="微软雅黑" panose="020B0503020204020204" pitchFamily="34" charset="-122"/>
                <a:ea typeface="微软雅黑" panose="020B0503020204020204" pitchFamily="34" charset="-122"/>
              </a:rPr>
              <a:t>分。</a:t>
            </a:r>
            <a:endParaRPr lang="en-US" altLang="zh-CN" sz="1800" dirty="0">
              <a:solidFill>
                <a:srgbClr val="000000"/>
              </a:solidFill>
              <a:latin typeface="微软雅黑" panose="020B0503020204020204" pitchFamily="34" charset="-122"/>
              <a:ea typeface="微软雅黑" panose="020B0503020204020204" pitchFamily="34" charset="-122"/>
            </a:endParaRPr>
          </a:p>
          <a:p>
            <a:pPr algn="just" defTabSz="943899" eaLnBrk="1" hangingPunct="1">
              <a:lnSpc>
                <a:spcPts val="3541"/>
              </a:lnSpc>
              <a:spcBef>
                <a:spcPct val="0"/>
              </a:spcBef>
              <a:buClrTx/>
              <a:buSzTx/>
              <a:buNone/>
            </a:pPr>
            <a:r>
              <a:rPr lang="en-US" altLang="zh-CN" sz="1800" dirty="0">
                <a:solidFill>
                  <a:srgbClr val="000000"/>
                </a:solidFill>
                <a:latin typeface="微软雅黑" panose="020B0503020204020204" pitchFamily="34" charset="-122"/>
                <a:ea typeface="微软雅黑" panose="020B0503020204020204" pitchFamily="34" charset="-122"/>
              </a:rPr>
              <a:t>     </a:t>
            </a:r>
            <a:r>
              <a:rPr lang="zh-CN" altLang="en-US" sz="1800" dirty="0">
                <a:solidFill>
                  <a:srgbClr val="FF0000"/>
                </a:solidFill>
                <a:latin typeface="微软雅黑" panose="020B0503020204020204" pitchFamily="34" charset="-122"/>
                <a:ea typeface="微软雅黑" panose="020B0503020204020204" pitchFamily="34" charset="-122"/>
              </a:rPr>
              <a:t>综合评估法二</a:t>
            </a:r>
            <a:r>
              <a:rPr lang="zh-CN" altLang="en-US" sz="1800" dirty="0">
                <a:solidFill>
                  <a:srgbClr val="000000"/>
                </a:solidFill>
                <a:latin typeface="微软雅黑" panose="020B0503020204020204" pitchFamily="34" charset="-122"/>
                <a:ea typeface="微软雅黑" panose="020B0503020204020204" pitchFamily="34" charset="-122"/>
              </a:rPr>
              <a:t>（适用初步设计阶段）</a:t>
            </a:r>
            <a:r>
              <a:rPr lang="en-US" altLang="zh-CN" sz="1800" dirty="0">
                <a:solidFill>
                  <a:srgbClr val="00000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初步设计文件 ≤</a:t>
            </a:r>
            <a:r>
              <a:rPr lang="en-US" altLang="zh-CN" sz="1800" dirty="0">
                <a:solidFill>
                  <a:srgbClr val="000000"/>
                </a:solidFill>
                <a:latin typeface="微软雅黑" panose="020B0503020204020204" pitchFamily="34" charset="-122"/>
                <a:ea typeface="微软雅黑" panose="020B0503020204020204" pitchFamily="34" charset="-122"/>
              </a:rPr>
              <a:t>25</a:t>
            </a:r>
            <a:r>
              <a:rPr lang="zh-CN" altLang="en-US" sz="1800" dirty="0">
                <a:solidFill>
                  <a:srgbClr val="000000"/>
                </a:solidFill>
                <a:latin typeface="微软雅黑" panose="020B0503020204020204" pitchFamily="34" charset="-122"/>
                <a:ea typeface="微软雅黑" panose="020B0503020204020204" pitchFamily="34" charset="-122"/>
              </a:rPr>
              <a:t>分；</a:t>
            </a:r>
            <a:r>
              <a:rPr lang="zh-CN" altLang="en-US" sz="1800" dirty="0">
                <a:solidFill>
                  <a:srgbClr val="0070C0"/>
                </a:solidFill>
                <a:latin typeface="微软雅黑" panose="020B0503020204020204" pitchFamily="34" charset="-122"/>
                <a:ea typeface="微软雅黑" panose="020B0503020204020204" pitchFamily="34" charset="-122"/>
              </a:rPr>
              <a:t>项目管理组织方案 ≤</a:t>
            </a:r>
            <a:r>
              <a:rPr lang="en-US" altLang="zh-CN" sz="1800" dirty="0">
                <a:solidFill>
                  <a:srgbClr val="0070C0"/>
                </a:solidFill>
                <a:latin typeface="微软雅黑" panose="020B0503020204020204" pitchFamily="34" charset="-122"/>
                <a:ea typeface="微软雅黑" panose="020B0503020204020204" pitchFamily="34" charset="-122"/>
              </a:rPr>
              <a:t>10</a:t>
            </a:r>
            <a:r>
              <a:rPr lang="zh-CN" altLang="en-US" sz="1800" dirty="0">
                <a:solidFill>
                  <a:srgbClr val="0070C0"/>
                </a:solidFill>
                <a:latin typeface="微软雅黑" panose="020B0503020204020204" pitchFamily="34" charset="-122"/>
                <a:ea typeface="微软雅黑" panose="020B0503020204020204" pitchFamily="34" charset="-122"/>
              </a:rPr>
              <a:t>分；</a:t>
            </a:r>
            <a:r>
              <a:rPr lang="zh-CN" altLang="en-US" sz="1800" dirty="0">
                <a:solidFill>
                  <a:srgbClr val="000000"/>
                </a:solidFill>
                <a:latin typeface="微软雅黑" panose="020B0503020204020204" pitchFamily="34" charset="-122"/>
                <a:ea typeface="微软雅黑" panose="020B0503020204020204" pitchFamily="34" charset="-122"/>
              </a:rPr>
              <a:t>工程</a:t>
            </a:r>
            <a:r>
              <a:rPr lang="zh-CN" altLang="en-US" sz="1800" dirty="0" smtClean="0">
                <a:solidFill>
                  <a:srgbClr val="000000"/>
                </a:solidFill>
                <a:latin typeface="微软雅黑" panose="020B0503020204020204" pitchFamily="34" charset="-122"/>
                <a:ea typeface="微软雅黑" panose="020B0503020204020204" pitchFamily="34" charset="-122"/>
              </a:rPr>
              <a:t>总</a:t>
            </a:r>
            <a:endParaRPr lang="en-US" altLang="zh-CN" sz="1800" b="1" dirty="0">
              <a:solidFill>
                <a:srgbClr val="FF0000"/>
              </a:solidFill>
              <a:latin typeface="华文楷体" panose="02010600040101010101" pitchFamily="2" charset="-122"/>
              <a:ea typeface="华文楷体" panose="02010600040101010101" pitchFamily="2" charset="-122"/>
            </a:endParaRPr>
          </a:p>
        </p:txBody>
      </p:sp>
      <p:sp>
        <p:nvSpPr>
          <p:cNvPr id="4" name="椭圆 3"/>
          <p:cNvSpPr/>
          <p:nvPr/>
        </p:nvSpPr>
        <p:spPr>
          <a:xfrm>
            <a:off x="7827264" y="541325"/>
            <a:ext cx="2962656" cy="68568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5" name="TextBox 4"/>
          <p:cNvSpPr txBox="1"/>
          <p:nvPr/>
        </p:nvSpPr>
        <p:spPr>
          <a:xfrm>
            <a:off x="8182051" y="714889"/>
            <a:ext cx="2362809" cy="338554"/>
          </a:xfrm>
          <a:prstGeom prst="rect">
            <a:avLst/>
          </a:prstGeom>
          <a:noFill/>
        </p:spPr>
        <p:txBody>
          <a:bodyPr wrap="square" rtlCol="0">
            <a:spAutoFit/>
          </a:bodyPr>
          <a:lstStyle/>
          <a:p>
            <a:r>
              <a:rPr lang="en-US" altLang="zh-CN" sz="1600" b="1" dirty="0" smtClean="0">
                <a:solidFill>
                  <a:srgbClr val="002060"/>
                </a:solidFill>
                <a:latin typeface="华文新魏" panose="02010800040101010101" pitchFamily="2" charset="-122"/>
                <a:ea typeface="华文新魏" panose="02010800040101010101" pitchFamily="2" charset="-122"/>
              </a:rPr>
              <a:t>12</a:t>
            </a:r>
            <a:r>
              <a:rPr lang="zh-CN" altLang="en-US" sz="1600" b="1" dirty="0" smtClean="0">
                <a:solidFill>
                  <a:srgbClr val="002060"/>
                </a:solidFill>
                <a:latin typeface="华文新魏" panose="02010800040101010101" pitchFamily="2" charset="-122"/>
                <a:ea typeface="华文新魏" panose="02010800040101010101" pitchFamily="2" charset="-122"/>
              </a:rPr>
              <a:t>文需双资质后</a:t>
            </a:r>
            <a:r>
              <a:rPr lang="zh-CN" altLang="en-US" sz="1600" b="1" dirty="0">
                <a:solidFill>
                  <a:srgbClr val="002060"/>
                </a:solidFill>
                <a:latin typeface="华文新魏" panose="02010800040101010101" pitchFamily="2" charset="-122"/>
                <a:ea typeface="华文新魏" panose="02010800040101010101" pitchFamily="2" charset="-122"/>
              </a:rPr>
              <a:t>不</a:t>
            </a:r>
            <a:r>
              <a:rPr lang="zh-CN" altLang="en-US" sz="1600" b="1" dirty="0" smtClean="0">
                <a:solidFill>
                  <a:srgbClr val="002060"/>
                </a:solidFill>
                <a:latin typeface="华文新魏" panose="02010800040101010101" pitchFamily="2" charset="-122"/>
                <a:ea typeface="华文新魏" panose="02010800040101010101" pitchFamily="2" charset="-122"/>
              </a:rPr>
              <a:t>允许</a:t>
            </a:r>
            <a:endParaRPr lang="zh-CN" altLang="en-US" sz="1600" b="1" dirty="0">
              <a:solidFill>
                <a:srgbClr val="002060"/>
              </a:solidFill>
              <a:latin typeface="华文新魏" panose="02010800040101010101" pitchFamily="2" charset="-122"/>
              <a:ea typeface="华文新魏" panose="02010800040101010101" pitchFamily="2" charset="-122"/>
            </a:endParaRPr>
          </a:p>
        </p:txBody>
      </p:sp>
      <p:cxnSp>
        <p:nvCxnSpPr>
          <p:cNvPr id="7" name="直接箭头连接符 6"/>
          <p:cNvCxnSpPr/>
          <p:nvPr/>
        </p:nvCxnSpPr>
        <p:spPr>
          <a:xfrm flipV="1">
            <a:off x="7717536" y="1227008"/>
            <a:ext cx="855878" cy="100412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23229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4136" y="394901"/>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概述</a:t>
            </a: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746577" y="1438944"/>
            <a:ext cx="10801956" cy="472045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10" name="矩形 9"/>
          <p:cNvSpPr/>
          <p:nvPr/>
        </p:nvSpPr>
        <p:spPr>
          <a:xfrm>
            <a:off x="825469" y="1546488"/>
            <a:ext cx="10565020" cy="4459028"/>
          </a:xfrm>
          <a:prstGeom prst="rect">
            <a:avLst/>
          </a:prstGeom>
        </p:spPr>
        <p:txBody>
          <a:bodyPr wrap="square" lIns="85204" tIns="42602" rIns="85204" bIns="42602">
            <a:spAutoFit/>
          </a:bodyPr>
          <a:lstStyle/>
          <a:p>
            <a:pPr marL="59169" algn="just">
              <a:lnSpc>
                <a:spcPts val="33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工程</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公司进行合作设计的经验</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，为了</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探索化工基本建设管理体制改革的途径</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，部</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决定进行以设计为主体的工程总承包管理体制的试点。”</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1984</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9</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月，原化工部第四设计院（现中国五环工程有限公司）、第八设计院（现中国成达工程有限公司）先后开始按工程公司模式试行工程总</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承包试点。</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由</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化工部第四设计院院承担的江西氨厂改产尿素工程，质量、进度、费用得到了有效控制，一次试车成功。化工部第八、第一设计院按工程总承包模式建设的联碱、纯碱工程都取得了成功</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3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化工</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系统工程总承包试点，为我国勘察设计行业开展工程总承包提供了可以借鉴的经验。</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1987</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日，原国家计委、财政部等四部门印发</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关于设计单位进行工程总承包试点有关问题的通知</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（计</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设 </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[1987]619 </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号），公布了全国第一批</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12</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家</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工程总承包试点单位。</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1989</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日，原建设部、原国家计委等五部门印发了</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关于设计单位进行工程总承包试点及有关问题的补充通知</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，公布了第二批</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31</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家</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工程总承包试点单位。从此，工程总承包试点工作在</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个行业的勘察设计单位展开</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63281640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49623" y="427502"/>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718939" y="1373876"/>
            <a:ext cx="10587969" cy="45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71948" algn="just" eaLnBrk="1" hangingPunct="1">
              <a:lnSpc>
                <a:spcPts val="3756"/>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承包报价 ≥</a:t>
            </a:r>
            <a:r>
              <a:rPr lang="en-US" altLang="zh-CN" sz="1800" dirty="0">
                <a:solidFill>
                  <a:srgbClr val="000000"/>
                </a:solidFill>
                <a:latin typeface="微软雅黑" panose="020B0503020204020204" pitchFamily="34" charset="-122"/>
                <a:ea typeface="微软雅黑" panose="020B0503020204020204" pitchFamily="34" charset="-122"/>
              </a:rPr>
              <a:t>60</a:t>
            </a:r>
            <a:r>
              <a:rPr lang="zh-CN" altLang="en-US" sz="1800" dirty="0">
                <a:solidFill>
                  <a:srgbClr val="000000"/>
                </a:solidFill>
                <a:latin typeface="微软雅黑" panose="020B0503020204020204" pitchFamily="34" charset="-122"/>
                <a:ea typeface="微软雅黑" panose="020B0503020204020204" pitchFamily="34" charset="-122"/>
              </a:rPr>
              <a:t>分；项目管理机构≤</a:t>
            </a:r>
            <a:r>
              <a:rPr lang="en-US" altLang="zh-CN" sz="1800" dirty="0">
                <a:solidFill>
                  <a:srgbClr val="000000"/>
                </a:solidFill>
                <a:latin typeface="微软雅黑" panose="020B0503020204020204" pitchFamily="34" charset="-122"/>
                <a:ea typeface="微软雅黑" panose="020B0503020204020204" pitchFamily="34" charset="-122"/>
              </a:rPr>
              <a:t>2</a:t>
            </a:r>
            <a:r>
              <a:rPr lang="zh-CN" altLang="en-US" sz="1800" dirty="0">
                <a:solidFill>
                  <a:srgbClr val="000000"/>
                </a:solidFill>
                <a:latin typeface="微软雅黑" panose="020B0503020204020204" pitchFamily="34" charset="-122"/>
                <a:ea typeface="微软雅黑" panose="020B0503020204020204" pitchFamily="34" charset="-122"/>
              </a:rPr>
              <a:t>分；工程业绩 ≤</a:t>
            </a:r>
            <a:r>
              <a:rPr lang="en-US" altLang="zh-CN" sz="1800" dirty="0">
                <a:solidFill>
                  <a:srgbClr val="000000"/>
                </a:solidFill>
                <a:latin typeface="微软雅黑" panose="020B0503020204020204" pitchFamily="34" charset="-122"/>
                <a:ea typeface="微软雅黑" panose="020B0503020204020204" pitchFamily="34" charset="-122"/>
              </a:rPr>
              <a:t>3</a:t>
            </a:r>
            <a:r>
              <a:rPr lang="zh-CN" altLang="en-US" sz="1800" dirty="0">
                <a:solidFill>
                  <a:srgbClr val="000000"/>
                </a:solidFill>
                <a:latin typeface="微软雅黑" panose="020B0503020204020204" pitchFamily="34" charset="-122"/>
                <a:ea typeface="微软雅黑" panose="020B0503020204020204" pitchFamily="34" charset="-122"/>
              </a:rPr>
              <a:t>分。</a:t>
            </a:r>
          </a:p>
          <a:p>
            <a:pPr indent="471948" algn="just" eaLnBrk="1" hangingPunct="1">
              <a:lnSpc>
                <a:spcPts val="3756"/>
              </a:lnSpc>
              <a:spcBef>
                <a:spcPct val="0"/>
              </a:spcBef>
              <a:buClrTx/>
              <a:buSzTx/>
              <a:buNone/>
            </a:pPr>
            <a:r>
              <a:rPr lang="zh-CN" altLang="en-US" sz="1800" dirty="0" smtClean="0">
                <a:solidFill>
                  <a:srgbClr val="FF0000"/>
                </a:solidFill>
                <a:latin typeface="微软雅黑" panose="020B0503020204020204" pitchFamily="34" charset="-122"/>
                <a:ea typeface="微软雅黑" panose="020B0503020204020204" pitchFamily="34" charset="-122"/>
              </a:rPr>
              <a:t>综合</a:t>
            </a:r>
            <a:r>
              <a:rPr lang="zh-CN" altLang="en-US" sz="1800" dirty="0">
                <a:solidFill>
                  <a:srgbClr val="FF0000"/>
                </a:solidFill>
                <a:latin typeface="微软雅黑" panose="020B0503020204020204" pitchFamily="34" charset="-122"/>
                <a:ea typeface="微软雅黑" panose="020B0503020204020204" pitchFamily="34" charset="-122"/>
              </a:rPr>
              <a:t>评估法三</a:t>
            </a:r>
            <a:r>
              <a:rPr lang="zh-CN" altLang="en-US" sz="1800" dirty="0">
                <a:solidFill>
                  <a:srgbClr val="000000"/>
                </a:solidFill>
                <a:latin typeface="微软雅黑" panose="020B0503020204020204" pitchFamily="34" charset="-122"/>
                <a:ea typeface="微软雅黑" panose="020B0503020204020204" pitchFamily="34" charset="-122"/>
              </a:rPr>
              <a:t>（适用于施工图设计阶段）</a:t>
            </a:r>
            <a:r>
              <a:rPr lang="en-US" altLang="zh-CN" sz="1800" dirty="0" smtClean="0">
                <a:solidFill>
                  <a:srgbClr val="000000"/>
                </a:solidFill>
                <a:latin typeface="微软雅黑" panose="020B0503020204020204" pitchFamily="34" charset="-122"/>
                <a:ea typeface="微软雅黑" panose="020B0503020204020204" pitchFamily="34" charset="-122"/>
              </a:rPr>
              <a:t>--</a:t>
            </a:r>
            <a:r>
              <a:rPr lang="zh-CN" altLang="en-US" sz="1800" dirty="0">
                <a:solidFill>
                  <a:srgbClr val="0070C0"/>
                </a:solidFill>
                <a:latin typeface="微软雅黑" panose="020B0503020204020204" pitchFamily="34" charset="-122"/>
                <a:ea typeface="微软雅黑" panose="020B0503020204020204" pitchFamily="34" charset="-122"/>
              </a:rPr>
              <a:t>项目管理组织方案 ≤</a:t>
            </a:r>
            <a:r>
              <a:rPr lang="en-US" altLang="zh-CN" sz="1800" dirty="0" smtClean="0">
                <a:solidFill>
                  <a:srgbClr val="0070C0"/>
                </a:solidFill>
                <a:latin typeface="微软雅黑" panose="020B0503020204020204" pitchFamily="34" charset="-122"/>
                <a:ea typeface="微软雅黑" panose="020B0503020204020204" pitchFamily="34" charset="-122"/>
              </a:rPr>
              <a:t>11</a:t>
            </a:r>
            <a:r>
              <a:rPr lang="zh-CN" altLang="en-US" sz="1800" dirty="0" smtClean="0">
                <a:solidFill>
                  <a:srgbClr val="0070C0"/>
                </a:solidFill>
                <a:latin typeface="微软雅黑" panose="020B0503020204020204" pitchFamily="34" charset="-122"/>
                <a:ea typeface="微软雅黑" panose="020B0503020204020204" pitchFamily="34" charset="-122"/>
              </a:rPr>
              <a:t>分</a:t>
            </a:r>
            <a:r>
              <a:rPr lang="zh-CN" altLang="en-US" sz="1800"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工程总承包报价 ≥</a:t>
            </a:r>
            <a:r>
              <a:rPr lang="en-US" altLang="zh-CN" sz="1800" dirty="0">
                <a:solidFill>
                  <a:srgbClr val="000000"/>
                </a:solidFill>
                <a:latin typeface="微软雅黑" panose="020B0503020204020204" pitchFamily="34" charset="-122"/>
                <a:ea typeface="微软雅黑" panose="020B0503020204020204" pitchFamily="34" charset="-122"/>
              </a:rPr>
              <a:t>85</a:t>
            </a:r>
            <a:r>
              <a:rPr lang="zh-CN" altLang="en-US" sz="1800" dirty="0">
                <a:solidFill>
                  <a:srgbClr val="000000"/>
                </a:solidFill>
                <a:latin typeface="微软雅黑" panose="020B0503020204020204" pitchFamily="34" charset="-122"/>
                <a:ea typeface="微软雅黑" panose="020B0503020204020204" pitchFamily="34" charset="-122"/>
              </a:rPr>
              <a:t>分；</a:t>
            </a:r>
            <a:r>
              <a:rPr lang="zh-CN" altLang="en-US" sz="1800" dirty="0">
                <a:solidFill>
                  <a:srgbClr val="0070C0"/>
                </a:solidFill>
                <a:latin typeface="微软雅黑" panose="020B0503020204020204" pitchFamily="34" charset="-122"/>
                <a:ea typeface="微软雅黑" panose="020B0503020204020204" pitchFamily="34" charset="-122"/>
              </a:rPr>
              <a:t>项目管理</a:t>
            </a:r>
            <a:r>
              <a:rPr lang="zh-CN" altLang="en-US" sz="1800" dirty="0" smtClean="0">
                <a:solidFill>
                  <a:srgbClr val="0070C0"/>
                </a:solidFill>
                <a:latin typeface="微软雅黑" panose="020B0503020204020204" pitchFamily="34" charset="-122"/>
                <a:ea typeface="微软雅黑" panose="020B0503020204020204" pitchFamily="34" charset="-122"/>
              </a:rPr>
              <a:t>机构≤</a:t>
            </a:r>
            <a:r>
              <a:rPr lang="en-US" altLang="zh-CN" sz="1800" dirty="0">
                <a:solidFill>
                  <a:srgbClr val="0070C0"/>
                </a:solidFill>
                <a:latin typeface="微软雅黑" panose="020B0503020204020204" pitchFamily="34" charset="-122"/>
                <a:ea typeface="微软雅黑" panose="020B0503020204020204" pitchFamily="34" charset="-122"/>
              </a:rPr>
              <a:t>2</a:t>
            </a:r>
            <a:r>
              <a:rPr lang="zh-CN" altLang="en-US" sz="1800" dirty="0" smtClean="0">
                <a:solidFill>
                  <a:srgbClr val="0070C0"/>
                </a:solidFill>
                <a:latin typeface="微软雅黑" panose="020B0503020204020204" pitchFamily="34" charset="-122"/>
                <a:ea typeface="微软雅黑" panose="020B0503020204020204" pitchFamily="34" charset="-122"/>
              </a:rPr>
              <a:t>分；</a:t>
            </a:r>
            <a:r>
              <a:rPr lang="zh-CN" altLang="en-US" sz="1800" dirty="0" smtClean="0">
                <a:solidFill>
                  <a:srgbClr val="000000"/>
                </a:solidFill>
                <a:latin typeface="微软雅黑" panose="020B0503020204020204" pitchFamily="34" charset="-122"/>
                <a:ea typeface="微软雅黑" panose="020B0503020204020204" pitchFamily="34" charset="-122"/>
              </a:rPr>
              <a:t>工程</a:t>
            </a:r>
            <a:r>
              <a:rPr lang="zh-CN" altLang="en-US" sz="1800" dirty="0">
                <a:solidFill>
                  <a:srgbClr val="000000"/>
                </a:solidFill>
                <a:latin typeface="微软雅黑" panose="020B0503020204020204" pitchFamily="34" charset="-122"/>
                <a:ea typeface="微软雅黑" panose="020B0503020204020204" pitchFamily="34" charset="-122"/>
              </a:rPr>
              <a:t>业绩 ≤</a:t>
            </a:r>
            <a:r>
              <a:rPr lang="en-US" altLang="zh-CN" sz="1800" dirty="0">
                <a:solidFill>
                  <a:srgbClr val="000000"/>
                </a:solidFill>
                <a:latin typeface="微软雅黑" panose="020B0503020204020204" pitchFamily="34" charset="-122"/>
                <a:ea typeface="微软雅黑" panose="020B0503020204020204" pitchFamily="34" charset="-122"/>
              </a:rPr>
              <a:t>2</a:t>
            </a:r>
            <a:r>
              <a:rPr lang="zh-CN" altLang="en-US" sz="1800" dirty="0">
                <a:solidFill>
                  <a:srgbClr val="000000"/>
                </a:solidFill>
                <a:latin typeface="微软雅黑" panose="020B0503020204020204" pitchFamily="34" charset="-122"/>
                <a:ea typeface="微软雅黑" panose="020B0503020204020204" pitchFamily="34" charset="-122"/>
              </a:rPr>
              <a:t>分。</a:t>
            </a:r>
          </a:p>
          <a:p>
            <a:pPr indent="471948" algn="just" eaLnBrk="1" hangingPunct="1">
              <a:lnSpc>
                <a:spcPts val="3300"/>
              </a:lnSpc>
              <a:spcBef>
                <a:spcPct val="0"/>
              </a:spcBef>
              <a:buClrTx/>
              <a:buSzTx/>
              <a:buNone/>
            </a:pPr>
            <a:r>
              <a:rPr lang="zh-CN" altLang="en-US" sz="1800" dirty="0">
                <a:solidFill>
                  <a:srgbClr val="FF0000"/>
                </a:solidFill>
                <a:latin typeface="微软雅黑" panose="020B0503020204020204" pitchFamily="34" charset="-122"/>
                <a:ea typeface="微软雅黑" panose="020B0503020204020204" pitchFamily="34" charset="-122"/>
              </a:rPr>
              <a:t>综合评估法四</a:t>
            </a:r>
            <a:r>
              <a:rPr lang="zh-CN" altLang="en-US" sz="1800" dirty="0">
                <a:solidFill>
                  <a:srgbClr val="000000"/>
                </a:solidFill>
                <a:latin typeface="微软雅黑" panose="020B0503020204020204" pitchFamily="34" charset="-122"/>
                <a:ea typeface="微软雅黑" panose="020B0503020204020204" pitchFamily="34" charset="-122"/>
              </a:rPr>
              <a:t>（适用于专业工程总承包）</a:t>
            </a:r>
            <a:r>
              <a:rPr lang="en-US" altLang="zh-CN" sz="1800" dirty="0">
                <a:solidFill>
                  <a:srgbClr val="00000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专业工程设计文件 ≤</a:t>
            </a:r>
            <a:r>
              <a:rPr lang="en-US" altLang="zh-CN" sz="1800" dirty="0">
                <a:solidFill>
                  <a:srgbClr val="000000"/>
                </a:solidFill>
                <a:latin typeface="微软雅黑" panose="020B0503020204020204" pitchFamily="34" charset="-122"/>
                <a:ea typeface="微软雅黑" panose="020B0503020204020204" pitchFamily="34" charset="-122"/>
              </a:rPr>
              <a:t>20</a:t>
            </a:r>
            <a:r>
              <a:rPr lang="zh-CN" altLang="en-US" sz="1800" dirty="0">
                <a:solidFill>
                  <a:srgbClr val="000000"/>
                </a:solidFill>
                <a:latin typeface="微软雅黑" panose="020B0503020204020204" pitchFamily="34" charset="-122"/>
                <a:ea typeface="微软雅黑" panose="020B0503020204020204" pitchFamily="34" charset="-122"/>
              </a:rPr>
              <a:t>分；</a:t>
            </a:r>
            <a:r>
              <a:rPr lang="zh-CN" altLang="en-US" sz="1800" dirty="0">
                <a:solidFill>
                  <a:srgbClr val="0070C0"/>
                </a:solidFill>
                <a:latin typeface="微软雅黑" panose="020B0503020204020204" pitchFamily="34" charset="-122"/>
                <a:ea typeface="微软雅黑" panose="020B0503020204020204" pitchFamily="34" charset="-122"/>
              </a:rPr>
              <a:t>项目管理组织</a:t>
            </a:r>
            <a:r>
              <a:rPr lang="zh-CN" altLang="en-US" sz="1800" dirty="0" smtClean="0">
                <a:solidFill>
                  <a:srgbClr val="0070C0"/>
                </a:solidFill>
                <a:latin typeface="微软雅黑" panose="020B0503020204020204" pitchFamily="34" charset="-122"/>
                <a:ea typeface="微软雅黑" panose="020B0503020204020204" pitchFamily="34" charset="-122"/>
              </a:rPr>
              <a:t>方案≤</a:t>
            </a:r>
            <a:r>
              <a:rPr lang="en-US" altLang="zh-CN" sz="1800" dirty="0">
                <a:solidFill>
                  <a:srgbClr val="0070C0"/>
                </a:solidFill>
                <a:latin typeface="微软雅黑" panose="020B0503020204020204" pitchFamily="34" charset="-122"/>
                <a:ea typeface="微软雅黑" panose="020B0503020204020204" pitchFamily="34" charset="-122"/>
              </a:rPr>
              <a:t>8</a:t>
            </a:r>
            <a:r>
              <a:rPr lang="zh-CN" altLang="en-US" sz="1800" dirty="0" smtClean="0">
                <a:solidFill>
                  <a:srgbClr val="0070C0"/>
                </a:solidFill>
                <a:latin typeface="微软雅黑" panose="020B0503020204020204" pitchFamily="34" charset="-122"/>
                <a:ea typeface="微软雅黑" panose="020B0503020204020204" pitchFamily="34" charset="-122"/>
              </a:rPr>
              <a:t>分</a:t>
            </a:r>
            <a:r>
              <a:rPr lang="zh-CN" altLang="en-US" sz="1800" dirty="0" smtClean="0">
                <a:solidFill>
                  <a:srgbClr val="000000"/>
                </a:solidFill>
                <a:latin typeface="微软雅黑" panose="020B0503020204020204" pitchFamily="34" charset="-122"/>
                <a:ea typeface="微软雅黑" panose="020B0503020204020204" pitchFamily="34" charset="-122"/>
              </a:rPr>
              <a:t>；投标</a:t>
            </a:r>
            <a:r>
              <a:rPr lang="zh-CN" altLang="en-US" sz="1800" dirty="0">
                <a:solidFill>
                  <a:srgbClr val="000000"/>
                </a:solidFill>
                <a:latin typeface="微软雅黑" panose="020B0503020204020204" pitchFamily="34" charset="-122"/>
                <a:ea typeface="微软雅黑" panose="020B0503020204020204" pitchFamily="34" charset="-122"/>
              </a:rPr>
              <a:t>报价 ≥</a:t>
            </a:r>
            <a:r>
              <a:rPr lang="en-US" altLang="zh-CN" sz="1800" dirty="0">
                <a:solidFill>
                  <a:srgbClr val="000000"/>
                </a:solidFill>
                <a:latin typeface="微软雅黑" panose="020B0503020204020204" pitchFamily="34" charset="-122"/>
                <a:ea typeface="微软雅黑" panose="020B0503020204020204" pitchFamily="34" charset="-122"/>
              </a:rPr>
              <a:t>68</a:t>
            </a:r>
            <a:r>
              <a:rPr lang="zh-CN" altLang="en-US" sz="1800" dirty="0">
                <a:solidFill>
                  <a:srgbClr val="000000"/>
                </a:solidFill>
                <a:latin typeface="微软雅黑" panose="020B0503020204020204" pitchFamily="34" charset="-122"/>
                <a:ea typeface="微软雅黑" panose="020B0503020204020204" pitchFamily="34" charset="-122"/>
              </a:rPr>
              <a:t>分；</a:t>
            </a:r>
            <a:r>
              <a:rPr lang="zh-CN" altLang="en-US" sz="1800" dirty="0" smtClean="0">
                <a:solidFill>
                  <a:srgbClr val="0070C0"/>
                </a:solidFill>
                <a:latin typeface="微软雅黑" panose="020B0503020204020204" pitchFamily="34" charset="-122"/>
                <a:ea typeface="微软雅黑" panose="020B0503020204020204" pitchFamily="34" charset="-122"/>
              </a:rPr>
              <a:t>项目管理</a:t>
            </a:r>
            <a:r>
              <a:rPr lang="zh-CN" altLang="en-US" sz="1800" dirty="0">
                <a:solidFill>
                  <a:srgbClr val="0070C0"/>
                </a:solidFill>
                <a:latin typeface="微软雅黑" panose="020B0503020204020204" pitchFamily="34" charset="-122"/>
                <a:ea typeface="微软雅黑" panose="020B0503020204020204" pitchFamily="34" charset="-122"/>
              </a:rPr>
              <a:t>机构</a:t>
            </a:r>
            <a:r>
              <a:rPr lang="zh-CN" altLang="en-US" sz="1800" dirty="0" smtClean="0">
                <a:solidFill>
                  <a:srgbClr val="0070C0"/>
                </a:solidFill>
                <a:latin typeface="微软雅黑" panose="020B0503020204020204" pitchFamily="34" charset="-122"/>
                <a:ea typeface="微软雅黑" panose="020B0503020204020204" pitchFamily="34" charset="-122"/>
              </a:rPr>
              <a:t> ≤</a:t>
            </a:r>
            <a:r>
              <a:rPr lang="en-US" altLang="zh-CN" sz="1800" dirty="0">
                <a:solidFill>
                  <a:srgbClr val="0070C0"/>
                </a:solidFill>
                <a:latin typeface="微软雅黑" panose="020B0503020204020204" pitchFamily="34" charset="-122"/>
                <a:ea typeface="微软雅黑" panose="020B0503020204020204" pitchFamily="34" charset="-122"/>
              </a:rPr>
              <a:t>2</a:t>
            </a:r>
            <a:r>
              <a:rPr lang="zh-CN" altLang="en-US" sz="1800" dirty="0" smtClean="0">
                <a:solidFill>
                  <a:srgbClr val="0070C0"/>
                </a:solidFill>
                <a:latin typeface="微软雅黑" panose="020B0503020204020204" pitchFamily="34" charset="-122"/>
                <a:ea typeface="微软雅黑" panose="020B0503020204020204" pitchFamily="34" charset="-122"/>
              </a:rPr>
              <a:t>分</a:t>
            </a:r>
            <a:r>
              <a:rPr lang="zh-CN" altLang="en-US" sz="1800"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工程业绩 ≤</a:t>
            </a:r>
            <a:r>
              <a:rPr lang="en-US" altLang="zh-CN" sz="1800" dirty="0">
                <a:solidFill>
                  <a:srgbClr val="000000"/>
                </a:solidFill>
                <a:latin typeface="微软雅黑" panose="020B0503020204020204" pitchFamily="34" charset="-122"/>
                <a:ea typeface="微软雅黑" panose="020B0503020204020204" pitchFamily="34" charset="-122"/>
              </a:rPr>
              <a:t>2</a:t>
            </a:r>
            <a:r>
              <a:rPr lang="zh-CN" altLang="en-US" sz="1800" dirty="0">
                <a:solidFill>
                  <a:srgbClr val="000000"/>
                </a:solidFill>
                <a:latin typeface="微软雅黑" panose="020B0503020204020204" pitchFamily="34" charset="-122"/>
                <a:ea typeface="微软雅黑" panose="020B0503020204020204" pitchFamily="34" charset="-122"/>
              </a:rPr>
              <a:t>分。</a:t>
            </a:r>
            <a:endParaRPr lang="en-US" altLang="zh-CN" sz="1800" dirty="0">
              <a:solidFill>
                <a:srgbClr val="000000"/>
              </a:solidFill>
              <a:latin typeface="微软雅黑" panose="020B0503020204020204" pitchFamily="34" charset="-122"/>
              <a:ea typeface="微软雅黑" panose="020B0503020204020204" pitchFamily="34" charset="-122"/>
            </a:endParaRPr>
          </a:p>
          <a:p>
            <a:pPr algn="just" eaLnBrk="1" hangingPunct="1">
              <a:lnSpc>
                <a:spcPts val="3300"/>
              </a:lnSpc>
              <a:spcBef>
                <a:spcPct val="0"/>
              </a:spcBef>
              <a:buClrTx/>
              <a:buSzTx/>
              <a:buNone/>
            </a:pPr>
            <a:r>
              <a:rPr lang="zh-CN" altLang="en-US" sz="1800" dirty="0" smtClean="0">
                <a:solidFill>
                  <a:srgbClr val="FF0000"/>
                </a:solidFill>
                <a:latin typeface="微软雅黑" panose="020B0503020204020204" pitchFamily="34" charset="-122"/>
                <a:ea typeface="微软雅黑" panose="020B0503020204020204" pitchFamily="34" charset="-122"/>
              </a:rPr>
              <a:t>       评定</a:t>
            </a:r>
            <a:r>
              <a:rPr lang="zh-CN" altLang="en-US" sz="1800" dirty="0">
                <a:solidFill>
                  <a:srgbClr val="FF0000"/>
                </a:solidFill>
                <a:latin typeface="微软雅黑" panose="020B0503020204020204" pitchFamily="34" charset="-122"/>
                <a:ea typeface="微软雅黑" panose="020B0503020204020204" pitchFamily="34" charset="-122"/>
              </a:rPr>
              <a:t>分离</a:t>
            </a:r>
            <a:r>
              <a:rPr lang="zh-CN" altLang="en-US" sz="1800" dirty="0" smtClean="0">
                <a:solidFill>
                  <a:srgbClr val="FF0000"/>
                </a:solidFill>
                <a:latin typeface="微软雅黑" panose="020B0503020204020204" pitchFamily="34" charset="-122"/>
                <a:ea typeface="微软雅黑" panose="020B0503020204020204" pitchFamily="34" charset="-122"/>
              </a:rPr>
              <a:t>法 </a:t>
            </a:r>
            <a:r>
              <a:rPr lang="en-US" altLang="zh-CN" sz="1800" dirty="0" smtClean="0">
                <a:solidFill>
                  <a:srgbClr val="000000"/>
                </a:solidFill>
                <a:latin typeface="微软雅黑" panose="020B0503020204020204" pitchFamily="34" charset="-122"/>
                <a:ea typeface="微软雅黑" panose="020B0503020204020204" pitchFamily="34" charset="-122"/>
              </a:rPr>
              <a:t>-- </a:t>
            </a:r>
            <a:r>
              <a:rPr lang="zh-CN" altLang="en-US" sz="1800" dirty="0" smtClean="0">
                <a:solidFill>
                  <a:srgbClr val="000000"/>
                </a:solidFill>
                <a:latin typeface="微软雅黑" panose="020B0503020204020204" pitchFamily="34" charset="-122"/>
                <a:ea typeface="微软雅黑" panose="020B0503020204020204" pitchFamily="34" charset="-122"/>
              </a:rPr>
              <a:t>主</a:t>
            </a:r>
            <a:r>
              <a:rPr lang="zh-CN" altLang="en-US" sz="1800" dirty="0">
                <a:solidFill>
                  <a:srgbClr val="000000"/>
                </a:solidFill>
                <a:latin typeface="微软雅黑" panose="020B0503020204020204" pitchFamily="34" charset="-122"/>
                <a:ea typeface="微软雅黑" panose="020B0503020204020204" pitchFamily="34" charset="-122"/>
              </a:rPr>
              <a:t>要是确定“评优定优”的方案</a:t>
            </a:r>
            <a:r>
              <a:rPr lang="zh-CN" altLang="en-US" sz="1800" dirty="0" smtClean="0">
                <a:solidFill>
                  <a:srgbClr val="000000"/>
                </a:solidFill>
                <a:latin typeface="微软雅黑" panose="020B0503020204020204" pitchFamily="34" charset="-122"/>
                <a:ea typeface="微软雅黑" panose="020B0503020204020204" pitchFamily="34" charset="-122"/>
              </a:rPr>
              <a:t>，即</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algn="just" eaLnBrk="1" hangingPunct="1">
              <a:lnSpc>
                <a:spcPts val="33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根据项目</a:t>
            </a:r>
            <a:r>
              <a:rPr lang="zh-CN" altLang="en-US" sz="1800" dirty="0">
                <a:solidFill>
                  <a:srgbClr val="000000"/>
                </a:solidFill>
                <a:latin typeface="微软雅黑" panose="020B0503020204020204" pitchFamily="34" charset="-122"/>
                <a:ea typeface="微软雅黑" panose="020B0503020204020204" pitchFamily="34" charset="-122"/>
              </a:rPr>
              <a:t>实际，选择合理的评标方法和定</a:t>
            </a:r>
            <a:r>
              <a:rPr lang="zh-CN" altLang="en-US" sz="1800" dirty="0" smtClean="0">
                <a:solidFill>
                  <a:srgbClr val="000000"/>
                </a:solidFill>
                <a:latin typeface="微软雅黑" panose="020B0503020204020204" pitchFamily="34" charset="-122"/>
                <a:ea typeface="微软雅黑" panose="020B0503020204020204" pitchFamily="34" charset="-122"/>
              </a:rPr>
              <a:t>标方</a:t>
            </a:r>
            <a:r>
              <a:rPr lang="zh-CN" altLang="en-US" sz="1800" dirty="0">
                <a:solidFill>
                  <a:srgbClr val="000000"/>
                </a:solidFill>
                <a:latin typeface="微软雅黑" panose="020B0503020204020204" pitchFamily="34" charset="-122"/>
                <a:ea typeface="微软雅黑" panose="020B0503020204020204" pitchFamily="34" charset="-122"/>
              </a:rPr>
              <a:t>法</a:t>
            </a:r>
            <a:r>
              <a:rPr lang="zh-CN" altLang="en-US" sz="1800" dirty="0" smtClean="0">
                <a:solidFill>
                  <a:srgbClr val="000000"/>
                </a:solidFill>
                <a:latin typeface="微软雅黑" panose="020B0503020204020204" pitchFamily="34" charset="-122"/>
                <a:ea typeface="微软雅黑" panose="020B0503020204020204" pitchFamily="34" charset="-122"/>
              </a:rPr>
              <a:t>。</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algn="just" eaLnBrk="1" hangingPunct="1">
              <a:lnSpc>
                <a:spcPts val="3300"/>
              </a:lnSpc>
              <a:spcBef>
                <a:spcPct val="0"/>
              </a:spcBef>
              <a:buClrTx/>
              <a:buSzTx/>
              <a:buNone/>
            </a:pPr>
            <a:r>
              <a:rPr lang="zh-CN" altLang="en-US" sz="1800" dirty="0" smtClean="0">
                <a:solidFill>
                  <a:srgbClr val="FF0000"/>
                </a:solidFill>
                <a:latin typeface="微软雅黑" panose="020B0503020204020204" pitchFamily="34" charset="-122"/>
                <a:ea typeface="微软雅黑" panose="020B0503020204020204" pitchFamily="34" charset="-122"/>
              </a:rPr>
              <a:t>     </a:t>
            </a:r>
            <a:r>
              <a:rPr lang="zh-CN" altLang="en-US" sz="1800" dirty="0">
                <a:solidFill>
                  <a:srgbClr val="000000"/>
                </a:solidFill>
                <a:latin typeface="微软雅黑" panose="020B0503020204020204" pitchFamily="34" charset="-122"/>
                <a:ea typeface="微软雅黑" panose="020B0503020204020204" pitchFamily="34" charset="-122"/>
              </a:rPr>
              <a:t>此外，配套总承包招标三个标准文件范本：</a:t>
            </a:r>
            <a:r>
              <a:rPr lang="en-US" altLang="zh-CN" sz="1800" dirty="0" smtClean="0">
                <a:solidFill>
                  <a:srgbClr val="FF0000"/>
                </a:solidFill>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标准</a:t>
            </a:r>
            <a:r>
              <a:rPr lang="zh-CN" altLang="en-US" sz="1800" dirty="0" smtClean="0">
                <a:solidFill>
                  <a:srgbClr val="FF0000"/>
                </a:solidFill>
                <a:latin typeface="微软雅黑" panose="020B0503020204020204" pitchFamily="34" charset="-122"/>
                <a:ea typeface="微软雅黑" panose="020B0503020204020204" pitchFamily="34" charset="-122"/>
              </a:rPr>
              <a:t>工</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algn="just" eaLnBrk="1" hangingPunct="1">
              <a:lnSpc>
                <a:spcPts val="3649"/>
              </a:lnSpc>
              <a:spcBef>
                <a:spcPct val="0"/>
              </a:spcBef>
              <a:buClrTx/>
              <a:buSzTx/>
              <a:buNone/>
            </a:pPr>
            <a:r>
              <a:rPr lang="zh-CN" altLang="en-US" sz="1800" dirty="0" smtClean="0">
                <a:solidFill>
                  <a:srgbClr val="FF0000"/>
                </a:solidFill>
                <a:latin typeface="微软雅黑" panose="020B0503020204020204" pitchFamily="34" charset="-122"/>
                <a:ea typeface="微软雅黑" panose="020B0503020204020204" pitchFamily="34" charset="-122"/>
              </a:rPr>
              <a:t>程总承包资格</a:t>
            </a:r>
            <a:r>
              <a:rPr lang="zh-CN" altLang="en-US" sz="1800" dirty="0">
                <a:solidFill>
                  <a:srgbClr val="FF0000"/>
                </a:solidFill>
                <a:latin typeface="微软雅黑" panose="020B0503020204020204" pitchFamily="34" charset="-122"/>
                <a:ea typeface="微软雅黑" panose="020B0503020204020204" pitchFamily="34" charset="-122"/>
              </a:rPr>
              <a:t>预审文件</a:t>
            </a:r>
            <a:r>
              <a:rPr lang="en-US" altLang="zh-CN" sz="1800" dirty="0">
                <a:solidFill>
                  <a:srgbClr val="FF0000"/>
                </a:solidFill>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标准工程总承包</a:t>
            </a:r>
            <a:r>
              <a:rPr lang="zh-CN" altLang="en-US" sz="1800" dirty="0" smtClean="0">
                <a:solidFill>
                  <a:srgbClr val="FF0000"/>
                </a:solidFill>
                <a:latin typeface="微软雅黑" panose="020B0503020204020204" pitchFamily="34" charset="-122"/>
                <a:ea typeface="微软雅黑" panose="020B0503020204020204" pitchFamily="34" charset="-122"/>
              </a:rPr>
              <a:t>资格预审招</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algn="just" eaLnBrk="1" hangingPunct="1">
              <a:lnSpc>
                <a:spcPts val="3649"/>
              </a:lnSpc>
              <a:spcBef>
                <a:spcPct val="0"/>
              </a:spcBef>
              <a:buClrTx/>
              <a:buSzTx/>
              <a:buNone/>
            </a:pPr>
            <a:r>
              <a:rPr lang="zh-CN" altLang="en-US" sz="1800" dirty="0" smtClean="0">
                <a:solidFill>
                  <a:srgbClr val="FF0000"/>
                </a:solidFill>
                <a:latin typeface="微软雅黑" panose="020B0503020204020204" pitchFamily="34" charset="-122"/>
                <a:ea typeface="微软雅黑" panose="020B0503020204020204" pitchFamily="34" charset="-122"/>
              </a:rPr>
              <a:t>标文件</a:t>
            </a:r>
            <a:r>
              <a:rPr lang="en-US" altLang="zh-CN" sz="1800" dirty="0" smtClean="0">
                <a:solidFill>
                  <a:srgbClr val="FF0000"/>
                </a:solidFill>
                <a:latin typeface="微软雅黑" panose="020B0503020204020204" pitchFamily="34" charset="-122"/>
                <a:ea typeface="微软雅黑" panose="020B0503020204020204" pitchFamily="34" charset="-122"/>
              </a:rPr>
              <a:t>》《</a:t>
            </a:r>
            <a:r>
              <a:rPr lang="zh-CN" altLang="en-US" sz="1800" dirty="0" smtClean="0">
                <a:solidFill>
                  <a:srgbClr val="FF0000"/>
                </a:solidFill>
                <a:latin typeface="微软雅黑" panose="020B0503020204020204" pitchFamily="34" charset="-122"/>
                <a:ea typeface="微软雅黑" panose="020B0503020204020204" pitchFamily="34" charset="-122"/>
              </a:rPr>
              <a:t>标准工程总承包资格后审招标文件</a:t>
            </a:r>
            <a:r>
              <a:rPr lang="en-US" altLang="zh-CN" sz="1800" dirty="0" smtClean="0">
                <a:solidFill>
                  <a:srgbClr val="FF0000"/>
                </a:solidFill>
                <a:latin typeface="微软雅黑" panose="020B0503020204020204" pitchFamily="34" charset="-122"/>
                <a:ea typeface="微软雅黑" panose="020B0503020204020204" pitchFamily="34" charset="-122"/>
              </a:rPr>
              <a:t>》</a:t>
            </a:r>
            <a:r>
              <a:rPr lang="zh-CN" altLang="en-US" sz="1800" dirty="0" smtClean="0">
                <a:solidFill>
                  <a:srgbClr val="FF0000"/>
                </a:solidFill>
                <a:latin typeface="微软雅黑" panose="020B0503020204020204" pitchFamily="34" charset="-122"/>
                <a:ea typeface="微软雅黑" panose="020B0503020204020204" pitchFamily="34" charset="-122"/>
              </a:rPr>
              <a:t>。</a:t>
            </a:r>
            <a:endParaRPr lang="en-US" altLang="zh-CN" sz="1800" dirty="0">
              <a:solidFill>
                <a:srgbClr val="FF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9994" y="3906317"/>
            <a:ext cx="3859871" cy="2315499"/>
          </a:xfrm>
          <a:prstGeom prst="rect">
            <a:avLst/>
          </a:prstGeom>
        </p:spPr>
      </p:pic>
    </p:spTree>
    <p:extLst>
      <p:ext uri="{BB962C8B-B14F-4D97-AF65-F5344CB8AC3E}">
        <p14:creationId xmlns:p14="http://schemas.microsoft.com/office/powerpoint/2010/main" val="123174394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6092" y="361385"/>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683646" y="1226160"/>
            <a:ext cx="10626287" cy="502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71948" algn="just" eaLnBrk="1" hangingPunct="1">
              <a:lnSpc>
                <a:spcPts val="3500"/>
              </a:lnSpc>
              <a:spcBef>
                <a:spcPct val="0"/>
              </a:spcBef>
              <a:buClrTx/>
              <a:buSzTx/>
              <a:buNone/>
            </a:pPr>
            <a:r>
              <a:rPr lang="en-US" altLang="zh-CN" sz="1800" b="1" dirty="0" smtClean="0">
                <a:solidFill>
                  <a:srgbClr val="0070C0"/>
                </a:solidFill>
                <a:latin typeface="微软雅黑" panose="020B0503020204020204" pitchFamily="34" charset="-122"/>
                <a:ea typeface="微软雅黑" panose="020B0503020204020204" pitchFamily="34" charset="-122"/>
              </a:rPr>
              <a:t>《</a:t>
            </a:r>
            <a:r>
              <a:rPr lang="zh-CN" altLang="en-US" sz="1800" b="1" dirty="0" smtClean="0">
                <a:solidFill>
                  <a:srgbClr val="0070C0"/>
                </a:solidFill>
                <a:latin typeface="微软雅黑" panose="020B0503020204020204" pitchFamily="34" charset="-122"/>
                <a:ea typeface="微软雅黑" panose="020B0503020204020204" pitchFamily="34" charset="-122"/>
              </a:rPr>
              <a:t>标准工程总承包资格预审文件</a:t>
            </a:r>
            <a:r>
              <a:rPr lang="en-US" altLang="zh-CN" sz="1800" b="1" dirty="0" smtClean="0">
                <a:solidFill>
                  <a:srgbClr val="0070C0"/>
                </a:solidFill>
                <a:latin typeface="微软雅黑" panose="020B0503020204020204" pitchFamily="34" charset="-122"/>
                <a:ea typeface="微软雅黑" panose="020B0503020204020204" pitchFamily="34" charset="-122"/>
              </a:rPr>
              <a:t>》</a:t>
            </a:r>
            <a:r>
              <a:rPr lang="zh-CN" altLang="en-US" sz="1800" b="1" dirty="0" smtClean="0">
                <a:solidFill>
                  <a:srgbClr val="FF0000"/>
                </a:solidFill>
                <a:latin typeface="方正仿宋_GBK" panose="03000509000000000000" pitchFamily="65" charset="-122"/>
                <a:ea typeface="方正仿宋_GBK" panose="03000509000000000000" pitchFamily="65" charset="-122"/>
              </a:rPr>
              <a:t>（</a:t>
            </a:r>
            <a:r>
              <a:rPr lang="en-US" altLang="zh-CN" sz="1800" b="1" dirty="0" smtClean="0">
                <a:solidFill>
                  <a:srgbClr val="FF0000"/>
                </a:solidFill>
                <a:latin typeface="方正仿宋_GBK" panose="03000509000000000000" pitchFamily="65" charset="-122"/>
                <a:ea typeface="方正仿宋_GBK" panose="03000509000000000000" pitchFamily="65" charset="-122"/>
              </a:rPr>
              <a:t>2019</a:t>
            </a:r>
            <a:r>
              <a:rPr lang="zh-CN" altLang="en-US" sz="1800" b="1" dirty="0">
                <a:solidFill>
                  <a:srgbClr val="FF0000"/>
                </a:solidFill>
                <a:latin typeface="方正仿宋_GBK" panose="03000509000000000000" pitchFamily="65" charset="-122"/>
                <a:ea typeface="方正仿宋_GBK" panose="03000509000000000000" pitchFamily="65" charset="-122"/>
              </a:rPr>
              <a:t>年电子招投标</a:t>
            </a:r>
            <a:r>
              <a:rPr lang="zh-CN" altLang="en-US" sz="1800" b="1" dirty="0" smtClean="0">
                <a:solidFill>
                  <a:srgbClr val="FF0000"/>
                </a:solidFill>
                <a:latin typeface="方正仿宋_GBK" panose="03000509000000000000" pitchFamily="65" charset="-122"/>
                <a:ea typeface="方正仿宋_GBK" panose="03000509000000000000" pitchFamily="65" charset="-122"/>
              </a:rPr>
              <a:t>版）</a:t>
            </a:r>
            <a:endParaRPr lang="en-US" altLang="zh-CN" sz="1800" b="1" dirty="0" smtClean="0">
              <a:solidFill>
                <a:srgbClr val="FF0000"/>
              </a:solidFill>
              <a:latin typeface="方正仿宋_GBK" panose="03000509000000000000" pitchFamily="65" charset="-122"/>
              <a:ea typeface="方正仿宋_GBK" panose="03000509000000000000" pitchFamily="65" charset="-122"/>
            </a:endParaRPr>
          </a:p>
          <a:p>
            <a:pPr indent="471948" algn="just" eaLnBrk="1" hangingPunct="1">
              <a:lnSpc>
                <a:spcPts val="35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共五</a:t>
            </a:r>
            <a:r>
              <a:rPr lang="zh-CN" altLang="en-US" sz="1800" dirty="0" smtClean="0">
                <a:solidFill>
                  <a:srgbClr val="000000"/>
                </a:solidFill>
                <a:latin typeface="微软雅黑" panose="020B0503020204020204" pitchFamily="34" charset="-122"/>
                <a:ea typeface="微软雅黑" panose="020B0503020204020204" pitchFamily="34" charset="-122"/>
              </a:rPr>
              <a:t>章</a:t>
            </a:r>
            <a:r>
              <a:rPr lang="zh-CN" altLang="en-US" sz="1800" dirty="0">
                <a:solidFill>
                  <a:srgbClr val="000000"/>
                </a:solidFill>
                <a:latin typeface="微软雅黑" panose="020B0503020204020204" pitchFamily="34" charset="-122"/>
                <a:ea typeface="微软雅黑" panose="020B0503020204020204" pitchFamily="34" charset="-122"/>
              </a:rPr>
              <a:t>。</a:t>
            </a:r>
            <a:r>
              <a:rPr lang="zh-CN" altLang="en-US" sz="1800" dirty="0" smtClean="0">
                <a:solidFill>
                  <a:srgbClr val="000000"/>
                </a:solidFill>
                <a:latin typeface="微软雅黑" panose="020B0503020204020204" pitchFamily="34" charset="-122"/>
                <a:ea typeface="微软雅黑" panose="020B0503020204020204" pitchFamily="34" charset="-122"/>
              </a:rPr>
              <a:t>第一章，资格预审公告；第二章，申请人须知；第三章，资格审查办法（合格制，总承包暂不搞预审）；第四章，资格预审申请文件格式；第五章，项目建设情况。</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500"/>
              </a:lnSpc>
              <a:spcBef>
                <a:spcPct val="0"/>
              </a:spcBef>
              <a:buClrTx/>
              <a:buSzTx/>
              <a:buNone/>
            </a:pPr>
            <a:r>
              <a:rPr lang="en-US" altLang="zh-CN" sz="1800" b="1" dirty="0">
                <a:solidFill>
                  <a:srgbClr val="0070C0"/>
                </a:solidFill>
                <a:latin typeface="微软雅黑" panose="020B0503020204020204" pitchFamily="34" charset="-122"/>
                <a:ea typeface="微软雅黑" panose="020B0503020204020204" pitchFamily="34" charset="-122"/>
              </a:rPr>
              <a:t>《</a:t>
            </a:r>
            <a:r>
              <a:rPr lang="zh-CN" altLang="en-US" sz="1800" b="1" dirty="0">
                <a:solidFill>
                  <a:srgbClr val="0070C0"/>
                </a:solidFill>
                <a:latin typeface="微软雅黑" panose="020B0503020204020204" pitchFamily="34" charset="-122"/>
                <a:ea typeface="微软雅黑" panose="020B0503020204020204" pitchFamily="34" charset="-122"/>
              </a:rPr>
              <a:t>标准工程总承包招标文件</a:t>
            </a:r>
            <a:r>
              <a:rPr lang="en-US" altLang="zh-CN" sz="1800" b="1" dirty="0">
                <a:solidFill>
                  <a:srgbClr val="0070C0"/>
                </a:solidFill>
                <a:latin typeface="微软雅黑" panose="020B0503020204020204" pitchFamily="34" charset="-122"/>
                <a:ea typeface="微软雅黑" panose="020B0503020204020204" pitchFamily="34" charset="-122"/>
              </a:rPr>
              <a:t>》</a:t>
            </a:r>
            <a:r>
              <a:rPr lang="zh-CN" altLang="en-US" sz="1800" b="1" dirty="0">
                <a:solidFill>
                  <a:srgbClr val="FF0000"/>
                </a:solidFill>
                <a:latin typeface="方正仿宋_GBK" panose="03000509000000000000" pitchFamily="65" charset="-122"/>
                <a:ea typeface="方正仿宋_GBK" panose="03000509000000000000" pitchFamily="65" charset="-122"/>
              </a:rPr>
              <a:t>（</a:t>
            </a:r>
            <a:r>
              <a:rPr lang="en-US" altLang="zh-CN" sz="1800" b="1" dirty="0">
                <a:solidFill>
                  <a:srgbClr val="FF0000"/>
                </a:solidFill>
                <a:latin typeface="方正仿宋_GBK" panose="03000509000000000000" pitchFamily="65" charset="-122"/>
                <a:ea typeface="方正仿宋_GBK" panose="03000509000000000000" pitchFamily="65" charset="-122"/>
              </a:rPr>
              <a:t>2019</a:t>
            </a:r>
            <a:r>
              <a:rPr lang="zh-CN" altLang="en-US" sz="1800" b="1" dirty="0">
                <a:solidFill>
                  <a:srgbClr val="FF0000"/>
                </a:solidFill>
                <a:latin typeface="方正仿宋_GBK" panose="03000509000000000000" pitchFamily="65" charset="-122"/>
                <a:ea typeface="方正仿宋_GBK" panose="03000509000000000000" pitchFamily="65" charset="-122"/>
              </a:rPr>
              <a:t>年电子招投标</a:t>
            </a:r>
            <a:r>
              <a:rPr lang="zh-CN" altLang="en-US" sz="1800" b="1" dirty="0" smtClean="0">
                <a:solidFill>
                  <a:srgbClr val="FF0000"/>
                </a:solidFill>
                <a:latin typeface="方正仿宋_GBK" panose="03000509000000000000" pitchFamily="65" charset="-122"/>
                <a:ea typeface="方正仿宋_GBK" panose="03000509000000000000" pitchFamily="65" charset="-122"/>
              </a:rPr>
              <a:t>版，适用于</a:t>
            </a:r>
            <a:r>
              <a:rPr lang="zh-CN" altLang="en-US" sz="1800" b="1" dirty="0">
                <a:solidFill>
                  <a:srgbClr val="FF0000"/>
                </a:solidFill>
                <a:latin typeface="方正仿宋_GBK" panose="03000509000000000000" pitchFamily="65" charset="-122"/>
                <a:ea typeface="方正仿宋_GBK" panose="03000509000000000000" pitchFamily="65" charset="-122"/>
              </a:rPr>
              <a:t>资格</a:t>
            </a:r>
            <a:r>
              <a:rPr lang="zh-CN" altLang="en-US" sz="1800" b="1" dirty="0" smtClean="0">
                <a:solidFill>
                  <a:srgbClr val="FF0000"/>
                </a:solidFill>
                <a:latin typeface="方正仿宋_GBK" panose="03000509000000000000" pitchFamily="65" charset="-122"/>
                <a:ea typeface="方正仿宋_GBK" panose="03000509000000000000" pitchFamily="65" charset="-122"/>
              </a:rPr>
              <a:t>预审）</a:t>
            </a:r>
            <a:endParaRPr lang="zh-CN" altLang="en-US" sz="1800" b="1" dirty="0">
              <a:solidFill>
                <a:srgbClr val="FF0000"/>
              </a:solidFill>
              <a:latin typeface="方正仿宋_GBK" panose="03000509000000000000" pitchFamily="65" charset="-122"/>
              <a:ea typeface="方正仿宋_GBK" panose="03000509000000000000" pitchFamily="65" charset="-122"/>
            </a:endParaRPr>
          </a:p>
          <a:p>
            <a:pPr indent="471948" algn="just" eaLnBrk="1" hangingPunct="1">
              <a:lnSpc>
                <a:spcPts val="35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共</a:t>
            </a:r>
            <a:r>
              <a:rPr lang="zh-CN" altLang="en-US" sz="1800" dirty="0">
                <a:solidFill>
                  <a:srgbClr val="000000"/>
                </a:solidFill>
                <a:latin typeface="微软雅黑" panose="020B0503020204020204" pitchFamily="34" charset="-122"/>
                <a:ea typeface="微软雅黑" panose="020B0503020204020204" pitchFamily="34" charset="-122"/>
              </a:rPr>
              <a:t>八</a:t>
            </a:r>
            <a:r>
              <a:rPr lang="zh-CN" altLang="en-US" sz="1800" dirty="0" smtClean="0">
                <a:solidFill>
                  <a:srgbClr val="000000"/>
                </a:solidFill>
                <a:latin typeface="微软雅黑" panose="020B0503020204020204" pitchFamily="34" charset="-122"/>
                <a:ea typeface="微软雅黑" panose="020B0503020204020204" pitchFamily="34" charset="-122"/>
              </a:rPr>
              <a:t>章。第一章，投标邀请书（代资格预审通过通知书）；第二章，投标人须知；第三章，评标办法，一、（综合评估法，采用两阶段开评标），二、（</a:t>
            </a:r>
            <a:r>
              <a:rPr lang="zh-CN" altLang="en-US" sz="1800" dirty="0">
                <a:solidFill>
                  <a:srgbClr val="000000"/>
                </a:solidFill>
                <a:latin typeface="微软雅黑" panose="020B0503020204020204" pitchFamily="34" charset="-122"/>
                <a:ea typeface="微软雅黑" panose="020B0503020204020204" pitchFamily="34" charset="-122"/>
              </a:rPr>
              <a:t>综合评估法</a:t>
            </a:r>
            <a:r>
              <a:rPr lang="zh-CN" altLang="en-US" sz="1800" dirty="0" smtClean="0">
                <a:solidFill>
                  <a:srgbClr val="000000"/>
                </a:solidFill>
                <a:latin typeface="微软雅黑" panose="020B0503020204020204" pitchFamily="34" charset="-122"/>
                <a:ea typeface="微软雅黑" panose="020B0503020204020204" pitchFamily="34" charset="-122"/>
              </a:rPr>
              <a:t>，不采用</a:t>
            </a:r>
            <a:r>
              <a:rPr lang="zh-CN" altLang="en-US" sz="1800" dirty="0">
                <a:solidFill>
                  <a:srgbClr val="000000"/>
                </a:solidFill>
                <a:latin typeface="微软雅黑" panose="020B0503020204020204" pitchFamily="34" charset="-122"/>
                <a:ea typeface="微软雅黑" panose="020B0503020204020204" pitchFamily="34" charset="-122"/>
              </a:rPr>
              <a:t>两</a:t>
            </a:r>
            <a:r>
              <a:rPr lang="zh-CN" altLang="en-US" sz="1800" dirty="0" smtClean="0">
                <a:solidFill>
                  <a:srgbClr val="000000"/>
                </a:solidFill>
                <a:latin typeface="微软雅黑" panose="020B0503020204020204" pitchFamily="34" charset="-122"/>
                <a:ea typeface="微软雅黑" panose="020B0503020204020204" pitchFamily="34" charset="-122"/>
              </a:rPr>
              <a:t>阶段开评标），三、（评定分离法）；第四章，合同条款及格式；第五章，报价清单；第六章，发包人要求；第七章，发包人提供的资料；第八章，投标文件格式。</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500"/>
              </a:lnSpc>
              <a:spcBef>
                <a:spcPct val="0"/>
              </a:spcBef>
              <a:buClrTx/>
              <a:buSzTx/>
              <a:buNone/>
            </a:pPr>
            <a:r>
              <a:rPr lang="en-US" altLang="zh-CN" sz="1800" b="1" dirty="0" smtClean="0">
                <a:solidFill>
                  <a:srgbClr val="0070C0"/>
                </a:solidFill>
                <a:latin typeface="微软雅黑" panose="020B0503020204020204" pitchFamily="34" charset="-122"/>
                <a:ea typeface="微软雅黑" panose="020B0503020204020204" pitchFamily="34" charset="-122"/>
              </a:rPr>
              <a:t>《</a:t>
            </a:r>
            <a:r>
              <a:rPr lang="zh-CN" altLang="en-US" sz="1800" b="1" dirty="0">
                <a:solidFill>
                  <a:srgbClr val="0070C0"/>
                </a:solidFill>
                <a:latin typeface="微软雅黑" panose="020B0503020204020204" pitchFamily="34" charset="-122"/>
                <a:ea typeface="微软雅黑" panose="020B0503020204020204" pitchFamily="34" charset="-122"/>
              </a:rPr>
              <a:t>标准工程总承包招标文件</a:t>
            </a:r>
            <a:r>
              <a:rPr lang="en-US" altLang="zh-CN" sz="1800" b="1" dirty="0">
                <a:solidFill>
                  <a:srgbClr val="0070C0"/>
                </a:solidFill>
                <a:latin typeface="微软雅黑" panose="020B0503020204020204" pitchFamily="34" charset="-122"/>
                <a:ea typeface="微软雅黑" panose="020B0503020204020204" pitchFamily="34" charset="-122"/>
              </a:rPr>
              <a:t>》</a:t>
            </a:r>
            <a:r>
              <a:rPr lang="zh-CN" altLang="en-US" sz="1800" b="1" dirty="0">
                <a:solidFill>
                  <a:srgbClr val="FF0000"/>
                </a:solidFill>
                <a:latin typeface="方正仿宋_GBK" panose="03000509000000000000" pitchFamily="65" charset="-122"/>
                <a:ea typeface="方正仿宋_GBK" panose="03000509000000000000" pitchFamily="65" charset="-122"/>
              </a:rPr>
              <a:t>（</a:t>
            </a:r>
            <a:r>
              <a:rPr lang="en-US" altLang="zh-CN" sz="1800" b="1" dirty="0">
                <a:solidFill>
                  <a:srgbClr val="FF0000"/>
                </a:solidFill>
                <a:latin typeface="方正仿宋_GBK" panose="03000509000000000000" pitchFamily="65" charset="-122"/>
                <a:ea typeface="方正仿宋_GBK" panose="03000509000000000000" pitchFamily="65" charset="-122"/>
              </a:rPr>
              <a:t>2019</a:t>
            </a:r>
            <a:r>
              <a:rPr lang="zh-CN" altLang="en-US" sz="1800" b="1" dirty="0">
                <a:solidFill>
                  <a:srgbClr val="FF0000"/>
                </a:solidFill>
                <a:latin typeface="方正仿宋_GBK" panose="03000509000000000000" pitchFamily="65" charset="-122"/>
                <a:ea typeface="方正仿宋_GBK" panose="03000509000000000000" pitchFamily="65" charset="-122"/>
              </a:rPr>
              <a:t>年电子招投标版，适用于资格后审）</a:t>
            </a:r>
          </a:p>
          <a:p>
            <a:pPr indent="471948" algn="just" eaLnBrk="1" hangingPunct="1">
              <a:lnSpc>
                <a:spcPts val="35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共八章。第一章，招标公告；第二章，投标人须知；第三章，评标办法，一、（综合评估法，采用两阶段开评标），二、（综合评估法，不采用两阶段开评标），三、（评定分离法）；第四章，</a:t>
            </a:r>
            <a:r>
              <a:rPr lang="zh-CN" altLang="en-US" sz="1800" dirty="0" smtClean="0">
                <a:solidFill>
                  <a:srgbClr val="000000"/>
                </a:solidFill>
                <a:latin typeface="微软雅黑" panose="020B0503020204020204" pitchFamily="34" charset="-122"/>
                <a:ea typeface="微软雅黑" panose="020B0503020204020204" pitchFamily="34" charset="-122"/>
              </a:rPr>
              <a:t>合同</a:t>
            </a:r>
            <a:endParaRPr lang="zh-CN" altLang="en-US" sz="18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534915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27380" y="361386"/>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690960" y="1174954"/>
            <a:ext cx="10626287" cy="516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71948" algn="just" eaLnBrk="1" hangingPunct="1">
              <a:lnSpc>
                <a:spcPts val="33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条款及</a:t>
            </a:r>
            <a:r>
              <a:rPr lang="zh-CN" altLang="en-US" sz="1800" dirty="0">
                <a:solidFill>
                  <a:srgbClr val="000000"/>
                </a:solidFill>
                <a:latin typeface="微软雅黑" panose="020B0503020204020204" pitchFamily="34" charset="-122"/>
                <a:ea typeface="微软雅黑" panose="020B0503020204020204" pitchFamily="34" charset="-122"/>
              </a:rPr>
              <a:t>格式；第五章，报价清单；第六章，发包人要求；第七章，发包人提供的资料；第八章，投标文件格式</a:t>
            </a:r>
            <a:r>
              <a:rPr lang="zh-CN" altLang="en-US" sz="1800" dirty="0" smtClean="0">
                <a:solidFill>
                  <a:srgbClr val="000000"/>
                </a:solidFill>
                <a:latin typeface="微软雅黑" panose="020B0503020204020204" pitchFamily="34" charset="-122"/>
                <a:ea typeface="微软雅黑" panose="020B0503020204020204" pitchFamily="34" charset="-122"/>
              </a:rPr>
              <a:t>。</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300"/>
              </a:lnSpc>
              <a:spcBef>
                <a:spcPct val="0"/>
              </a:spcBef>
              <a:buClrTx/>
              <a:buSzTx/>
              <a:buNone/>
            </a:pPr>
            <a:r>
              <a:rPr lang="en-US" altLang="zh-CN"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900" b="1" dirty="0">
                <a:solidFill>
                  <a:srgbClr val="FF0000"/>
                </a:solidFill>
                <a:latin typeface="微软雅黑" panose="020B0503020204020204" pitchFamily="34" charset="-122"/>
                <a:ea typeface="微软雅黑" panose="020B0503020204020204" pitchFamily="34" charset="-122"/>
              </a:rPr>
              <a:t>评标</a:t>
            </a:r>
            <a:r>
              <a:rPr lang="zh-CN" altLang="en-US" sz="1900" b="1" dirty="0" smtClean="0">
                <a:solidFill>
                  <a:srgbClr val="FF0000"/>
                </a:solidFill>
                <a:latin typeface="微软雅黑" panose="020B0503020204020204" pitchFamily="34" charset="-122"/>
                <a:ea typeface="微软雅黑" panose="020B0503020204020204" pitchFamily="34" charset="-122"/>
              </a:rPr>
              <a:t>办法说明：</a:t>
            </a:r>
            <a:endParaRPr lang="en-US" altLang="zh-CN" sz="1900" b="1" dirty="0" smtClean="0">
              <a:solidFill>
                <a:srgbClr val="FF0000"/>
              </a:solidFill>
              <a:latin typeface="微软雅黑" panose="020B0503020204020204" pitchFamily="34" charset="-122"/>
              <a:ea typeface="微软雅黑" panose="020B0503020204020204" pitchFamily="34" charset="-122"/>
            </a:endParaRPr>
          </a:p>
          <a:p>
            <a:pPr indent="471948" algn="just" eaLnBrk="1" hangingPunct="1">
              <a:lnSpc>
                <a:spcPts val="3300"/>
              </a:lnSpc>
              <a:spcBef>
                <a:spcPct val="0"/>
              </a:spcBef>
              <a:buClrTx/>
              <a:buSzTx/>
              <a:buNone/>
            </a:pPr>
            <a:r>
              <a:rPr lang="en-US" altLang="zh-CN" sz="1800" b="1" dirty="0" smtClean="0">
                <a:solidFill>
                  <a:srgbClr val="0070C0"/>
                </a:solidFill>
                <a:latin typeface="微软雅黑" panose="020B0503020204020204" pitchFamily="34" charset="-122"/>
                <a:ea typeface="微软雅黑" panose="020B0503020204020204" pitchFamily="34" charset="-122"/>
              </a:rPr>
              <a:t>1</a:t>
            </a:r>
            <a:r>
              <a:rPr lang="zh-CN" altLang="en-US" sz="1800" b="1" dirty="0">
                <a:solidFill>
                  <a:srgbClr val="0070C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总承包投标文件由商务标、经济标和技术标组成。</a:t>
            </a:r>
            <a:r>
              <a:rPr lang="zh-CN" altLang="en-US" sz="1800" b="1" dirty="0">
                <a:solidFill>
                  <a:srgbClr val="00B0F0"/>
                </a:solidFill>
                <a:latin typeface="微软雅黑" panose="020B0503020204020204" pitchFamily="34" charset="-122"/>
                <a:ea typeface="微软雅黑" panose="020B0503020204020204" pitchFamily="34" charset="-122"/>
              </a:rPr>
              <a:t>商务标由投标</a:t>
            </a:r>
            <a:r>
              <a:rPr lang="zh-CN" altLang="en-US" sz="1800" b="1" dirty="0" smtClean="0">
                <a:solidFill>
                  <a:srgbClr val="00B0F0"/>
                </a:solidFill>
                <a:latin typeface="微软雅黑" panose="020B0503020204020204" pitchFamily="34" charset="-122"/>
                <a:ea typeface="微软雅黑" panose="020B0503020204020204" pitchFamily="34" charset="-122"/>
              </a:rPr>
              <a:t>函、项目管理</a:t>
            </a:r>
            <a:r>
              <a:rPr lang="zh-CN" altLang="en-US" sz="1800" b="1" dirty="0">
                <a:solidFill>
                  <a:srgbClr val="00B0F0"/>
                </a:solidFill>
                <a:latin typeface="微软雅黑" panose="020B0503020204020204" pitchFamily="34" charset="-122"/>
                <a:ea typeface="微软雅黑" panose="020B0503020204020204" pitchFamily="34" charset="-122"/>
              </a:rPr>
              <a:t>机构、</a:t>
            </a:r>
            <a:r>
              <a:rPr lang="zh-CN" altLang="en-US" sz="1800" b="1" dirty="0" smtClean="0">
                <a:solidFill>
                  <a:srgbClr val="00B0F0"/>
                </a:solidFill>
                <a:latin typeface="微软雅黑" panose="020B0503020204020204" pitchFamily="34" charset="-122"/>
                <a:ea typeface="微软雅黑" panose="020B0503020204020204" pitchFamily="34" charset="-122"/>
              </a:rPr>
              <a:t>投标人及项目经理类似</a:t>
            </a:r>
            <a:r>
              <a:rPr lang="zh-CN" altLang="en-US" sz="1800" b="1" dirty="0">
                <a:solidFill>
                  <a:srgbClr val="00B0F0"/>
                </a:solidFill>
                <a:latin typeface="微软雅黑" panose="020B0503020204020204" pitchFamily="34" charset="-122"/>
                <a:ea typeface="微软雅黑" panose="020B0503020204020204" pitchFamily="34" charset="-122"/>
              </a:rPr>
              <a:t>工程业绩</a:t>
            </a:r>
            <a:r>
              <a:rPr lang="zh-CN" altLang="en-US" sz="1800" b="1" dirty="0" smtClean="0">
                <a:solidFill>
                  <a:srgbClr val="00B0F0"/>
                </a:solidFill>
                <a:latin typeface="微软雅黑" panose="020B0503020204020204" pitchFamily="34" charset="-122"/>
                <a:ea typeface="微软雅黑" panose="020B0503020204020204" pitchFamily="34" charset="-122"/>
              </a:rPr>
              <a:t>、相关资格证书、再发包、分包一览表等组成；经济</a:t>
            </a:r>
            <a:r>
              <a:rPr lang="zh-CN" altLang="en-US" sz="1800" b="1" dirty="0">
                <a:solidFill>
                  <a:srgbClr val="00B0F0"/>
                </a:solidFill>
                <a:latin typeface="微软雅黑" panose="020B0503020204020204" pitchFamily="34" charset="-122"/>
                <a:ea typeface="微软雅黑" panose="020B0503020204020204" pitchFamily="34" charset="-122"/>
              </a:rPr>
              <a:t>标即为投标</a:t>
            </a:r>
            <a:r>
              <a:rPr lang="zh-CN" altLang="en-US" sz="1800" b="1" dirty="0" smtClean="0">
                <a:solidFill>
                  <a:srgbClr val="00B0F0"/>
                </a:solidFill>
                <a:latin typeface="微软雅黑" panose="020B0503020204020204" pitchFamily="34" charset="-122"/>
                <a:ea typeface="微软雅黑" panose="020B0503020204020204" pitchFamily="34" charset="-122"/>
              </a:rPr>
              <a:t>报价；技术</a:t>
            </a:r>
            <a:r>
              <a:rPr lang="zh-CN" altLang="en-US" sz="1800" b="1" dirty="0">
                <a:solidFill>
                  <a:srgbClr val="00B0F0"/>
                </a:solidFill>
                <a:latin typeface="微软雅黑" panose="020B0503020204020204" pitchFamily="34" charset="-122"/>
                <a:ea typeface="微软雅黑" panose="020B0503020204020204" pitchFamily="34" charset="-122"/>
              </a:rPr>
              <a:t>标包括</a:t>
            </a:r>
            <a:r>
              <a:rPr lang="zh-CN" altLang="en-US" sz="1800" b="1" dirty="0" smtClean="0">
                <a:solidFill>
                  <a:srgbClr val="00B0F0"/>
                </a:solidFill>
                <a:latin typeface="微软雅黑" panose="020B0503020204020204" pitchFamily="34" charset="-122"/>
                <a:ea typeface="微软雅黑" panose="020B0503020204020204" pitchFamily="34" charset="-122"/>
              </a:rPr>
              <a:t>设计文件</a:t>
            </a:r>
            <a:r>
              <a:rPr lang="zh-CN" altLang="en-US" sz="1800" b="1" dirty="0">
                <a:solidFill>
                  <a:srgbClr val="00B0F0"/>
                </a:solidFill>
                <a:latin typeface="微软雅黑" panose="020B0503020204020204" pitchFamily="34" charset="-122"/>
                <a:ea typeface="微软雅黑" panose="020B0503020204020204" pitchFamily="34" charset="-122"/>
              </a:rPr>
              <a:t>和项目管理组织方案</a:t>
            </a:r>
            <a:r>
              <a:rPr lang="zh-CN" altLang="en-US" sz="1800" b="1" dirty="0" smtClean="0">
                <a:solidFill>
                  <a:srgbClr val="00B0F0"/>
                </a:solidFill>
                <a:latin typeface="微软雅黑" panose="020B0503020204020204" pitchFamily="34" charset="-122"/>
                <a:ea typeface="微软雅黑" panose="020B0503020204020204" pitchFamily="34" charset="-122"/>
              </a:rPr>
              <a:t>。</a:t>
            </a:r>
            <a:endParaRPr lang="en-US" altLang="zh-CN" sz="1800" b="1" dirty="0" smtClean="0">
              <a:solidFill>
                <a:srgbClr val="00B0F0"/>
              </a:solidFill>
              <a:latin typeface="微软雅黑" panose="020B0503020204020204" pitchFamily="34" charset="-122"/>
              <a:ea typeface="微软雅黑" panose="020B0503020204020204" pitchFamily="34" charset="-122"/>
            </a:endParaRPr>
          </a:p>
          <a:p>
            <a:pPr indent="471948" algn="just" eaLnBrk="1" hangingPunct="1">
              <a:lnSpc>
                <a:spcPts val="3300"/>
              </a:lnSpc>
              <a:spcBef>
                <a:spcPct val="0"/>
              </a:spcBef>
              <a:buClrTx/>
              <a:buSzTx/>
              <a:buNone/>
            </a:pPr>
            <a:r>
              <a:rPr lang="en-US" altLang="zh-CN" sz="1800" b="1" dirty="0" smtClean="0">
                <a:solidFill>
                  <a:srgbClr val="0070C0"/>
                </a:solidFill>
                <a:latin typeface="微软雅黑" panose="020B0503020204020204" pitchFamily="34" charset="-122"/>
                <a:ea typeface="微软雅黑" panose="020B0503020204020204" pitchFamily="34" charset="-122"/>
              </a:rPr>
              <a:t>2</a:t>
            </a:r>
            <a:r>
              <a:rPr lang="zh-CN" altLang="en-US" sz="1800" b="1" dirty="0" smtClean="0">
                <a:solidFill>
                  <a:srgbClr val="0070C0"/>
                </a:solidFill>
                <a:latin typeface="微软雅黑" panose="020B0503020204020204" pitchFamily="34" charset="-122"/>
                <a:ea typeface="微软雅黑" panose="020B0503020204020204" pitchFamily="34" charset="-122"/>
              </a:rPr>
              <a:t>、</a:t>
            </a:r>
            <a:r>
              <a:rPr lang="zh-CN" altLang="en-US" sz="1800" dirty="0" smtClean="0">
                <a:solidFill>
                  <a:srgbClr val="000000"/>
                </a:solidFill>
                <a:latin typeface="微软雅黑" panose="020B0503020204020204" pitchFamily="34" charset="-122"/>
                <a:ea typeface="微软雅黑" panose="020B0503020204020204" pitchFamily="34" charset="-122"/>
              </a:rPr>
              <a:t>开标后增加评标准备环节，即清标。</a:t>
            </a:r>
            <a:r>
              <a:rPr lang="zh-CN" altLang="en-US" sz="1800" dirty="0" smtClean="0">
                <a:solidFill>
                  <a:srgbClr val="FF0000"/>
                </a:solidFill>
                <a:latin typeface="微软雅黑" panose="020B0503020204020204" pitchFamily="34" charset="-122"/>
                <a:ea typeface="微软雅黑" panose="020B0503020204020204" pitchFamily="34" charset="-122"/>
              </a:rPr>
              <a:t>“</a:t>
            </a:r>
            <a:r>
              <a:rPr lang="en-US" altLang="zh-CN" sz="1800" dirty="0" smtClean="0">
                <a:solidFill>
                  <a:srgbClr val="FF0000"/>
                </a:solidFill>
                <a:latin typeface="微软雅黑" panose="020B0503020204020204" pitchFamily="34" charset="-122"/>
                <a:ea typeface="微软雅黑" panose="020B0503020204020204" pitchFamily="34" charset="-122"/>
              </a:rPr>
              <a:t>5.4.1 </a:t>
            </a:r>
            <a:r>
              <a:rPr lang="zh-CN" altLang="en-US" sz="1800" dirty="0" smtClean="0">
                <a:solidFill>
                  <a:srgbClr val="FF0000"/>
                </a:solidFill>
                <a:latin typeface="微软雅黑" panose="020B0503020204020204" pitchFamily="34" charset="-122"/>
                <a:ea typeface="微软雅黑" panose="020B0503020204020204" pitchFamily="34" charset="-122"/>
              </a:rPr>
              <a:t>招标</a:t>
            </a:r>
            <a:r>
              <a:rPr lang="zh-CN" altLang="en-US" sz="1800" dirty="0">
                <a:solidFill>
                  <a:srgbClr val="FF0000"/>
                </a:solidFill>
                <a:latin typeface="微软雅黑" panose="020B0503020204020204" pitchFamily="34" charset="-122"/>
                <a:ea typeface="微软雅黑" panose="020B0503020204020204" pitchFamily="34" charset="-122"/>
              </a:rPr>
              <a:t>人在投标人须知前附表规定的时间进行评标准备（清标）</a:t>
            </a:r>
            <a:r>
              <a:rPr lang="zh-CN" altLang="en-US" sz="1800" dirty="0" smtClean="0">
                <a:solidFill>
                  <a:srgbClr val="FF0000"/>
                </a:solidFill>
                <a:latin typeface="微软雅黑" panose="020B0503020204020204" pitchFamily="34" charset="-122"/>
                <a:ea typeface="微软雅黑" panose="020B0503020204020204" pitchFamily="34" charset="-122"/>
              </a:rPr>
              <a:t>工作”</a:t>
            </a:r>
            <a:r>
              <a:rPr lang="zh-CN" altLang="en-US" sz="1800" dirty="0">
                <a:solidFill>
                  <a:srgbClr val="000000"/>
                </a:solidFill>
                <a:latin typeface="微软雅黑" panose="020B0503020204020204" pitchFamily="34" charset="-122"/>
                <a:ea typeface="微软雅黑" panose="020B0503020204020204" pitchFamily="34" charset="-122"/>
              </a:rPr>
              <a:t>：</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3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（一）根据招标文件，编制评标使用的相应表格；</a:t>
            </a:r>
          </a:p>
          <a:p>
            <a:pPr indent="471948" algn="just" eaLnBrk="1" hangingPunct="1">
              <a:lnSpc>
                <a:spcPts val="33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（二）对投标报价进行算术性校核</a:t>
            </a:r>
            <a:r>
              <a:rPr lang="zh-CN" altLang="en-US" sz="1800" dirty="0" smtClean="0">
                <a:solidFill>
                  <a:srgbClr val="000000"/>
                </a:solidFill>
                <a:latin typeface="微软雅黑" panose="020B0503020204020204" pitchFamily="34" charset="-122"/>
                <a:ea typeface="微软雅黑" panose="020B0503020204020204" pitchFamily="34" charset="-122"/>
              </a:rPr>
              <a:t>；</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300"/>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三）以评标标准和方法为依据，</a:t>
            </a:r>
            <a:r>
              <a:rPr lang="zh-CN" altLang="en-US" sz="1800" dirty="0">
                <a:solidFill>
                  <a:srgbClr val="FF0000"/>
                </a:solidFill>
                <a:latin typeface="微软雅黑" panose="020B0503020204020204" pitchFamily="34" charset="-122"/>
                <a:ea typeface="微软雅黑" panose="020B0503020204020204" pitchFamily="34" charset="-122"/>
              </a:rPr>
              <a:t>列出投标文件相对于招标文件的所有偏差，</a:t>
            </a:r>
            <a:r>
              <a:rPr lang="zh-CN" altLang="en-US" sz="1800" dirty="0">
                <a:solidFill>
                  <a:srgbClr val="000000"/>
                </a:solidFill>
                <a:latin typeface="微软雅黑" panose="020B0503020204020204" pitchFamily="34" charset="-122"/>
                <a:ea typeface="微软雅黑" panose="020B0503020204020204" pitchFamily="34" charset="-122"/>
              </a:rPr>
              <a:t>并进行归类汇总；</a:t>
            </a:r>
          </a:p>
          <a:p>
            <a:pPr indent="471948" algn="just" eaLnBrk="1" hangingPunct="1">
              <a:lnSpc>
                <a:spcPts val="3300"/>
              </a:lnSpc>
              <a:spcBef>
                <a:spcPct val="0"/>
              </a:spcBef>
              <a:buClrTx/>
              <a:buSzTx/>
              <a:buNone/>
            </a:pPr>
            <a:r>
              <a:rPr lang="zh-CN" altLang="en-US" sz="1800" dirty="0">
                <a:solidFill>
                  <a:srgbClr val="000000"/>
                </a:solidFill>
                <a:latin typeface="微软雅黑" panose="020B0503020204020204" pitchFamily="34" charset="-122"/>
                <a:ea typeface="微软雅黑" panose="020B0503020204020204" pitchFamily="34" charset="-122"/>
              </a:rPr>
              <a:t>（四）核实投标人和项目负责人的</a:t>
            </a:r>
            <a:r>
              <a:rPr lang="zh-CN" altLang="en-US" sz="1800" dirty="0">
                <a:solidFill>
                  <a:srgbClr val="FF0000"/>
                </a:solidFill>
                <a:latin typeface="微软雅黑" panose="020B0503020204020204" pitchFamily="34" charset="-122"/>
                <a:ea typeface="微软雅黑" panose="020B0503020204020204" pitchFamily="34" charset="-122"/>
              </a:rPr>
              <a:t>资质和资格、经历和业绩、在建工程和信用状况</a:t>
            </a:r>
            <a:r>
              <a:rPr lang="zh-CN" altLang="en-US" sz="1800" dirty="0">
                <a:solidFill>
                  <a:srgbClr val="000000"/>
                </a:solidFill>
                <a:latin typeface="微软雅黑" panose="020B0503020204020204" pitchFamily="34" charset="-122"/>
                <a:ea typeface="微软雅黑" panose="020B0503020204020204" pitchFamily="34" charset="-122"/>
              </a:rPr>
              <a:t>等方面的情况</a:t>
            </a:r>
            <a:r>
              <a:rPr lang="zh-CN" altLang="en-US" sz="1800" dirty="0" smtClean="0">
                <a:solidFill>
                  <a:srgbClr val="000000"/>
                </a:solidFill>
                <a:latin typeface="微软雅黑" panose="020B0503020204020204" pitchFamily="34" charset="-122"/>
                <a:ea typeface="微软雅黑" panose="020B0503020204020204" pitchFamily="34" charset="-122"/>
              </a:rPr>
              <a:t>。</a:t>
            </a:r>
            <a:endParaRPr lang="zh-CN" altLang="en-US" sz="18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9002731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6175" y="416565"/>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（一）工程总承包招投标导则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矩形 2"/>
          <p:cNvSpPr>
            <a:spLocks noChangeArrowheads="1"/>
          </p:cNvSpPr>
          <p:nvPr/>
        </p:nvSpPr>
        <p:spPr bwMode="auto">
          <a:xfrm>
            <a:off x="742165" y="1157529"/>
            <a:ext cx="10626287" cy="508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04" tIns="41304" rIns="82604" bIns="41304">
            <a:spAutoFit/>
          </a:bodyPr>
          <a:lstStyle>
            <a:lvl1pPr defTabSz="801688"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defTabSz="801688"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defTabSz="801688"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defTabSz="801688"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defTabSz="801688"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indent="471948" algn="just" eaLnBrk="1" hangingPunct="1">
              <a:lnSpc>
                <a:spcPts val="3863"/>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招标</a:t>
            </a:r>
            <a:r>
              <a:rPr lang="zh-CN" altLang="en-US" sz="1800" dirty="0">
                <a:solidFill>
                  <a:srgbClr val="000000"/>
                </a:solidFill>
                <a:latin typeface="微软雅黑" panose="020B0503020204020204" pitchFamily="34" charset="-122"/>
                <a:ea typeface="微软雅黑" panose="020B0503020204020204" pitchFamily="34" charset="-122"/>
              </a:rPr>
              <a:t>人应当依据招标文件，采用同样的标准对所有投标文件进行全面的审查，但不对投标文件作出评价</a:t>
            </a:r>
            <a:r>
              <a:rPr lang="zh-CN" altLang="en-US" sz="1800" dirty="0" smtClean="0">
                <a:solidFill>
                  <a:srgbClr val="000000"/>
                </a:solidFill>
                <a:latin typeface="微软雅黑" panose="020B0503020204020204" pitchFamily="34" charset="-122"/>
                <a:ea typeface="微软雅黑" panose="020B0503020204020204" pitchFamily="34" charset="-122"/>
              </a:rPr>
              <a:t>。</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863"/>
              </a:lnSpc>
              <a:spcBef>
                <a:spcPct val="0"/>
              </a:spcBef>
              <a:buClrTx/>
              <a:buSzTx/>
              <a:buNone/>
            </a:pPr>
            <a:r>
              <a:rPr lang="en-US" altLang="zh-CN" sz="1800" b="1" dirty="0" smtClean="0">
                <a:solidFill>
                  <a:srgbClr val="0070C0"/>
                </a:solidFill>
                <a:latin typeface="微软雅黑" panose="020B0503020204020204" pitchFamily="34" charset="-122"/>
                <a:ea typeface="微软雅黑" panose="020B0503020204020204" pitchFamily="34" charset="-122"/>
              </a:rPr>
              <a:t>3</a:t>
            </a:r>
            <a:r>
              <a:rPr lang="zh-CN" altLang="en-US" sz="1800" b="1" dirty="0" smtClean="0">
                <a:solidFill>
                  <a:srgbClr val="0070C0"/>
                </a:solidFill>
                <a:latin typeface="微软雅黑" panose="020B0503020204020204" pitchFamily="34" charset="-122"/>
                <a:ea typeface="微软雅黑" panose="020B0503020204020204" pitchFamily="34" charset="-122"/>
              </a:rPr>
              <a:t>、</a:t>
            </a:r>
            <a:r>
              <a:rPr lang="zh-CN" altLang="en-US" sz="1800" dirty="0" smtClean="0">
                <a:solidFill>
                  <a:srgbClr val="000000"/>
                </a:solidFill>
                <a:latin typeface="微软雅黑" panose="020B0503020204020204" pitchFamily="34" charset="-122"/>
                <a:ea typeface="微软雅黑" panose="020B0503020204020204" pitchFamily="34" charset="-122"/>
              </a:rPr>
              <a:t>项目管理</a:t>
            </a:r>
            <a:r>
              <a:rPr lang="zh-CN" altLang="en-US" sz="1800" dirty="0">
                <a:solidFill>
                  <a:srgbClr val="000000"/>
                </a:solidFill>
                <a:latin typeface="微软雅黑" panose="020B0503020204020204" pitchFamily="34" charset="-122"/>
                <a:ea typeface="微软雅黑" panose="020B0503020204020204" pitchFamily="34" charset="-122"/>
              </a:rPr>
              <a:t>组织方案总篇幅一般</a:t>
            </a:r>
            <a:r>
              <a:rPr lang="zh-CN" altLang="en-US" sz="1800" dirty="0">
                <a:solidFill>
                  <a:srgbClr val="FF0000"/>
                </a:solidFill>
                <a:latin typeface="微软雅黑" panose="020B0503020204020204" pitchFamily="34" charset="-122"/>
                <a:ea typeface="微软雅黑" panose="020B0503020204020204" pitchFamily="34" charset="-122"/>
              </a:rPr>
              <a:t>不超过</a:t>
            </a:r>
            <a:r>
              <a:rPr lang="en-US" altLang="zh-CN" sz="1800" dirty="0">
                <a:solidFill>
                  <a:srgbClr val="FF0000"/>
                </a:solidFill>
                <a:latin typeface="微软雅黑" panose="020B0503020204020204" pitchFamily="34" charset="-122"/>
                <a:ea typeface="微软雅黑" panose="020B0503020204020204" pitchFamily="34" charset="-122"/>
              </a:rPr>
              <a:t>100</a:t>
            </a:r>
            <a:r>
              <a:rPr lang="zh-CN" altLang="en-US" sz="1800" dirty="0">
                <a:solidFill>
                  <a:srgbClr val="FF0000"/>
                </a:solidFill>
                <a:latin typeface="微软雅黑" panose="020B0503020204020204" pitchFamily="34" charset="-122"/>
                <a:ea typeface="微软雅黑" panose="020B0503020204020204" pitchFamily="34" charset="-122"/>
              </a:rPr>
              <a:t>页</a:t>
            </a:r>
            <a:r>
              <a:rPr lang="zh-CN" altLang="en-US" sz="1800" dirty="0">
                <a:solidFill>
                  <a:srgbClr val="000000"/>
                </a:solidFill>
                <a:latin typeface="微软雅黑" panose="020B0503020204020204" pitchFamily="34" charset="-122"/>
                <a:ea typeface="微软雅黑" panose="020B0503020204020204" pitchFamily="34" charset="-122"/>
              </a:rPr>
              <a:t>（技术特别复杂的工程可适当增加），具体篇幅</a:t>
            </a:r>
            <a:r>
              <a:rPr lang="en-US" altLang="zh-CN" sz="1800" dirty="0">
                <a:solidFill>
                  <a:srgbClr val="00000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字数</a:t>
            </a:r>
            <a:r>
              <a:rPr lang="en-US" altLang="zh-CN" sz="1800" dirty="0">
                <a:solidFill>
                  <a:srgbClr val="000000"/>
                </a:solidFill>
                <a:latin typeface="微软雅黑" panose="020B0503020204020204" pitchFamily="34" charset="-122"/>
                <a:ea typeface="微软雅黑" panose="020B0503020204020204" pitchFamily="34" charset="-122"/>
              </a:rPr>
              <a:t>)</a:t>
            </a:r>
            <a:r>
              <a:rPr lang="zh-CN" altLang="en-US" sz="1800" dirty="0">
                <a:solidFill>
                  <a:srgbClr val="000000"/>
                </a:solidFill>
                <a:latin typeface="微软雅黑" panose="020B0503020204020204" pitchFamily="34" charset="-122"/>
                <a:ea typeface="微软雅黑" panose="020B0503020204020204" pitchFamily="34" charset="-122"/>
              </a:rPr>
              <a:t>要求及扣分标准，招标人应在招标文件中明确。</a:t>
            </a:r>
            <a:r>
              <a:rPr lang="zh-CN" altLang="en-US" sz="1800" dirty="0" smtClean="0">
                <a:solidFill>
                  <a:srgbClr val="000000"/>
                </a:solidFill>
                <a:latin typeface="微软雅黑" panose="020B0503020204020204" pitchFamily="34" charset="-122"/>
                <a:ea typeface="微软雅黑" panose="020B0503020204020204" pitchFamily="34" charset="-122"/>
              </a:rPr>
              <a:t>项</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863"/>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目管理</a:t>
            </a:r>
            <a:r>
              <a:rPr lang="zh-CN" altLang="en-US" sz="1800" dirty="0">
                <a:solidFill>
                  <a:srgbClr val="000000"/>
                </a:solidFill>
                <a:latin typeface="微软雅黑" panose="020B0503020204020204" pitchFamily="34" charset="-122"/>
                <a:ea typeface="微软雅黑" panose="020B0503020204020204" pitchFamily="34" charset="-122"/>
              </a:rPr>
              <a:t>组织方案各评分点得分</a:t>
            </a:r>
            <a:r>
              <a:rPr lang="zh-CN" altLang="en-US" sz="1800" dirty="0">
                <a:solidFill>
                  <a:srgbClr val="FF0000"/>
                </a:solidFill>
                <a:latin typeface="微软雅黑" panose="020B0503020204020204" pitchFamily="34" charset="-122"/>
                <a:ea typeface="微软雅黑" panose="020B0503020204020204" pitchFamily="34" charset="-122"/>
              </a:rPr>
              <a:t>应当取所有技术</a:t>
            </a:r>
            <a:r>
              <a:rPr lang="zh-CN" altLang="en-US" sz="1800" dirty="0" smtClean="0">
                <a:solidFill>
                  <a:srgbClr val="FF0000"/>
                </a:solidFill>
                <a:latin typeface="微软雅黑" panose="020B0503020204020204" pitchFamily="34" charset="-122"/>
                <a:ea typeface="微软雅黑" panose="020B0503020204020204" pitchFamily="34" charset="-122"/>
              </a:rPr>
              <a:t>标</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indent="471948" algn="just" eaLnBrk="1" hangingPunct="1">
              <a:lnSpc>
                <a:spcPts val="3863"/>
              </a:lnSpc>
              <a:spcBef>
                <a:spcPct val="0"/>
              </a:spcBef>
              <a:buClrTx/>
              <a:buSzTx/>
              <a:buNone/>
            </a:pPr>
            <a:r>
              <a:rPr lang="zh-CN" altLang="en-US" sz="1800" dirty="0" smtClean="0">
                <a:solidFill>
                  <a:srgbClr val="FF0000"/>
                </a:solidFill>
                <a:latin typeface="微软雅黑" panose="020B0503020204020204" pitchFamily="34" charset="-122"/>
                <a:ea typeface="微软雅黑" panose="020B0503020204020204" pitchFamily="34" charset="-122"/>
              </a:rPr>
              <a:t>评委</a:t>
            </a:r>
            <a:r>
              <a:rPr lang="zh-CN" altLang="en-US" sz="1800" dirty="0">
                <a:solidFill>
                  <a:srgbClr val="FF0000"/>
                </a:solidFill>
                <a:latin typeface="微软雅黑" panose="020B0503020204020204" pitchFamily="34" charset="-122"/>
                <a:ea typeface="微软雅黑" panose="020B0503020204020204" pitchFamily="34" charset="-122"/>
              </a:rPr>
              <a:t>评分中分别去掉一个最高和最低评分后的</a:t>
            </a:r>
            <a:r>
              <a:rPr lang="zh-CN" altLang="en-US" sz="1800" dirty="0" smtClean="0">
                <a:solidFill>
                  <a:srgbClr val="FF0000"/>
                </a:solidFill>
                <a:latin typeface="微软雅黑" panose="020B0503020204020204" pitchFamily="34" charset="-122"/>
                <a:ea typeface="微软雅黑" panose="020B0503020204020204" pitchFamily="34" charset="-122"/>
              </a:rPr>
              <a:t>平</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indent="471948" algn="just" eaLnBrk="1" hangingPunct="1">
              <a:lnSpc>
                <a:spcPts val="3863"/>
              </a:lnSpc>
              <a:spcBef>
                <a:spcPct val="0"/>
              </a:spcBef>
              <a:buClrTx/>
              <a:buSzTx/>
              <a:buNone/>
            </a:pPr>
            <a:r>
              <a:rPr lang="zh-CN" altLang="en-US" sz="1800" dirty="0" smtClean="0">
                <a:solidFill>
                  <a:srgbClr val="FF0000"/>
                </a:solidFill>
                <a:latin typeface="微软雅黑" panose="020B0503020204020204" pitchFamily="34" charset="-122"/>
                <a:ea typeface="微软雅黑" panose="020B0503020204020204" pitchFamily="34" charset="-122"/>
              </a:rPr>
              <a:t>均值</a:t>
            </a:r>
            <a:r>
              <a:rPr lang="zh-CN" altLang="en-US" sz="1800" dirty="0">
                <a:solidFill>
                  <a:srgbClr val="FF0000"/>
                </a:solidFill>
                <a:latin typeface="微软雅黑" panose="020B0503020204020204" pitchFamily="34" charset="-122"/>
                <a:ea typeface="微软雅黑" panose="020B0503020204020204" pitchFamily="34" charset="-122"/>
              </a:rPr>
              <a:t>为最终得分</a:t>
            </a:r>
            <a:r>
              <a:rPr lang="zh-CN" altLang="en-US" sz="1800" dirty="0">
                <a:solidFill>
                  <a:srgbClr val="000000"/>
                </a:solidFill>
                <a:latin typeface="微软雅黑" panose="020B0503020204020204" pitchFamily="34" charset="-122"/>
                <a:ea typeface="微软雅黑" panose="020B0503020204020204" pitchFamily="34" charset="-122"/>
              </a:rPr>
              <a:t>。项目管理组织方案中（</a:t>
            </a:r>
            <a:r>
              <a:rPr lang="zh-CN" altLang="en-US" sz="1800" dirty="0" smtClean="0">
                <a:solidFill>
                  <a:srgbClr val="000000"/>
                </a:solidFill>
                <a:latin typeface="微软雅黑" panose="020B0503020204020204" pitchFamily="34" charset="-122"/>
                <a:ea typeface="微软雅黑" panose="020B0503020204020204" pitchFamily="34" charset="-122"/>
              </a:rPr>
              <a:t>项目管</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863"/>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理机构</a:t>
            </a:r>
            <a:r>
              <a:rPr lang="zh-CN" altLang="en-US" sz="1800" dirty="0">
                <a:solidFill>
                  <a:srgbClr val="000000"/>
                </a:solidFill>
                <a:latin typeface="微软雅黑" panose="020B0503020204020204" pitchFamily="34" charset="-122"/>
                <a:ea typeface="微软雅黑" panose="020B0503020204020204" pitchFamily="34" charset="-122"/>
              </a:rPr>
              <a:t>评分点除外）除缺少相应内容的评审</a:t>
            </a:r>
            <a:r>
              <a:rPr lang="zh-CN" altLang="en-US" sz="1800" dirty="0" smtClean="0">
                <a:solidFill>
                  <a:srgbClr val="000000"/>
                </a:solidFill>
                <a:latin typeface="微软雅黑" panose="020B0503020204020204" pitchFamily="34" charset="-122"/>
                <a:ea typeface="微软雅黑" panose="020B0503020204020204" pitchFamily="34" charset="-122"/>
              </a:rPr>
              <a:t>要点</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863"/>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不得</a:t>
            </a:r>
            <a:r>
              <a:rPr lang="zh-CN" altLang="en-US" sz="1800" dirty="0">
                <a:solidFill>
                  <a:srgbClr val="000000"/>
                </a:solidFill>
                <a:latin typeface="微软雅黑" panose="020B0503020204020204" pitchFamily="34" charset="-122"/>
                <a:ea typeface="微软雅黑" panose="020B0503020204020204" pitchFamily="34" charset="-122"/>
              </a:rPr>
              <a:t>分外，其它各项评审要点得分不应低于该</a:t>
            </a:r>
            <a:r>
              <a:rPr lang="zh-CN" altLang="en-US" sz="1800" dirty="0" smtClean="0">
                <a:solidFill>
                  <a:srgbClr val="000000"/>
                </a:solidFill>
                <a:latin typeface="微软雅黑" panose="020B0503020204020204" pitchFamily="34" charset="-122"/>
                <a:ea typeface="微软雅黑" panose="020B0503020204020204" pitchFamily="34" charset="-122"/>
              </a:rPr>
              <a:t>评</a:t>
            </a:r>
            <a:endParaRPr lang="en-US" altLang="zh-CN" sz="1800" dirty="0" smtClean="0">
              <a:solidFill>
                <a:srgbClr val="000000"/>
              </a:solidFill>
              <a:latin typeface="微软雅黑" panose="020B0503020204020204" pitchFamily="34" charset="-122"/>
              <a:ea typeface="微软雅黑" panose="020B0503020204020204" pitchFamily="34" charset="-122"/>
            </a:endParaRPr>
          </a:p>
          <a:p>
            <a:pPr indent="471948" algn="just" eaLnBrk="1" hangingPunct="1">
              <a:lnSpc>
                <a:spcPts val="3863"/>
              </a:lnSpc>
              <a:spcBef>
                <a:spcPct val="0"/>
              </a:spcBef>
              <a:buClrTx/>
              <a:buSzTx/>
              <a:buNone/>
            </a:pPr>
            <a:r>
              <a:rPr lang="zh-CN" altLang="en-US" sz="1800" dirty="0" smtClean="0">
                <a:solidFill>
                  <a:srgbClr val="000000"/>
                </a:solidFill>
                <a:latin typeface="微软雅黑" panose="020B0503020204020204" pitchFamily="34" charset="-122"/>
                <a:ea typeface="微软雅黑" panose="020B0503020204020204" pitchFamily="34" charset="-122"/>
              </a:rPr>
              <a:t>审要点</a:t>
            </a:r>
            <a:r>
              <a:rPr lang="zh-CN" altLang="en-US" sz="1800" dirty="0">
                <a:solidFill>
                  <a:srgbClr val="000000"/>
                </a:solidFill>
                <a:latin typeface="微软雅黑" panose="020B0503020204020204" pitchFamily="34" charset="-122"/>
                <a:ea typeface="微软雅黑" panose="020B0503020204020204" pitchFamily="34" charset="-122"/>
              </a:rPr>
              <a:t>满分的</a:t>
            </a:r>
            <a:r>
              <a:rPr lang="en-US" altLang="zh-CN" sz="1800" dirty="0">
                <a:solidFill>
                  <a:srgbClr val="000000"/>
                </a:solidFill>
                <a:latin typeface="微软雅黑" panose="020B0503020204020204" pitchFamily="34" charset="-122"/>
                <a:ea typeface="微软雅黑" panose="020B0503020204020204" pitchFamily="34" charset="-122"/>
              </a:rPr>
              <a:t>70%</a:t>
            </a:r>
            <a:r>
              <a:rPr lang="zh-CN" altLang="en-US" sz="1800" dirty="0" smtClean="0">
                <a:solidFill>
                  <a:srgbClr val="000000"/>
                </a:solidFill>
                <a:latin typeface="微软雅黑" panose="020B0503020204020204" pitchFamily="34" charset="-122"/>
                <a:ea typeface="微软雅黑" panose="020B0503020204020204" pitchFamily="34" charset="-122"/>
              </a:rPr>
              <a:t>。</a:t>
            </a:r>
            <a:endParaRPr lang="zh-CN" altLang="en-US" sz="1800" dirty="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364" y="3408882"/>
            <a:ext cx="3847164" cy="2735885"/>
          </a:xfrm>
          <a:prstGeom prst="rect">
            <a:avLst/>
          </a:prstGeom>
        </p:spPr>
      </p:pic>
    </p:spTree>
    <p:extLst>
      <p:ext uri="{BB962C8B-B14F-4D97-AF65-F5344CB8AC3E}">
        <p14:creationId xmlns:p14="http://schemas.microsoft.com/office/powerpoint/2010/main" val="105335731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p:cNvSpPr txBox="1"/>
          <p:nvPr/>
        </p:nvSpPr>
        <p:spPr>
          <a:xfrm>
            <a:off x="802495" y="507576"/>
            <a:ext cx="6429525" cy="523220"/>
          </a:xfrm>
          <a:prstGeom prst="rect">
            <a:avLst/>
          </a:prstGeom>
          <a:noFill/>
        </p:spPr>
        <p:txBody>
          <a:bodyPr wrap="square" rtlCol="0">
            <a:spAutoFit/>
          </a:bodyPr>
          <a:lstStyle/>
          <a:p>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（一）工程</a:t>
            </a:r>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总承包</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招投标</a:t>
            </a:r>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导</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则</a:t>
            </a:r>
            <a:endParaRPr lang="zh-CN" altLang="en-US" sz="27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615571" y="1608651"/>
            <a:ext cx="11015597" cy="4653160"/>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p:nvSpPr>
        <p:spPr>
          <a:xfrm>
            <a:off x="678816" y="1754267"/>
            <a:ext cx="10820678" cy="4439677"/>
          </a:xfrm>
          <a:prstGeom prst="rect">
            <a:avLst/>
          </a:prstGeom>
        </p:spPr>
        <p:txBody>
          <a:bodyPr wrap="square">
            <a:spAutoFit/>
          </a:bodyPr>
          <a:lstStyle/>
          <a:p>
            <a:pPr marL="63500" algn="just">
              <a:lnSpc>
                <a:spcPts val="3300"/>
              </a:lnSpc>
              <a:spcBef>
                <a:spcPts val="1200"/>
              </a:spcBef>
            </a:pPr>
            <a:r>
              <a:rPr lang="zh-CN" altLang="en-US" sz="22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900"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对于附件评标办法，</a:t>
            </a:r>
            <a:r>
              <a:rPr lang="zh-CN" altLang="en-US" u="sng" kern="0" dirty="0">
                <a:latin typeface="微软雅黑" panose="020B0503020204020204" pitchFamily="34" charset="-122"/>
                <a:ea typeface="微软雅黑" panose="020B0503020204020204" pitchFamily="34" charset="-122"/>
                <a:cs typeface="Times New Roman" panose="02020603050405020304" pitchFamily="18" charset="0"/>
              </a:rPr>
              <a:t>招标人可根据项目的实际情况</a:t>
            </a:r>
            <a:r>
              <a:rPr lang="zh-CN" altLang="en-US" u="sng" kern="0" dirty="0" smtClean="0">
                <a:latin typeface="微软雅黑" panose="020B0503020204020204" pitchFamily="34" charset="-122"/>
                <a:ea typeface="微软雅黑" panose="020B0503020204020204" pitchFamily="34" charset="-122"/>
                <a:cs typeface="Times New Roman" panose="02020603050405020304" pitchFamily="18" charset="0"/>
              </a:rPr>
              <a:t>选择</a:t>
            </a:r>
            <a:r>
              <a:rPr lang="zh-CN" altLang="en-US" u="sng"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（适当）</a:t>
            </a:r>
            <a:r>
              <a:rPr lang="zh-CN" altLang="en-US" u="sng" kern="0" dirty="0" smtClean="0">
                <a:latin typeface="微软雅黑" panose="020B0503020204020204" pitchFamily="34" charset="-122"/>
                <a:ea typeface="微软雅黑" panose="020B0503020204020204" pitchFamily="34" charset="-122"/>
                <a:cs typeface="Times New Roman" panose="02020603050405020304" pitchFamily="18" charset="0"/>
              </a:rPr>
              <a:t>增加</a:t>
            </a:r>
            <a:r>
              <a:rPr lang="zh-CN" altLang="en-US" u="sng"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（减）</a:t>
            </a:r>
            <a:r>
              <a:rPr lang="zh-CN" altLang="en-US" u="sng" kern="0" dirty="0" smtClean="0">
                <a:latin typeface="微软雅黑" panose="020B0503020204020204" pitchFamily="34" charset="-122"/>
                <a:ea typeface="微软雅黑" panose="020B0503020204020204" pitchFamily="34" charset="-122"/>
                <a:cs typeface="Times New Roman" panose="02020603050405020304" pitchFamily="18" charset="0"/>
              </a:rPr>
              <a:t>评分</a:t>
            </a:r>
            <a:r>
              <a:rPr lang="zh-CN" altLang="en-US" u="sng" kern="0" dirty="0">
                <a:latin typeface="微软雅黑" panose="020B0503020204020204" pitchFamily="34" charset="-122"/>
                <a:ea typeface="微软雅黑" panose="020B0503020204020204" pitchFamily="34" charset="-122"/>
                <a:cs typeface="Times New Roman" panose="02020603050405020304" pitchFamily="18" charset="0"/>
              </a:rPr>
              <a:t>因素，但“评审项”分值不得调整；</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也可在招标文件中细化明确评分标准的内容，但一般不得突破各评分因素的规定分值。</a:t>
            </a:r>
            <a:endParaRPr lang="en-US" altLang="zh-CN" kern="0" dirty="0">
              <a:latin typeface="微软雅黑" panose="020B0503020204020204" pitchFamily="34" charset="-122"/>
              <a:ea typeface="微软雅黑" panose="020B0503020204020204" pitchFamily="34" charset="-122"/>
              <a:cs typeface="Times New Roman" panose="02020603050405020304" pitchFamily="18" charset="0"/>
            </a:endParaRPr>
          </a:p>
          <a:p>
            <a:pPr marL="63500" algn="just">
              <a:lnSpc>
                <a:spcPts val="3300"/>
              </a:lnSpc>
              <a:spcBef>
                <a:spcPts val="1200"/>
              </a:spcBef>
            </a:pPr>
            <a:r>
              <a:rPr lang="en-US" altLang="zh-CN" sz="22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5</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投标人以联合体方式承担过的工程总承包业绩分值计算方法为：</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牵头方按该项分值的</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100%</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计取、参与方按该项分值的</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60%</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计取</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（应改为</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90%</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70%</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a:p>
            <a:pPr marL="63500" algn="just">
              <a:lnSpc>
                <a:spcPts val="3300"/>
              </a:lnSpc>
              <a:spcBef>
                <a:spcPts val="1200"/>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本</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次以联合体方式投标的，只对参加本次投标联合体牵头方承担过的工程总承包业绩加分。</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（注意：本次以联合体方式投标，</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其业绩作为资格条件如何认</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导则未规定</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，注意看</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招标文件规定</a:t>
            </a:r>
            <a:r>
              <a:rPr lang="zh-CN" altLang="en-US" sz="22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p>
          <a:p>
            <a:pPr marL="63500" algn="just">
              <a:lnSpc>
                <a:spcPts val="2700"/>
              </a:lnSpc>
              <a:spcBef>
                <a:spcPts val="1200"/>
              </a:spcBef>
            </a:pP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6</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关于</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基准价计算：</a:t>
            </a:r>
          </a:p>
          <a:p>
            <a:pPr marL="63500" algn="just">
              <a:lnSpc>
                <a:spcPts val="3300"/>
              </a:lnSpc>
              <a:spcBef>
                <a:spcPts val="1200"/>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方法一：</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评标基准价</a:t>
            </a: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有效投标文件的最低评标价。</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投标报价等于评标基准价的得满分，每高</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的所扣分值不少于</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0.6</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分。偏离不足</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的，按照插入法计算得分。</a:t>
            </a:r>
          </a:p>
        </p:txBody>
      </p:sp>
      <p:sp>
        <p:nvSpPr>
          <p:cNvPr id="2" name="椭圆 1"/>
          <p:cNvSpPr/>
          <p:nvPr/>
        </p:nvSpPr>
        <p:spPr>
          <a:xfrm>
            <a:off x="8055096" y="817729"/>
            <a:ext cx="2177808" cy="50658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把握合理即可</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4" name="直接箭头连接符 3"/>
          <p:cNvCxnSpPr/>
          <p:nvPr/>
        </p:nvCxnSpPr>
        <p:spPr>
          <a:xfrm flipH="1">
            <a:off x="8683309" y="1324318"/>
            <a:ext cx="321087" cy="56866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35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71896" y="1638881"/>
            <a:ext cx="11052535" cy="197482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TextBox 17"/>
          <p:cNvSpPr txBox="1"/>
          <p:nvPr/>
        </p:nvSpPr>
        <p:spPr>
          <a:xfrm>
            <a:off x="817940" y="514238"/>
            <a:ext cx="6429525" cy="523220"/>
          </a:xfrm>
          <a:prstGeom prst="rect">
            <a:avLst/>
          </a:prstGeom>
          <a:noFill/>
        </p:spPr>
        <p:txBody>
          <a:bodyPr wrap="square" rtlCol="0">
            <a:spAutoFit/>
          </a:bodyPr>
          <a:lstStyle/>
          <a:p>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（一）工程</a:t>
            </a:r>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总承包</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招投标</a:t>
            </a:r>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导则</a:t>
            </a:r>
          </a:p>
        </p:txBody>
      </p:sp>
      <p:sp>
        <p:nvSpPr>
          <p:cNvPr id="11" name="矩形 10"/>
          <p:cNvSpPr/>
          <p:nvPr/>
        </p:nvSpPr>
        <p:spPr>
          <a:xfrm>
            <a:off x="668580" y="1701683"/>
            <a:ext cx="10859166" cy="1849224"/>
          </a:xfrm>
          <a:prstGeom prst="rect">
            <a:avLst/>
          </a:prstGeom>
        </p:spPr>
        <p:txBody>
          <a:bodyPr wrap="square">
            <a:spAutoFit/>
          </a:bodyPr>
          <a:lstStyle/>
          <a:p>
            <a:pPr marL="63500" algn="just">
              <a:lnSpc>
                <a:spcPts val="3300"/>
              </a:lnSpc>
              <a:spcBef>
                <a:spcPts val="1200"/>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方法二：</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评标基准价</a:t>
            </a: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A×K</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a:latin typeface="方正舒体" panose="02010601030101010101" pitchFamily="2" charset="-122"/>
                <a:ea typeface="方正舒体" panose="02010601030101010101" pitchFamily="2" charset="-122"/>
                <a:cs typeface="Times New Roman" panose="02020603050405020304" pitchFamily="18" charset="0"/>
              </a:rPr>
              <a:t>A</a:t>
            </a:r>
            <a:r>
              <a:rPr lang="zh-CN" altLang="en-US" b="1" kern="0" dirty="0" smtClean="0">
                <a:latin typeface="方正舒体" panose="02010601030101010101" pitchFamily="2" charset="-122"/>
                <a:ea typeface="方正舒体" panose="02010601030101010101" pitchFamily="2" charset="-122"/>
                <a:cs typeface="Times New Roman" panose="02020603050405020304" pitchFamily="18" charset="0"/>
              </a:rPr>
              <a:t>为评标价的算术平均值，</a:t>
            </a:r>
            <a:r>
              <a:rPr lang="en-US" altLang="zh-CN" b="1" kern="0" dirty="0" smtClean="0">
                <a:latin typeface="方正舒体" panose="02010601030101010101" pitchFamily="2" charset="-122"/>
                <a:ea typeface="方正舒体" panose="02010601030101010101" pitchFamily="2" charset="-122"/>
                <a:cs typeface="Times New Roman" panose="02020603050405020304" pitchFamily="18" charset="0"/>
              </a:rPr>
              <a:t>K</a:t>
            </a:r>
            <a:r>
              <a:rPr lang="zh-CN" altLang="en-US" b="1" kern="0" dirty="0">
                <a:latin typeface="方正舒体" panose="02010601030101010101" pitchFamily="2" charset="-122"/>
                <a:ea typeface="方正舒体" panose="02010601030101010101" pitchFamily="2" charset="-122"/>
                <a:cs typeface="Times New Roman" panose="02020603050405020304" pitchFamily="18" charset="0"/>
              </a:rPr>
              <a:t>为</a:t>
            </a:r>
            <a:r>
              <a:rPr lang="zh-CN" altLang="zh-CN" b="1" kern="0" dirty="0">
                <a:latin typeface="方正舒体" panose="02010601030101010101" pitchFamily="2" charset="-122"/>
                <a:ea typeface="方正舒体" panose="02010601030101010101" pitchFamily="2" charset="-122"/>
                <a:cs typeface="Times New Roman" panose="02020603050405020304" pitchFamily="18" charset="0"/>
              </a:rPr>
              <a:t>下浮</a:t>
            </a:r>
            <a:r>
              <a:rPr lang="zh-CN" altLang="en-US" b="1" kern="0" dirty="0">
                <a:latin typeface="方正舒体" panose="02010601030101010101" pitchFamily="2" charset="-122"/>
                <a:ea typeface="方正舒体" panose="02010601030101010101" pitchFamily="2" charset="-122"/>
                <a:cs typeface="Times New Roman" panose="02020603050405020304" pitchFamily="18" charset="0"/>
              </a:rPr>
              <a:t>系数</a:t>
            </a:r>
            <a:r>
              <a:rPr lang="en-US" altLang="zh-CN" b="1" kern="0" dirty="0">
                <a:latin typeface="方正舒体" panose="02010601030101010101" pitchFamily="2" charset="-122"/>
                <a:ea typeface="方正舒体" panose="02010601030101010101" pitchFamily="2" charset="-122"/>
                <a:cs typeface="Times New Roman" panose="02020603050405020304" pitchFamily="18" charset="0"/>
              </a:rPr>
              <a:t>5%-10%</a:t>
            </a:r>
            <a:r>
              <a:rPr lang="zh-CN" altLang="zh-CN" kern="0" dirty="0">
                <a:latin typeface="微软雅黑" panose="020B0503020204020204" pitchFamily="34" charset="-122"/>
                <a:ea typeface="微软雅黑" panose="020B0503020204020204" pitchFamily="34" charset="-122"/>
                <a:cs typeface="Times New Roman" panose="02020603050405020304" pitchFamily="18" charset="0"/>
              </a:rPr>
              <a:t>（具体数值由招标人在招标文件中明确</a:t>
            </a:r>
            <a:r>
              <a:rPr lang="zh-CN"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0" dirty="0">
                <a:latin typeface="微软雅黑" panose="020B0503020204020204" pitchFamily="34" charset="-122"/>
                <a:ea typeface="微软雅黑" panose="020B0503020204020204" pitchFamily="34" charset="-122"/>
                <a:cs typeface="Times New Roman" panose="02020603050405020304" pitchFamily="18" charset="0"/>
              </a:rPr>
              <a:t>投标报价等于或者低于评标基准价的得满分，每高</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kern="0" dirty="0">
                <a:latin typeface="微软雅黑" panose="020B0503020204020204" pitchFamily="34" charset="-122"/>
                <a:ea typeface="微软雅黑" panose="020B0503020204020204" pitchFamily="34" charset="-122"/>
                <a:cs typeface="Times New Roman" panose="02020603050405020304" pitchFamily="18" charset="0"/>
              </a:rPr>
              <a:t>的所扣分值不少于</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0.6</a:t>
            </a:r>
            <a:r>
              <a:rPr lang="zh-CN" altLang="zh-CN" kern="0" dirty="0">
                <a:latin typeface="微软雅黑" panose="020B0503020204020204" pitchFamily="34" charset="-122"/>
                <a:ea typeface="微软雅黑" panose="020B0503020204020204" pitchFamily="34" charset="-122"/>
                <a:cs typeface="Times New Roman" panose="02020603050405020304" pitchFamily="18" charset="0"/>
              </a:rPr>
              <a:t>分。偏离不足</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kern="0" dirty="0">
                <a:latin typeface="微软雅黑" panose="020B0503020204020204" pitchFamily="34" charset="-122"/>
                <a:ea typeface="微软雅黑" panose="020B0503020204020204" pitchFamily="34" charset="-122"/>
                <a:cs typeface="Times New Roman" panose="02020603050405020304" pitchFamily="18" charset="0"/>
              </a:rPr>
              <a:t>的，按照插入法计算得分</a:t>
            </a:r>
            <a:r>
              <a:rPr lang="zh-CN"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63500" algn="just">
              <a:lnSpc>
                <a:spcPts val="2300"/>
              </a:lnSpc>
              <a:spcBef>
                <a:spcPts val="1200"/>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以上两种方法由招标人根据项目情况自行确定。</a:t>
            </a:r>
            <a:endParaRPr lang="en-US" altLang="zh-CN"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p:cNvSpPr/>
          <p:nvPr/>
        </p:nvSpPr>
        <p:spPr>
          <a:xfrm>
            <a:off x="571895" y="4059936"/>
            <a:ext cx="11052535" cy="2399386"/>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rPr>
              <a:t>1</a:t>
            </a:r>
            <a:endParaRPr lang="zh-CN" altLang="en-US" dirty="0">
              <a:solidFill>
                <a:prstClr val="white"/>
              </a:solidFill>
            </a:endParaRPr>
          </a:p>
        </p:txBody>
      </p:sp>
      <p:sp>
        <p:nvSpPr>
          <p:cNvPr id="9" name="矩形 8"/>
          <p:cNvSpPr/>
          <p:nvPr/>
        </p:nvSpPr>
        <p:spPr>
          <a:xfrm>
            <a:off x="756940" y="4119060"/>
            <a:ext cx="10859166" cy="2281137"/>
          </a:xfrm>
          <a:prstGeom prst="rect">
            <a:avLst/>
          </a:prstGeom>
        </p:spPr>
        <p:txBody>
          <a:bodyPr wrap="square">
            <a:spAutoFit/>
          </a:bodyPr>
          <a:lstStyle/>
          <a:p>
            <a:pPr lvl="0" defTabSz="0" fontAlgn="base">
              <a:lnSpc>
                <a:spcPts val="3300"/>
              </a:lnSpc>
              <a:spcBef>
                <a:spcPct val="20000"/>
              </a:spcBef>
              <a:spcAft>
                <a:spcPct val="0"/>
              </a:spcAft>
              <a:buClr>
                <a:srgbClr val="2F2F2F"/>
              </a:buClr>
              <a:buSzPct val="50000"/>
            </a:pPr>
            <a:r>
              <a:rPr lang="zh-CN" altLang="en-US" sz="1900"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关于</a:t>
            </a: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号文附件</a:t>
            </a: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施工评标办法简述：</a:t>
            </a:r>
            <a:r>
              <a:rPr lang="en-US" altLang="zh-CN" sz="1900" b="1" kern="0" dirty="0">
                <a:solidFill>
                  <a:srgbClr val="0070C0"/>
                </a:solidFill>
                <a:latin typeface="微软雅黑" pitchFamily="34" charset="-122"/>
                <a:ea typeface="微软雅黑" pitchFamily="34" charset="-122"/>
                <a:sym typeface="微软雅黑" pitchFamily="34" charset="-122"/>
              </a:rPr>
              <a:t> </a:t>
            </a:r>
            <a:endParaRPr lang="en-US" altLang="zh-CN" sz="1900" b="1" kern="0" dirty="0" smtClean="0">
              <a:solidFill>
                <a:srgbClr val="0070C0"/>
              </a:solidFill>
              <a:latin typeface="微软雅黑" pitchFamily="34" charset="-122"/>
              <a:ea typeface="微软雅黑" pitchFamily="34" charset="-122"/>
              <a:sym typeface="微软雅黑" pitchFamily="34" charset="-122"/>
            </a:endParaRPr>
          </a:p>
          <a:p>
            <a:pPr lvl="0" defTabSz="0" fontAlgn="base">
              <a:lnSpc>
                <a:spcPts val="3300"/>
              </a:lnSpc>
              <a:spcBef>
                <a:spcPct val="20000"/>
              </a:spcBef>
              <a:spcAft>
                <a:spcPct val="0"/>
              </a:spcAft>
              <a:buClr>
                <a:srgbClr val="2F2F2F"/>
              </a:buClr>
              <a:buSzPct val="50000"/>
            </a:pPr>
            <a:r>
              <a:rPr lang="en-US" altLang="zh-CN" b="1" kern="0" dirty="0">
                <a:solidFill>
                  <a:srgbClr val="0070C0"/>
                </a:solidFill>
                <a:latin typeface="微软雅黑" pitchFamily="34" charset="-122"/>
                <a:ea typeface="微软雅黑" pitchFamily="34" charset="-122"/>
                <a:sym typeface="微软雅黑" pitchFamily="34" charset="-122"/>
              </a:rPr>
              <a:t> </a:t>
            </a:r>
            <a:r>
              <a:rPr lang="en-US" altLang="zh-CN" b="1" kern="0" dirty="0" smtClean="0">
                <a:solidFill>
                  <a:srgbClr val="0070C0"/>
                </a:solidFill>
                <a:latin typeface="微软雅黑" pitchFamily="34" charset="-122"/>
                <a:ea typeface="微软雅黑" pitchFamily="34" charset="-122"/>
                <a:sym typeface="微软雅黑" pitchFamily="34" charset="-122"/>
              </a:rPr>
              <a:t>   1</a:t>
            </a:r>
            <a:r>
              <a:rPr lang="zh-CN" altLang="en-US" b="1" kern="0" dirty="0">
                <a:solidFill>
                  <a:srgbClr val="0070C0"/>
                </a:solidFill>
                <a:latin typeface="微软雅黑" pitchFamily="34" charset="-122"/>
                <a:ea typeface="微软雅黑" pitchFamily="34" charset="-122"/>
                <a:sym typeface="微软雅黑" pitchFamily="34" charset="-122"/>
              </a:rPr>
              <a:t>、</a:t>
            </a:r>
            <a:r>
              <a:rPr lang="zh-CN" altLang="en-US" kern="0" dirty="0">
                <a:solidFill>
                  <a:prstClr val="black"/>
                </a:solidFill>
                <a:latin typeface="微软雅黑" pitchFamily="34" charset="-122"/>
                <a:ea typeface="微软雅黑" pitchFamily="34" charset="-122"/>
                <a:sym typeface="微软雅黑" pitchFamily="34" charset="-122"/>
              </a:rPr>
              <a:t>评标办法包括</a:t>
            </a:r>
            <a:r>
              <a:rPr lang="zh-CN" altLang="en-US" kern="0" dirty="0">
                <a:solidFill>
                  <a:srgbClr val="FF0000"/>
                </a:solidFill>
                <a:latin typeface="微软雅黑" pitchFamily="34" charset="-122"/>
                <a:ea typeface="微软雅黑" pitchFamily="34" charset="-122"/>
                <a:sym typeface="微软雅黑" pitchFamily="34" charset="-122"/>
              </a:rPr>
              <a:t>“综合评估法”、“经评审的最低投标价法”、“合理低价法”、</a:t>
            </a:r>
            <a:r>
              <a:rPr lang="zh-CN" altLang="en-US" b="1" kern="0" dirty="0">
                <a:solidFill>
                  <a:srgbClr val="FF0000"/>
                </a:solidFill>
                <a:latin typeface="微软雅黑" pitchFamily="34" charset="-122"/>
                <a:ea typeface="微软雅黑" pitchFamily="34" charset="-122"/>
                <a:sym typeface="微软雅黑" pitchFamily="34" charset="-122"/>
              </a:rPr>
              <a:t>“合理价随机确定中标人法”</a:t>
            </a:r>
            <a:r>
              <a:rPr lang="zh-CN" altLang="en-US" kern="0" dirty="0">
                <a:solidFill>
                  <a:prstClr val="black"/>
                </a:solidFill>
                <a:latin typeface="微软雅黑" pitchFamily="34" charset="-122"/>
                <a:ea typeface="微软雅黑" pitchFamily="34" charset="-122"/>
                <a:sym typeface="微软雅黑" pitchFamily="34" charset="-122"/>
              </a:rPr>
              <a:t>和法律法规允许</a:t>
            </a:r>
            <a:r>
              <a:rPr lang="zh-CN" altLang="en-US" kern="0" dirty="0" smtClean="0">
                <a:solidFill>
                  <a:prstClr val="black"/>
                </a:solidFill>
                <a:latin typeface="微软雅黑" pitchFamily="34" charset="-122"/>
                <a:ea typeface="微软雅黑" pitchFamily="34" charset="-122"/>
                <a:sym typeface="微软雅黑" pitchFamily="34" charset="-122"/>
              </a:rPr>
              <a:t>的其他</a:t>
            </a:r>
            <a:r>
              <a:rPr lang="zh-CN" altLang="en-US" kern="0" dirty="0">
                <a:solidFill>
                  <a:prstClr val="black"/>
                </a:solidFill>
                <a:latin typeface="微软雅黑" pitchFamily="34" charset="-122"/>
                <a:ea typeface="微软雅黑" pitchFamily="34" charset="-122"/>
                <a:sym typeface="微软雅黑" pitchFamily="34" charset="-122"/>
              </a:rPr>
              <a:t>方法。综合评估法适用于技术复杂工程或者</a:t>
            </a:r>
            <a:endParaRPr lang="en-US" altLang="zh-CN" kern="0" dirty="0">
              <a:solidFill>
                <a:prstClr val="black"/>
              </a:solidFill>
              <a:latin typeface="微软雅黑" pitchFamily="34" charset="-122"/>
              <a:ea typeface="微软雅黑" pitchFamily="34" charset="-122"/>
              <a:sym typeface="微软雅黑" pitchFamily="34" charset="-122"/>
            </a:endParaRPr>
          </a:p>
          <a:p>
            <a:pPr lvl="0" defTabSz="0" fontAlgn="base">
              <a:lnSpc>
                <a:spcPts val="2800"/>
              </a:lnSpc>
              <a:spcBef>
                <a:spcPct val="20000"/>
              </a:spcBef>
              <a:spcAft>
                <a:spcPct val="0"/>
              </a:spcAft>
              <a:buClr>
                <a:srgbClr val="2F2F2F"/>
              </a:buClr>
              <a:buSzPct val="50000"/>
            </a:pPr>
            <a:r>
              <a:rPr lang="zh-CN" altLang="en-US" kern="0" dirty="0">
                <a:solidFill>
                  <a:prstClr val="black"/>
                </a:solidFill>
                <a:latin typeface="微软雅黑" pitchFamily="34" charset="-122"/>
                <a:ea typeface="微软雅黑" pitchFamily="34" charset="-122"/>
                <a:sym typeface="微软雅黑" pitchFamily="34" charset="-122"/>
              </a:rPr>
              <a:t>特大型工程。</a:t>
            </a:r>
          </a:p>
          <a:p>
            <a:pPr lvl="0" defTabSz="0" fontAlgn="base">
              <a:lnSpc>
                <a:spcPts val="3000"/>
              </a:lnSpc>
              <a:spcBef>
                <a:spcPct val="20000"/>
              </a:spcBef>
              <a:spcAft>
                <a:spcPct val="0"/>
              </a:spcAft>
              <a:buClr>
                <a:srgbClr val="2F2F2F"/>
              </a:buClr>
              <a:buSzPct val="50000"/>
            </a:pPr>
            <a:r>
              <a:rPr lang="en-US" altLang="zh-CN" kern="0" dirty="0">
                <a:solidFill>
                  <a:srgbClr val="000000"/>
                </a:solidFill>
                <a:latin typeface="微软雅黑" pitchFamily="34" charset="-122"/>
                <a:ea typeface="微软雅黑" pitchFamily="34" charset="-122"/>
                <a:sym typeface="微软雅黑" pitchFamily="34" charset="-122"/>
              </a:rPr>
              <a:t>   </a:t>
            </a:r>
            <a:r>
              <a:rPr lang="en-US" altLang="zh-CN" b="1" kern="0" dirty="0">
                <a:solidFill>
                  <a:srgbClr val="0070C0"/>
                </a:solidFill>
                <a:latin typeface="微软雅黑" pitchFamily="34" charset="-122"/>
                <a:ea typeface="微软雅黑" pitchFamily="34" charset="-122"/>
                <a:sym typeface="微软雅黑" pitchFamily="34" charset="-122"/>
              </a:rPr>
              <a:t> 2</a:t>
            </a:r>
            <a:r>
              <a:rPr lang="zh-CN" altLang="en-US" b="1" kern="0" dirty="0">
                <a:solidFill>
                  <a:srgbClr val="0070C0"/>
                </a:solidFill>
                <a:latin typeface="微软雅黑" pitchFamily="34" charset="-122"/>
                <a:ea typeface="微软雅黑" pitchFamily="34" charset="-122"/>
                <a:sym typeface="微软雅黑" pitchFamily="34" charset="-122"/>
              </a:rPr>
              <a:t>、</a:t>
            </a:r>
            <a:r>
              <a:rPr lang="zh-CN" altLang="en-US" kern="0" dirty="0">
                <a:solidFill>
                  <a:srgbClr val="000000"/>
                </a:solidFill>
                <a:latin typeface="微软雅黑" pitchFamily="34" charset="-122"/>
                <a:ea typeface="微软雅黑" pitchFamily="34" charset="-122"/>
                <a:sym typeface="微软雅黑" pitchFamily="34" charset="-122"/>
              </a:rPr>
              <a:t>增加评标入围。当满足评标入围条件</a:t>
            </a:r>
            <a:r>
              <a:rPr lang="zh-CN" altLang="en-US" kern="0" dirty="0" smtClean="0">
                <a:solidFill>
                  <a:srgbClr val="000000"/>
                </a:solidFill>
                <a:latin typeface="微软雅黑" pitchFamily="34" charset="-122"/>
                <a:ea typeface="微软雅黑" pitchFamily="34" charset="-122"/>
                <a:sym typeface="微软雅黑" pitchFamily="34" charset="-122"/>
              </a:rPr>
              <a:t>的投标</a:t>
            </a:r>
            <a:r>
              <a:rPr lang="zh-CN" altLang="en-US" kern="0" dirty="0">
                <a:solidFill>
                  <a:srgbClr val="000000"/>
                </a:solidFill>
                <a:latin typeface="微软雅黑" pitchFamily="34" charset="-122"/>
                <a:ea typeface="微软雅黑" pitchFamily="34" charset="-122"/>
                <a:sym typeface="微软雅黑" pitchFamily="34" charset="-122"/>
              </a:rPr>
              <a:t>文件</a:t>
            </a:r>
            <a:r>
              <a:rPr lang="zh-CN" altLang="en-US" kern="0" dirty="0">
                <a:solidFill>
                  <a:srgbClr val="FF0000"/>
                </a:solidFill>
                <a:latin typeface="微软雅黑" pitchFamily="34" charset="-122"/>
                <a:ea typeface="微软雅黑" pitchFamily="34" charset="-122"/>
                <a:sym typeface="微软雅黑" pitchFamily="34" charset="-122"/>
              </a:rPr>
              <a:t>超过</a:t>
            </a:r>
            <a:r>
              <a:rPr lang="en-US" altLang="zh-CN" kern="0" dirty="0">
                <a:solidFill>
                  <a:srgbClr val="FF0000"/>
                </a:solidFill>
                <a:latin typeface="微软雅黑" pitchFamily="34" charset="-122"/>
                <a:ea typeface="微软雅黑" pitchFamily="34" charset="-122"/>
                <a:sym typeface="微软雅黑" pitchFamily="34" charset="-122"/>
              </a:rPr>
              <a:t>20</a:t>
            </a:r>
            <a:r>
              <a:rPr lang="zh-CN" altLang="en-US" kern="0" dirty="0">
                <a:solidFill>
                  <a:srgbClr val="FF0000"/>
                </a:solidFill>
                <a:latin typeface="微软雅黑" pitchFamily="34" charset="-122"/>
                <a:ea typeface="微软雅黑" pitchFamily="34" charset="-122"/>
                <a:sym typeface="微软雅黑" pitchFamily="34" charset="-122"/>
              </a:rPr>
              <a:t>家</a:t>
            </a:r>
            <a:r>
              <a:rPr lang="zh-CN" altLang="en-US" kern="0" dirty="0">
                <a:solidFill>
                  <a:srgbClr val="000000"/>
                </a:solidFill>
                <a:latin typeface="微软雅黑" pitchFamily="34" charset="-122"/>
                <a:ea typeface="微软雅黑" pitchFamily="34" charset="-122"/>
                <a:sym typeface="微软雅黑" pitchFamily="34" charset="-122"/>
              </a:rPr>
              <a:t>时，评标委员会根据</a:t>
            </a:r>
            <a:r>
              <a:rPr lang="zh-CN" altLang="en-US" kern="0" dirty="0" smtClean="0">
                <a:solidFill>
                  <a:srgbClr val="000000"/>
                </a:solidFill>
                <a:latin typeface="微软雅黑" pitchFamily="34" charset="-122"/>
                <a:ea typeface="微软雅黑" pitchFamily="34" charset="-122"/>
                <a:sym typeface="微软雅黑" pitchFamily="34" charset="-122"/>
              </a:rPr>
              <a:t>招标文件</a:t>
            </a:r>
            <a:r>
              <a:rPr lang="zh-CN" altLang="en-US" kern="0" dirty="0">
                <a:solidFill>
                  <a:srgbClr val="000000"/>
                </a:solidFill>
                <a:latin typeface="微软雅黑" pitchFamily="34" charset="-122"/>
                <a:ea typeface="微软雅黑" pitchFamily="34" charset="-122"/>
                <a:sym typeface="微软雅黑" pitchFamily="34" charset="-122"/>
              </a:rPr>
              <a:t>规定</a:t>
            </a:r>
            <a:r>
              <a:rPr lang="zh-CN" altLang="en-US" kern="0" dirty="0" smtClean="0">
                <a:solidFill>
                  <a:srgbClr val="000000"/>
                </a:solidFill>
                <a:latin typeface="微软雅黑" pitchFamily="34" charset="-122"/>
                <a:ea typeface="微软雅黑" pitchFamily="34" charset="-122"/>
                <a:sym typeface="微软雅黑" pitchFamily="34" charset="-122"/>
              </a:rPr>
              <a:t>的</a:t>
            </a:r>
            <a:r>
              <a:rPr lang="zh-CN" altLang="en-US" kern="0" dirty="0">
                <a:solidFill>
                  <a:srgbClr val="000000"/>
                </a:solidFill>
                <a:latin typeface="微软雅黑" pitchFamily="34" charset="-122"/>
                <a:ea typeface="微软雅黑" pitchFamily="34" charset="-122"/>
                <a:sym typeface="微软雅黑" pitchFamily="34" charset="-122"/>
              </a:rPr>
              <a:t>评标</a:t>
            </a:r>
            <a:endParaRPr lang="en-US" altLang="zh-CN"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椭圆 9"/>
          <p:cNvSpPr/>
          <p:nvPr/>
        </p:nvSpPr>
        <p:spPr>
          <a:xfrm>
            <a:off x="6769152" y="2948026"/>
            <a:ext cx="3009600" cy="154350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 name="TextBox 11"/>
          <p:cNvSpPr txBox="1"/>
          <p:nvPr/>
        </p:nvSpPr>
        <p:spPr>
          <a:xfrm>
            <a:off x="7163856" y="3156834"/>
            <a:ext cx="2512800" cy="1077218"/>
          </a:xfrm>
          <a:prstGeom prst="rect">
            <a:avLst/>
          </a:prstGeom>
          <a:noFill/>
        </p:spPr>
        <p:txBody>
          <a:bodyPr wrap="square" rtlCol="0">
            <a:spAutoFit/>
          </a:bodyPr>
          <a:lstStyle/>
          <a:p>
            <a:r>
              <a:rPr lang="zh-CN" altLang="en-US" sz="1600" dirty="0" smtClean="0">
                <a:latin typeface="华文新魏" panose="02010800040101010101" pitchFamily="2" charset="-122"/>
                <a:ea typeface="华文新魏" panose="02010800040101010101" pitchFamily="2" charset="-122"/>
              </a:rPr>
              <a:t>合理价随机确定中标人</a:t>
            </a:r>
            <a:endParaRPr lang="en-US" altLang="zh-CN" sz="1600" dirty="0" smtClean="0">
              <a:latin typeface="华文新魏" panose="02010800040101010101" pitchFamily="2" charset="-122"/>
              <a:ea typeface="华文新魏" panose="02010800040101010101" pitchFamily="2" charset="-122"/>
            </a:endParaRPr>
          </a:p>
          <a:p>
            <a:r>
              <a:rPr lang="zh-CN" altLang="en-US" sz="1600" dirty="0" smtClean="0">
                <a:latin typeface="华文新魏" panose="02010800040101010101" pitchFamily="2" charset="-122"/>
                <a:ea typeface="华文新魏" panose="02010800040101010101" pitchFamily="2" charset="-122"/>
              </a:rPr>
              <a:t>法与去年专项整治内“</a:t>
            </a:r>
            <a:endParaRPr lang="en-US" altLang="zh-CN" sz="1600" dirty="0" smtClean="0">
              <a:latin typeface="华文新魏" panose="02010800040101010101" pitchFamily="2" charset="-122"/>
              <a:ea typeface="华文新魏" panose="02010800040101010101" pitchFamily="2" charset="-122"/>
            </a:endParaRPr>
          </a:p>
          <a:p>
            <a:r>
              <a:rPr lang="en-US" altLang="zh-CN" sz="1600" dirty="0" smtClean="0">
                <a:latin typeface="华文新魏" panose="02010800040101010101" pitchFamily="2" charset="-122"/>
                <a:ea typeface="华文新魏" panose="02010800040101010101" pitchFamily="2" charset="-122"/>
              </a:rPr>
              <a:t>14</a:t>
            </a:r>
            <a:r>
              <a:rPr lang="en-US" altLang="zh-CN" sz="1600" dirty="0">
                <a:latin typeface="华文新魏" panose="02010800040101010101" pitchFamily="2" charset="-122"/>
                <a:ea typeface="华文新魏" panose="02010800040101010101" pitchFamily="2" charset="-122"/>
              </a:rPr>
              <a:t>.</a:t>
            </a:r>
            <a:r>
              <a:rPr lang="zh-CN" altLang="en-US" sz="1600" dirty="0">
                <a:latin typeface="华文新魏" panose="02010800040101010101" pitchFamily="2" charset="-122"/>
                <a:ea typeface="华文新魏" panose="02010800040101010101" pitchFamily="2" charset="-122"/>
              </a:rPr>
              <a:t>采用抽签、摇号等方式</a:t>
            </a:r>
            <a:r>
              <a:rPr lang="zh-CN" altLang="en-US" sz="1600" dirty="0" smtClean="0">
                <a:latin typeface="华文新魏" panose="02010800040101010101" pitchFamily="2" charset="-122"/>
                <a:ea typeface="华文新魏" panose="02010800040101010101" pitchFamily="2" charset="-122"/>
              </a:rPr>
              <a:t>直接</a:t>
            </a:r>
            <a:r>
              <a:rPr lang="zh-CN" altLang="en-US" sz="1600" dirty="0">
                <a:latin typeface="华文新魏" panose="02010800040101010101" pitchFamily="2" charset="-122"/>
                <a:ea typeface="华文新魏" panose="02010800040101010101" pitchFamily="2" charset="-122"/>
              </a:rPr>
              <a:t>确定中标</a:t>
            </a:r>
            <a:r>
              <a:rPr lang="zh-CN" altLang="en-US" sz="1600" dirty="0" smtClean="0">
                <a:latin typeface="华文新魏" panose="02010800040101010101" pitchFamily="2" charset="-122"/>
                <a:ea typeface="华文新魏" panose="02010800040101010101" pitchFamily="2" charset="-122"/>
              </a:rPr>
              <a:t>候选人”</a:t>
            </a:r>
            <a:endParaRPr lang="zh-CN" altLang="en-US" sz="1600" dirty="0">
              <a:latin typeface="华文新魏" panose="02010800040101010101" pitchFamily="2" charset="-122"/>
              <a:ea typeface="华文新魏" panose="02010800040101010101" pitchFamily="2" charset="-122"/>
            </a:endParaRPr>
          </a:p>
        </p:txBody>
      </p:sp>
      <p:cxnSp>
        <p:nvCxnSpPr>
          <p:cNvPr id="3" name="直接箭头连接符 2"/>
          <p:cNvCxnSpPr/>
          <p:nvPr/>
        </p:nvCxnSpPr>
        <p:spPr>
          <a:xfrm>
            <a:off x="9370771" y="4234052"/>
            <a:ext cx="570586" cy="46230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2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p:cNvSpPr txBox="1"/>
          <p:nvPr/>
        </p:nvSpPr>
        <p:spPr>
          <a:xfrm>
            <a:off x="784190" y="524473"/>
            <a:ext cx="6060463" cy="523212"/>
          </a:xfrm>
          <a:prstGeom prst="rect">
            <a:avLst/>
          </a:prstGeom>
          <a:noFill/>
        </p:spPr>
        <p:txBody>
          <a:bodyPr wrap="square" lIns="91432" tIns="45716" rIns="91432" bIns="45716" rtlCol="0">
            <a:spAutoFit/>
          </a:bodyPr>
          <a:lstStyle/>
          <a:p>
            <a:pPr lvl="0"/>
            <a:r>
              <a:rPr lang="zh-CN" altLang="en-US" sz="2700" b="1" dirty="0" smtClean="0">
                <a:solidFill>
                  <a:srgbClr val="C47546">
                    <a:lumMod val="50000"/>
                  </a:srgbClr>
                </a:solidFill>
                <a:latin typeface="微软雅黑" panose="020B0503020204020204" pitchFamily="34" charset="-122"/>
                <a:ea typeface="微软雅黑" panose="020B0503020204020204" pitchFamily="34" charset="-122"/>
              </a:rPr>
              <a:t>（</a:t>
            </a:r>
            <a:r>
              <a:rPr lang="zh-CN" altLang="en-US" sz="2700" b="1" dirty="0">
                <a:solidFill>
                  <a:srgbClr val="C47546">
                    <a:lumMod val="50000"/>
                  </a:srgbClr>
                </a:solidFill>
                <a:latin typeface="微软雅黑" panose="020B0503020204020204" pitchFamily="34" charset="-122"/>
                <a:ea typeface="微软雅黑" panose="020B0503020204020204" pitchFamily="34" charset="-122"/>
              </a:rPr>
              <a:t>一）工程总承包招投标导</a:t>
            </a:r>
            <a:r>
              <a:rPr lang="zh-CN" altLang="en-US" sz="2700" b="1" dirty="0" smtClean="0">
                <a:solidFill>
                  <a:srgbClr val="C47546">
                    <a:lumMod val="50000"/>
                  </a:srgbClr>
                </a:solidFill>
                <a:latin typeface="微软雅黑" panose="020B0503020204020204" pitchFamily="34" charset="-122"/>
                <a:ea typeface="微软雅黑" panose="020B0503020204020204" pitchFamily="34" charset="-122"/>
              </a:rPr>
              <a:t>则</a:t>
            </a:r>
            <a:endParaRPr lang="zh-CN" altLang="en-US" sz="2700" b="1" dirty="0">
              <a:solidFill>
                <a:srgbClr val="C47546">
                  <a:lumMod val="50000"/>
                </a:srgbClr>
              </a:solidFill>
              <a:latin typeface="微软雅黑" panose="020B0503020204020204" pitchFamily="34" charset="-122"/>
              <a:ea typeface="微软雅黑" panose="020B0503020204020204" pitchFamily="34" charset="-122"/>
            </a:endParaRPr>
          </a:p>
        </p:txBody>
      </p:sp>
      <p:sp>
        <p:nvSpPr>
          <p:cNvPr id="11" name="矩形 10"/>
          <p:cNvSpPr/>
          <p:nvPr/>
        </p:nvSpPr>
        <p:spPr>
          <a:xfrm>
            <a:off x="622524" y="1554402"/>
            <a:ext cx="11024948" cy="348805"/>
          </a:xfrm>
          <a:prstGeom prst="rect">
            <a:avLst/>
          </a:prstGeom>
        </p:spPr>
        <p:txBody>
          <a:bodyPr wrap="square" lIns="91432" tIns="45716" rIns="91432" bIns="45716">
            <a:spAutoFit/>
          </a:bodyPr>
          <a:lstStyle/>
          <a:p>
            <a:pPr marL="63494" algn="just">
              <a:lnSpc>
                <a:spcPts val="2000"/>
              </a:lnSpc>
              <a:spcBef>
                <a:spcPts val="1200"/>
              </a:spcBef>
            </a:pPr>
            <a:r>
              <a:rPr lang="en-US" altLang="zh-CN"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536498" y="1470356"/>
            <a:ext cx="11196997" cy="487923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13" name="矩形 12"/>
          <p:cNvSpPr/>
          <p:nvPr/>
        </p:nvSpPr>
        <p:spPr>
          <a:xfrm>
            <a:off x="657914" y="1554402"/>
            <a:ext cx="10954167" cy="4678709"/>
          </a:xfrm>
          <a:prstGeom prst="rect">
            <a:avLst/>
          </a:prstGeom>
        </p:spPr>
        <p:txBody>
          <a:bodyPr wrap="square" lIns="91432" tIns="45716" rIns="91432" bIns="45716">
            <a:spAutoFit/>
          </a:bodyPr>
          <a:lstStyle/>
          <a:p>
            <a:pPr lvl="0" defTabSz="0" fontAlgn="base">
              <a:lnSpc>
                <a:spcPts val="3200"/>
              </a:lnSpc>
              <a:spcBef>
                <a:spcPct val="20000"/>
              </a:spcBef>
              <a:spcAft>
                <a:spcPct val="0"/>
              </a:spcAft>
              <a:buClr>
                <a:srgbClr val="2F2F2F"/>
              </a:buClr>
              <a:buSzPct val="50000"/>
            </a:pPr>
            <a:r>
              <a:rPr lang="zh-CN" altLang="en-US" kern="0" dirty="0" smtClean="0">
                <a:solidFill>
                  <a:srgbClr val="000000"/>
                </a:solidFill>
                <a:latin typeface="微软雅黑" pitchFamily="34" charset="-122"/>
                <a:ea typeface="微软雅黑" pitchFamily="34" charset="-122"/>
                <a:sym typeface="微软雅黑" pitchFamily="34" charset="-122"/>
              </a:rPr>
              <a:t>入围</a:t>
            </a:r>
            <a:r>
              <a:rPr lang="zh-CN" altLang="en-US" kern="0" dirty="0">
                <a:solidFill>
                  <a:srgbClr val="000000"/>
                </a:solidFill>
                <a:latin typeface="微软雅黑" pitchFamily="34" charset="-122"/>
                <a:ea typeface="微软雅黑" pitchFamily="34" charset="-122"/>
                <a:sym typeface="微软雅黑" pitchFamily="34" charset="-122"/>
              </a:rPr>
              <a:t>方法和数量，确定进入</a:t>
            </a:r>
            <a:r>
              <a:rPr lang="zh-CN" altLang="en-US" kern="0" dirty="0" smtClean="0">
                <a:solidFill>
                  <a:srgbClr val="000000"/>
                </a:solidFill>
                <a:latin typeface="微软雅黑" pitchFamily="34" charset="-122"/>
                <a:ea typeface="微软雅黑" pitchFamily="34" charset="-122"/>
                <a:sym typeface="微软雅黑" pitchFamily="34" charset="-122"/>
              </a:rPr>
              <a:t>后续评标</a:t>
            </a:r>
            <a:r>
              <a:rPr lang="zh-CN" altLang="en-US" kern="0" dirty="0">
                <a:solidFill>
                  <a:srgbClr val="000000"/>
                </a:solidFill>
                <a:latin typeface="微软雅黑" pitchFamily="34" charset="-122"/>
                <a:ea typeface="微软雅黑" pitchFamily="34" charset="-122"/>
                <a:sym typeface="微软雅黑" pitchFamily="34" charset="-122"/>
              </a:rPr>
              <a:t>程序入围投标人。入围方法一般采用</a:t>
            </a:r>
            <a:r>
              <a:rPr lang="zh-CN" altLang="en-US" kern="0" dirty="0" smtClean="0">
                <a:solidFill>
                  <a:srgbClr val="FF0000"/>
                </a:solidFill>
                <a:latin typeface="微软雅黑" pitchFamily="34" charset="-122"/>
                <a:ea typeface="微软雅黑" pitchFamily="34" charset="-122"/>
                <a:sym typeface="微软雅黑" pitchFamily="34" charset="-122"/>
              </a:rPr>
              <a:t>价格</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均值法或低价排序法</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solidFill>
                  <a:srgbClr val="000000"/>
                </a:solidFill>
                <a:latin typeface="微软雅黑" pitchFamily="34" charset="-122"/>
                <a:ea typeface="微软雅黑" pitchFamily="34" charset="-122"/>
              </a:rPr>
              <a:t>2</a:t>
            </a:r>
            <a:r>
              <a:rPr lang="zh-CN" altLang="en-US" kern="0" dirty="0">
                <a:solidFill>
                  <a:srgbClr val="000000"/>
                </a:solidFill>
                <a:latin typeface="微软雅黑" pitchFamily="34" charset="-122"/>
                <a:ea typeface="微软雅黑" pitchFamily="34" charset="-122"/>
              </a:rPr>
              <a:t>号文调整为五种方法</a:t>
            </a:r>
            <a:r>
              <a:rPr lang="zh-CN" altLang="en-US" kern="0" dirty="0" smtClean="0">
                <a:solidFill>
                  <a:srgbClr val="000000"/>
                </a:solidFill>
                <a:latin typeface="微软雅黑" pitchFamily="34" charset="-122"/>
                <a:ea typeface="微软雅黑" pitchFamily="34" charset="-122"/>
              </a:rPr>
              <a:t>。</a:t>
            </a:r>
            <a:endParaRPr lang="en-US" altLang="zh-CN" kern="0" dirty="0">
              <a:solidFill>
                <a:srgbClr val="000000"/>
              </a:solidFill>
              <a:latin typeface="微软雅黑" pitchFamily="34" charset="-122"/>
              <a:ea typeface="微软雅黑" pitchFamily="34" charset="-122"/>
            </a:endParaRPr>
          </a:p>
          <a:p>
            <a:pPr lvl="0" defTabSz="0" fontAlgn="base">
              <a:lnSpc>
                <a:spcPts val="3200"/>
              </a:lnSpc>
              <a:spcBef>
                <a:spcPct val="20000"/>
              </a:spcBef>
              <a:spcAft>
                <a:spcPct val="0"/>
              </a:spcAft>
              <a:buClr>
                <a:srgbClr val="2F2F2F"/>
              </a:buClr>
              <a:buSzPct val="50000"/>
            </a:pPr>
            <a:r>
              <a:rPr lang="en-US" altLang="zh-CN" b="1" kern="0" dirty="0">
                <a:solidFill>
                  <a:srgbClr val="000000"/>
                </a:solidFill>
                <a:latin typeface="微软雅黑" pitchFamily="34" charset="-122"/>
                <a:ea typeface="微软雅黑" pitchFamily="34" charset="-122"/>
                <a:cs typeface="Times New Roman" panose="02020603050405020304" pitchFamily="18" charset="0"/>
                <a:sym typeface="微软雅黑" pitchFamily="34" charset="-122"/>
              </a:rPr>
              <a:t> </a:t>
            </a:r>
            <a:r>
              <a:rPr lang="en-US" altLang="zh-CN" b="1" kern="0" dirty="0" smtClean="0">
                <a:solidFill>
                  <a:srgbClr val="000000"/>
                </a:solidFill>
                <a:latin typeface="微软雅黑" pitchFamily="34" charset="-122"/>
                <a:ea typeface="微软雅黑" pitchFamily="34" charset="-122"/>
                <a:cs typeface="Times New Roman" panose="02020603050405020304" pitchFamily="18" charset="0"/>
                <a:sym typeface="微软雅黑" pitchFamily="34" charset="-122"/>
              </a:rPr>
              <a:t>   </a:t>
            </a:r>
            <a:r>
              <a:rPr lang="en-US" altLang="zh-CN" b="1" kern="0" dirty="0" smtClean="0">
                <a:solidFill>
                  <a:srgbClr val="0070C0"/>
                </a:solidFill>
                <a:latin typeface="华文楷体" panose="02010600040101010101" pitchFamily="2" charset="-122"/>
                <a:ea typeface="华文楷体" panose="02010600040101010101" pitchFamily="2" charset="-122"/>
                <a:cs typeface="Times New Roman" panose="02020603050405020304" pitchFamily="18" charset="0"/>
                <a:sym typeface="微软雅黑" pitchFamily="34" charset="-122"/>
              </a:rPr>
              <a:t> </a:t>
            </a:r>
            <a:r>
              <a:rPr lang="en-US" altLang="zh-CN" b="1" kern="0" dirty="0">
                <a:solidFill>
                  <a:srgbClr val="0070C0"/>
                </a:solidFill>
                <a:latin typeface="微软雅黑" pitchFamily="34" charset="-122"/>
                <a:ea typeface="微软雅黑" pitchFamily="34" charset="-122"/>
                <a:sym typeface="微软雅黑" pitchFamily="34" charset="-122"/>
              </a:rPr>
              <a:t>3</a:t>
            </a:r>
            <a:r>
              <a:rPr lang="zh-CN" altLang="en-US" b="1" kern="0" dirty="0">
                <a:solidFill>
                  <a:srgbClr val="0070C0"/>
                </a:solidFill>
                <a:latin typeface="微软雅黑" pitchFamily="34" charset="-122"/>
                <a:ea typeface="微软雅黑" pitchFamily="34" charset="-122"/>
                <a:sym typeface="微软雅黑" pitchFamily="34" charset="-122"/>
              </a:rPr>
              <a:t>、</a:t>
            </a:r>
            <a:r>
              <a:rPr lang="zh-CN" altLang="en-US" kern="0" dirty="0">
                <a:solidFill>
                  <a:prstClr val="black"/>
                </a:solidFill>
                <a:latin typeface="微软雅黑" pitchFamily="34" charset="-122"/>
                <a:ea typeface="微软雅黑" pitchFamily="34" charset="-122"/>
                <a:sym typeface="微软雅黑" pitchFamily="34" charset="-122"/>
              </a:rPr>
              <a:t>采用合理低价法、合理价随机确定中标人法、经评审的最底投标价法</a:t>
            </a:r>
            <a:r>
              <a:rPr lang="zh-CN" altLang="en-US" kern="0" dirty="0">
                <a:solidFill>
                  <a:srgbClr val="FF0000"/>
                </a:solidFill>
                <a:latin typeface="微软雅黑" pitchFamily="34" charset="-122"/>
                <a:ea typeface="微软雅黑" pitchFamily="34" charset="-122"/>
                <a:sym typeface="微软雅黑" pitchFamily="34" charset="-122"/>
              </a:rPr>
              <a:t>也可加入信用因素。</a:t>
            </a:r>
            <a:r>
              <a:rPr lang="en-US" altLang="zh-CN" b="1" kern="0" dirty="0">
                <a:solidFill>
                  <a:prstClr val="black"/>
                </a:solidFill>
                <a:latin typeface="微软雅黑" pitchFamily="34" charset="-122"/>
                <a:ea typeface="微软雅黑" pitchFamily="34" charset="-122"/>
                <a:sym typeface="微软雅黑" pitchFamily="34" charset="-122"/>
              </a:rPr>
              <a:t>    </a:t>
            </a:r>
          </a:p>
          <a:p>
            <a:pPr marL="59169" lvl="0" algn="just" defTabSz="879475">
              <a:lnSpc>
                <a:spcPts val="3300"/>
              </a:lnSpc>
              <a:spcBef>
                <a:spcPts val="1118"/>
              </a:spcBef>
            </a:pPr>
            <a:r>
              <a:rPr lang="en-US" altLang="zh-CN" b="1" kern="0" dirty="0">
                <a:solidFill>
                  <a:prstClr val="black"/>
                </a:solidFill>
                <a:latin typeface="微软雅黑" pitchFamily="34" charset="-122"/>
                <a:ea typeface="微软雅黑" pitchFamily="34" charset="-122"/>
                <a:sym typeface="微软雅黑" pitchFamily="34" charset="-122"/>
              </a:rPr>
              <a:t>    </a:t>
            </a:r>
            <a:r>
              <a:rPr lang="en-US" altLang="zh-CN" b="1" kern="0" dirty="0">
                <a:solidFill>
                  <a:srgbClr val="0070C0"/>
                </a:solidFill>
                <a:latin typeface="微软雅黑" pitchFamily="34" charset="-122"/>
                <a:ea typeface="微软雅黑" pitchFamily="34" charset="-122"/>
                <a:sym typeface="微软雅黑" pitchFamily="34" charset="-122"/>
              </a:rPr>
              <a:t>4</a:t>
            </a:r>
            <a:r>
              <a:rPr lang="zh-CN" altLang="en-US" b="1" kern="0" dirty="0">
                <a:solidFill>
                  <a:srgbClr val="0070C0"/>
                </a:solidFill>
                <a:latin typeface="微软雅黑" pitchFamily="34" charset="-122"/>
                <a:ea typeface="微软雅黑" pitchFamily="34" charset="-122"/>
                <a:sym typeface="微软雅黑" pitchFamily="34" charset="-122"/>
              </a:rPr>
              <a:t>、</a:t>
            </a:r>
            <a:r>
              <a:rPr lang="zh-CN" altLang="en-US" kern="0" dirty="0">
                <a:solidFill>
                  <a:prstClr val="black"/>
                </a:solidFill>
                <a:latin typeface="微软雅黑" pitchFamily="34" charset="-122"/>
                <a:ea typeface="微软雅黑" pitchFamily="34" charset="-122"/>
                <a:sym typeface="微软雅黑" pitchFamily="34" charset="-122"/>
              </a:rPr>
              <a:t>江苏综合评估法</a:t>
            </a:r>
            <a:r>
              <a:rPr lang="en-US" altLang="zh-CN" kern="0" dirty="0">
                <a:solidFill>
                  <a:prstClr val="black"/>
                </a:solidFill>
                <a:latin typeface="微软雅黑" pitchFamily="34" charset="-122"/>
                <a:ea typeface="微软雅黑" pitchFamily="34" charset="-122"/>
                <a:sym typeface="微软雅黑" pitchFamily="34" charset="-122"/>
              </a:rPr>
              <a:t>5</a:t>
            </a:r>
            <a:r>
              <a:rPr lang="zh-CN" altLang="en-US" kern="0" dirty="0">
                <a:solidFill>
                  <a:prstClr val="black"/>
                </a:solidFill>
                <a:latin typeface="微软雅黑" pitchFamily="34" charset="-122"/>
                <a:ea typeface="微软雅黑" pitchFamily="34" charset="-122"/>
                <a:sym typeface="微软雅黑" pitchFamily="34" charset="-122"/>
              </a:rPr>
              <a:t>项因素：</a:t>
            </a:r>
            <a:r>
              <a:rPr lang="zh-CN" altLang="en-US" kern="0" dirty="0">
                <a:solidFill>
                  <a:srgbClr val="FF0000"/>
                </a:solidFill>
                <a:latin typeface="微软雅黑" pitchFamily="34" charset="-122"/>
                <a:ea typeface="微软雅黑" pitchFamily="34" charset="-122"/>
                <a:sym typeface="微软雅黑" pitchFamily="34" charset="-122"/>
              </a:rPr>
              <a:t>投标报价、施工组织设计、业绩、信用评价和报价合理性</a:t>
            </a:r>
            <a:r>
              <a:rPr lang="zh-CN" altLang="en-US" kern="0" dirty="0">
                <a:solidFill>
                  <a:prstClr val="black"/>
                </a:solidFill>
                <a:latin typeface="微软雅黑" pitchFamily="34" charset="-122"/>
                <a:ea typeface="微软雅黑" pitchFamily="34" charset="-122"/>
                <a:sym typeface="微软雅黑" pitchFamily="34" charset="-122"/>
              </a:rPr>
              <a:t>。</a:t>
            </a:r>
            <a:r>
              <a:rPr lang="zh-CN" altLang="en-US" u="sng" kern="0" dirty="0">
                <a:solidFill>
                  <a:prstClr val="black"/>
                </a:solidFill>
                <a:latin typeface="微软雅黑" pitchFamily="34" charset="-122"/>
                <a:ea typeface="微软雅黑" pitchFamily="34" charset="-122"/>
                <a:sym typeface="微软雅黑" pitchFamily="34" charset="-122"/>
              </a:rPr>
              <a:t>其中技术标降为</a:t>
            </a:r>
            <a:r>
              <a:rPr lang="en-US" altLang="zh-CN" u="sng" kern="0" dirty="0">
                <a:solidFill>
                  <a:prstClr val="black"/>
                </a:solidFill>
                <a:latin typeface="微软雅黑" pitchFamily="34" charset="-122"/>
                <a:ea typeface="微软雅黑" pitchFamily="34" charset="-122"/>
                <a:sym typeface="微软雅黑" pitchFamily="34" charset="-122"/>
              </a:rPr>
              <a:t>10</a:t>
            </a:r>
            <a:r>
              <a:rPr lang="zh-CN" altLang="en-US" u="sng" kern="0" dirty="0">
                <a:solidFill>
                  <a:prstClr val="black"/>
                </a:solidFill>
                <a:latin typeface="微软雅黑" pitchFamily="34" charset="-122"/>
                <a:ea typeface="微软雅黑" pitchFamily="34" charset="-122"/>
                <a:sym typeface="微软雅黑" pitchFamily="34" charset="-122"/>
              </a:rPr>
              <a:t>分，取消奖项加分，报价合理性基准价改为</a:t>
            </a:r>
            <a:r>
              <a:rPr lang="zh-CN" altLang="en-US" u="sng" kern="0" dirty="0" smtClean="0">
                <a:solidFill>
                  <a:prstClr val="black"/>
                </a:solidFill>
                <a:latin typeface="微软雅黑" pitchFamily="34" charset="-122"/>
                <a:ea typeface="微软雅黑" pitchFamily="34" charset="-122"/>
                <a:sym typeface="微软雅黑" pitchFamily="34" charset="-122"/>
              </a:rPr>
              <a:t>组合计算</a:t>
            </a:r>
            <a:endParaRPr lang="en-US" altLang="zh-CN" u="sng" kern="0" dirty="0" smtClean="0">
              <a:solidFill>
                <a:prstClr val="black"/>
              </a:solidFill>
              <a:latin typeface="微软雅黑" pitchFamily="34" charset="-122"/>
              <a:ea typeface="微软雅黑" pitchFamily="34" charset="-122"/>
              <a:sym typeface="微软雅黑" pitchFamily="34" charset="-122"/>
            </a:endParaRPr>
          </a:p>
          <a:p>
            <a:pPr marL="59169" lvl="0" algn="just" defTabSz="879475">
              <a:lnSpc>
                <a:spcPts val="2600"/>
              </a:lnSpc>
              <a:spcBef>
                <a:spcPts val="1118"/>
              </a:spcBef>
            </a:pPr>
            <a:r>
              <a:rPr lang="zh-CN" altLang="en-US" kern="0" dirty="0" smtClean="0">
                <a:solidFill>
                  <a:prstClr val="black"/>
                </a:solidFill>
                <a:latin typeface="微软雅黑" pitchFamily="34" charset="-122"/>
                <a:ea typeface="微软雅黑" pitchFamily="34" charset="-122"/>
                <a:sym typeface="微软雅黑" pitchFamily="34" charset="-122"/>
              </a:rPr>
              <a:t>。同时</a:t>
            </a:r>
            <a:r>
              <a:rPr lang="zh-CN" altLang="en-US" kern="0" dirty="0">
                <a:solidFill>
                  <a:prstClr val="black"/>
                </a:solidFill>
                <a:latin typeface="微软雅黑" pitchFamily="34" charset="-122"/>
                <a:ea typeface="微软雅黑" pitchFamily="34" charset="-122"/>
                <a:sym typeface="微软雅黑" pitchFamily="34" charset="-122"/>
              </a:rPr>
              <a:t>规定，采用综合评估法的工程，提倡实行两</a:t>
            </a:r>
            <a:r>
              <a:rPr lang="zh-CN" altLang="en-US" kern="0" dirty="0" smtClean="0">
                <a:solidFill>
                  <a:prstClr val="black"/>
                </a:solidFill>
                <a:latin typeface="微软雅黑" pitchFamily="34" charset="-122"/>
                <a:ea typeface="微软雅黑" pitchFamily="34" charset="-122"/>
                <a:sym typeface="微软雅黑" pitchFamily="34" charset="-122"/>
              </a:rPr>
              <a:t>阶段评</a:t>
            </a:r>
            <a:endParaRPr lang="en-US" altLang="zh-CN" kern="0" dirty="0" smtClean="0">
              <a:solidFill>
                <a:prstClr val="black"/>
              </a:solidFill>
              <a:latin typeface="微软雅黑" pitchFamily="34" charset="-122"/>
              <a:ea typeface="微软雅黑" pitchFamily="34" charset="-122"/>
              <a:sym typeface="微软雅黑" pitchFamily="34" charset="-122"/>
            </a:endParaRPr>
          </a:p>
          <a:p>
            <a:pPr marL="59169" lvl="0" algn="just" defTabSz="879475">
              <a:lnSpc>
                <a:spcPts val="2600"/>
              </a:lnSpc>
              <a:spcBef>
                <a:spcPts val="1118"/>
              </a:spcBef>
            </a:pPr>
            <a:r>
              <a:rPr lang="zh-CN" altLang="en-US" kern="0" dirty="0" smtClean="0">
                <a:solidFill>
                  <a:prstClr val="black"/>
                </a:solidFill>
                <a:latin typeface="微软雅黑" pitchFamily="34" charset="-122"/>
                <a:ea typeface="微软雅黑" pitchFamily="34" charset="-122"/>
                <a:sym typeface="微软雅黑" pitchFamily="34" charset="-122"/>
              </a:rPr>
              <a:t>标</a:t>
            </a:r>
            <a:r>
              <a:rPr lang="zh-CN" altLang="en-US" kern="0" dirty="0">
                <a:solidFill>
                  <a:prstClr val="black"/>
                </a:solidFill>
                <a:latin typeface="微软雅黑" pitchFamily="34" charset="-122"/>
                <a:ea typeface="微软雅黑" pitchFamily="34" charset="-122"/>
                <a:sym typeface="微软雅黑" pitchFamily="34" charset="-122"/>
              </a:rPr>
              <a:t>。修订后的变化：一是第一阶段由</a:t>
            </a:r>
            <a:r>
              <a:rPr lang="zh-CN" altLang="en-US" kern="0" dirty="0">
                <a:solidFill>
                  <a:srgbClr val="FF0000"/>
                </a:solidFill>
                <a:latin typeface="微软雅黑" pitchFamily="34" charset="-122"/>
                <a:ea typeface="微软雅黑" pitchFamily="34" charset="-122"/>
                <a:sym typeface="微软雅黑" pitchFamily="34" charset="-122"/>
              </a:rPr>
              <a:t>技术标</a:t>
            </a:r>
            <a:r>
              <a:rPr lang="zh-CN" altLang="en-US" kern="0" dirty="0">
                <a:solidFill>
                  <a:prstClr val="black"/>
                </a:solidFill>
                <a:latin typeface="微软雅黑" pitchFamily="34" charset="-122"/>
                <a:ea typeface="微软雅黑" pitchFamily="34" charset="-122"/>
                <a:sym typeface="微软雅黑" pitchFamily="34" charset="-122"/>
              </a:rPr>
              <a:t>开评标</a:t>
            </a:r>
            <a:r>
              <a:rPr lang="zh-CN" altLang="en-US" kern="0" dirty="0" smtClean="0">
                <a:solidFill>
                  <a:prstClr val="black"/>
                </a:solidFill>
                <a:latin typeface="微软雅黑" pitchFamily="34" charset="-122"/>
                <a:ea typeface="微软雅黑" pitchFamily="34" charset="-122"/>
                <a:sym typeface="微软雅黑" pitchFamily="34" charset="-122"/>
              </a:rPr>
              <a:t>改为</a:t>
            </a:r>
            <a:r>
              <a:rPr lang="zh-CN" altLang="en-US" kern="0" dirty="0" smtClean="0">
                <a:solidFill>
                  <a:srgbClr val="FF0000"/>
                </a:solidFill>
                <a:latin typeface="微软雅黑" pitchFamily="34" charset="-122"/>
                <a:ea typeface="微软雅黑" pitchFamily="34" charset="-122"/>
                <a:sym typeface="微软雅黑" pitchFamily="34" charset="-122"/>
              </a:rPr>
              <a:t>商</a:t>
            </a:r>
            <a:endParaRPr lang="en-US" altLang="zh-CN" kern="0" dirty="0" smtClean="0">
              <a:solidFill>
                <a:srgbClr val="FF0000"/>
              </a:solidFill>
              <a:latin typeface="微软雅黑" pitchFamily="34" charset="-122"/>
              <a:ea typeface="微软雅黑" pitchFamily="34" charset="-122"/>
              <a:sym typeface="微软雅黑" pitchFamily="34" charset="-122"/>
            </a:endParaRPr>
          </a:p>
          <a:p>
            <a:pPr marL="59169" lvl="0" algn="just" defTabSz="879475">
              <a:lnSpc>
                <a:spcPts val="2600"/>
              </a:lnSpc>
              <a:spcBef>
                <a:spcPts val="1118"/>
              </a:spcBef>
            </a:pPr>
            <a:r>
              <a:rPr lang="zh-CN" altLang="en-US" kern="0" dirty="0" smtClean="0">
                <a:solidFill>
                  <a:srgbClr val="FF0000"/>
                </a:solidFill>
                <a:latin typeface="微软雅黑" pitchFamily="34" charset="-122"/>
                <a:ea typeface="微软雅黑" pitchFamily="34" charset="-122"/>
                <a:sym typeface="微软雅黑" pitchFamily="34" charset="-122"/>
              </a:rPr>
              <a:t>务</a:t>
            </a:r>
            <a:r>
              <a:rPr lang="zh-CN" altLang="en-US" kern="0" dirty="0">
                <a:solidFill>
                  <a:srgbClr val="FF0000"/>
                </a:solidFill>
                <a:latin typeface="微软雅黑" pitchFamily="34" charset="-122"/>
                <a:ea typeface="微软雅黑" pitchFamily="34" charset="-122"/>
                <a:sym typeface="微软雅黑" pitchFamily="34" charset="-122"/>
              </a:rPr>
              <a:t>技术标</a:t>
            </a:r>
            <a:r>
              <a:rPr lang="zh-CN" altLang="en-US" kern="0" dirty="0">
                <a:solidFill>
                  <a:prstClr val="black"/>
                </a:solidFill>
                <a:latin typeface="微软雅黑" pitchFamily="34" charset="-122"/>
                <a:ea typeface="微软雅黑" pitchFamily="34" charset="-122"/>
                <a:sym typeface="微软雅黑" pitchFamily="34" charset="-122"/>
              </a:rPr>
              <a:t>开评标，更为全面；二是取消技术标合格</a:t>
            </a:r>
            <a:r>
              <a:rPr lang="zh-CN" altLang="en-US" kern="0" dirty="0" smtClean="0">
                <a:solidFill>
                  <a:prstClr val="black"/>
                </a:solidFill>
                <a:latin typeface="微软雅黑" pitchFamily="34" charset="-122"/>
                <a:ea typeface="微软雅黑" pitchFamily="34" charset="-122"/>
                <a:sym typeface="微软雅黑" pitchFamily="34" charset="-122"/>
              </a:rPr>
              <a:t>制评审，</a:t>
            </a:r>
            <a:endParaRPr lang="en-US" altLang="zh-CN" kern="0" dirty="0" smtClean="0">
              <a:solidFill>
                <a:prstClr val="black"/>
              </a:solidFill>
              <a:latin typeface="微软雅黑" pitchFamily="34" charset="-122"/>
              <a:ea typeface="微软雅黑" pitchFamily="34" charset="-122"/>
              <a:sym typeface="微软雅黑" pitchFamily="34" charset="-122"/>
            </a:endParaRPr>
          </a:p>
          <a:p>
            <a:pPr marL="59169" lvl="0" algn="just" defTabSz="879475">
              <a:lnSpc>
                <a:spcPts val="2700"/>
              </a:lnSpc>
              <a:spcBef>
                <a:spcPts val="1118"/>
              </a:spcBef>
            </a:pPr>
            <a:r>
              <a:rPr lang="zh-CN" altLang="en-US" kern="0" dirty="0" smtClean="0">
                <a:solidFill>
                  <a:prstClr val="black"/>
                </a:solidFill>
                <a:latin typeface="微软雅黑" pitchFamily="34" charset="-122"/>
                <a:ea typeface="微软雅黑" pitchFamily="34" charset="-122"/>
                <a:sym typeface="微软雅黑" pitchFamily="34" charset="-122"/>
              </a:rPr>
              <a:t>均</a:t>
            </a:r>
            <a:r>
              <a:rPr lang="zh-CN" altLang="en-US" kern="0" dirty="0">
                <a:solidFill>
                  <a:prstClr val="black"/>
                </a:solidFill>
                <a:latin typeface="微软雅黑" pitchFamily="34" charset="-122"/>
                <a:ea typeface="微软雅黑" pitchFamily="34" charset="-122"/>
                <a:sym typeface="微软雅黑" pitchFamily="34" charset="-122"/>
              </a:rPr>
              <a:t>采用打分制。</a:t>
            </a:r>
            <a:endParaRPr lang="en-US" altLang="zh-CN"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lvl="0" defTabSz="0" fontAlgn="base">
              <a:lnSpc>
                <a:spcPts val="2700"/>
              </a:lnSpc>
              <a:spcBef>
                <a:spcPct val="20000"/>
              </a:spcBef>
              <a:spcAft>
                <a:spcPct val="0"/>
              </a:spcAft>
              <a:buClr>
                <a:srgbClr val="2F2F2F"/>
              </a:buClr>
              <a:buSzPct val="50000"/>
            </a:pPr>
            <a:r>
              <a:rPr lang="en-US" altLang="zh-CN" b="1" kern="0" dirty="0" smtClean="0">
                <a:solidFill>
                  <a:srgbClr val="0070C0"/>
                </a:solidFill>
                <a:latin typeface="微软雅黑" pitchFamily="34" charset="-122"/>
                <a:ea typeface="微软雅黑" pitchFamily="34" charset="-122"/>
                <a:sym typeface="微软雅黑" pitchFamily="34" charset="-122"/>
              </a:rPr>
              <a:t>    5</a:t>
            </a:r>
            <a:r>
              <a:rPr lang="zh-CN" altLang="en-US" b="1" kern="0" dirty="0">
                <a:solidFill>
                  <a:srgbClr val="0070C0"/>
                </a:solidFill>
                <a:latin typeface="微软雅黑" pitchFamily="34" charset="-122"/>
                <a:ea typeface="微软雅黑" pitchFamily="34" charset="-122"/>
                <a:sym typeface="微软雅黑" pitchFamily="34" charset="-122"/>
              </a:rPr>
              <a:t>、</a:t>
            </a:r>
            <a:r>
              <a:rPr lang="zh-CN" altLang="en-US" kern="0" dirty="0">
                <a:solidFill>
                  <a:prstClr val="black"/>
                </a:solidFill>
                <a:latin typeface="微软雅黑" pitchFamily="34" charset="-122"/>
                <a:ea typeface="微软雅黑" pitchFamily="34" charset="-122"/>
                <a:sym typeface="微软雅黑" pitchFamily="34" charset="-122"/>
              </a:rPr>
              <a:t>技术标评审的调整：</a:t>
            </a:r>
            <a:r>
              <a:rPr lang="zh-CN" altLang="en-US" kern="0" dirty="0">
                <a:solidFill>
                  <a:srgbClr val="FF0000"/>
                </a:solidFill>
                <a:latin typeface="微软雅黑" pitchFamily="34" charset="-122"/>
                <a:ea typeface="微软雅黑" pitchFamily="34" charset="-122"/>
                <a:sym typeface="微软雅黑" pitchFamily="34" charset="-122"/>
              </a:rPr>
              <a:t>一</a:t>
            </a:r>
            <a:r>
              <a:rPr lang="zh-CN" altLang="en-US" kern="0" dirty="0">
                <a:solidFill>
                  <a:prstClr val="black"/>
                </a:solidFill>
                <a:latin typeface="微软雅黑" pitchFamily="34" charset="-122"/>
                <a:ea typeface="微软雅黑" pitchFamily="34" charset="-122"/>
                <a:sym typeface="微软雅黑" pitchFamily="34" charset="-122"/>
              </a:rPr>
              <a:t>分项不低于</a:t>
            </a:r>
            <a:r>
              <a:rPr lang="en-US" altLang="zh-CN" kern="0" dirty="0">
                <a:solidFill>
                  <a:prstClr val="black"/>
                </a:solidFill>
                <a:latin typeface="微软雅黑" pitchFamily="34" charset="-122"/>
                <a:ea typeface="微软雅黑" pitchFamily="34" charset="-122"/>
                <a:sym typeface="微软雅黑" pitchFamily="34" charset="-122"/>
              </a:rPr>
              <a:t>70%</a:t>
            </a:r>
            <a:r>
              <a:rPr lang="zh-CN" altLang="en-US" kern="0" dirty="0">
                <a:solidFill>
                  <a:prstClr val="black"/>
                </a:solidFill>
                <a:latin typeface="微软雅黑" pitchFamily="34" charset="-122"/>
                <a:ea typeface="微软雅黑" pitchFamily="34" charset="-122"/>
                <a:sym typeface="微软雅黑" pitchFamily="34" charset="-122"/>
              </a:rPr>
              <a:t>，</a:t>
            </a:r>
            <a:r>
              <a:rPr lang="zh-CN" altLang="en-US" kern="0" dirty="0">
                <a:solidFill>
                  <a:srgbClr val="FF0000"/>
                </a:solidFill>
                <a:latin typeface="微软雅黑" pitchFamily="34" charset="-122"/>
                <a:ea typeface="微软雅黑" pitchFamily="34" charset="-122"/>
                <a:sym typeface="微软雅黑" pitchFamily="34" charset="-122"/>
              </a:rPr>
              <a:t>二</a:t>
            </a:r>
            <a:r>
              <a:rPr lang="zh-CN" altLang="en-US" kern="0" dirty="0">
                <a:solidFill>
                  <a:prstClr val="black"/>
                </a:solidFill>
                <a:latin typeface="微软雅黑" pitchFamily="34" charset="-122"/>
                <a:ea typeface="微软雅黑" pitchFamily="34" charset="-122"/>
                <a:sym typeface="微软雅黑" pitchFamily="34" charset="-122"/>
              </a:rPr>
              <a:t>减</a:t>
            </a:r>
            <a:r>
              <a:rPr lang="zh-CN" altLang="en-US" kern="0" dirty="0" smtClean="0">
                <a:solidFill>
                  <a:prstClr val="black"/>
                </a:solidFill>
                <a:latin typeface="微软雅黑" pitchFamily="34" charset="-122"/>
                <a:ea typeface="微软雅黑" pitchFamily="34" charset="-122"/>
                <a:sym typeface="微软雅黑" pitchFamily="34" charset="-122"/>
              </a:rPr>
              <a:t>为主</a:t>
            </a:r>
            <a:endParaRPr lang="en-US" altLang="zh-CN" kern="0" dirty="0" smtClean="0">
              <a:solidFill>
                <a:prstClr val="black"/>
              </a:solidFill>
              <a:latin typeface="微软雅黑" pitchFamily="34" charset="-122"/>
              <a:ea typeface="微软雅黑" pitchFamily="34" charset="-122"/>
              <a:sym typeface="微软雅黑" pitchFamily="34" charset="-122"/>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743" y="3777275"/>
            <a:ext cx="4067164" cy="2455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3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p:cNvSpPr txBox="1"/>
          <p:nvPr/>
        </p:nvSpPr>
        <p:spPr>
          <a:xfrm>
            <a:off x="802495" y="507576"/>
            <a:ext cx="6429525" cy="523220"/>
          </a:xfrm>
          <a:prstGeom prst="rect">
            <a:avLst/>
          </a:prstGeom>
          <a:noFill/>
        </p:spPr>
        <p:txBody>
          <a:bodyPr wrap="square" rtlCol="0">
            <a:spAutoFit/>
          </a:bodyPr>
          <a:lstStyle/>
          <a:p>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（一）工程</a:t>
            </a:r>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总承包</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招投标</a:t>
            </a:r>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导</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则</a:t>
            </a:r>
            <a:endParaRPr lang="zh-CN" altLang="en-US" sz="27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678816" y="1622593"/>
            <a:ext cx="11015597" cy="469635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p:nvSpPr>
        <p:spPr>
          <a:xfrm>
            <a:off x="839202" y="1753242"/>
            <a:ext cx="10694824" cy="4435060"/>
          </a:xfrm>
          <a:prstGeom prst="rect">
            <a:avLst/>
          </a:prstGeom>
        </p:spPr>
        <p:txBody>
          <a:bodyPr wrap="square">
            <a:spAutoFit/>
          </a:bodyPr>
          <a:lstStyle/>
          <a:p>
            <a:pPr lvl="0" defTabSz="0" fontAlgn="base">
              <a:lnSpc>
                <a:spcPts val="3300"/>
              </a:lnSpc>
              <a:spcBef>
                <a:spcPct val="20000"/>
              </a:spcBef>
              <a:spcAft>
                <a:spcPct val="0"/>
              </a:spcAft>
              <a:buClr>
                <a:srgbClr val="2F2F2F"/>
              </a:buClr>
              <a:buSzPct val="50000"/>
            </a:pPr>
            <a:r>
              <a:rPr lang="zh-CN" altLang="en-US" kern="0" dirty="0" smtClean="0">
                <a:solidFill>
                  <a:prstClr val="black"/>
                </a:solidFill>
                <a:latin typeface="微软雅黑" pitchFamily="34" charset="-122"/>
                <a:ea typeface="微软雅黑" pitchFamily="34" charset="-122"/>
                <a:sym typeface="微软雅黑" pitchFamily="34" charset="-122"/>
              </a:rPr>
              <a:t>要</a:t>
            </a:r>
            <a:r>
              <a:rPr lang="en-US" altLang="zh-CN" kern="0" dirty="0">
                <a:solidFill>
                  <a:prstClr val="black"/>
                </a:solidFill>
                <a:latin typeface="微软雅黑" pitchFamily="34" charset="-122"/>
                <a:ea typeface="微软雅黑" pitchFamily="34" charset="-122"/>
                <a:sym typeface="微软雅黑" pitchFamily="34" charset="-122"/>
              </a:rPr>
              <a:t>5</a:t>
            </a:r>
            <a:r>
              <a:rPr lang="zh-CN" altLang="en-US" kern="0" dirty="0">
                <a:solidFill>
                  <a:prstClr val="black"/>
                </a:solidFill>
                <a:latin typeface="微软雅黑" pitchFamily="34" charset="-122"/>
                <a:ea typeface="微软雅黑" pitchFamily="34" charset="-122"/>
                <a:sym typeface="微软雅黑" pitchFamily="34" charset="-122"/>
              </a:rPr>
              <a:t>项评分点、</a:t>
            </a:r>
            <a:r>
              <a:rPr lang="en-US" altLang="zh-CN" kern="0" dirty="0">
                <a:solidFill>
                  <a:prstClr val="black"/>
                </a:solidFill>
                <a:latin typeface="微软雅黑" pitchFamily="34" charset="-122"/>
                <a:ea typeface="微软雅黑" pitchFamily="34" charset="-122"/>
                <a:sym typeface="微软雅黑" pitchFamily="34" charset="-122"/>
              </a:rPr>
              <a:t>80</a:t>
            </a:r>
            <a:r>
              <a:rPr lang="zh-CN" altLang="en-US" kern="0" dirty="0">
                <a:solidFill>
                  <a:prstClr val="black"/>
                </a:solidFill>
                <a:latin typeface="微软雅黑" pitchFamily="34" charset="-122"/>
                <a:ea typeface="微软雅黑" pitchFamily="34" charset="-122"/>
                <a:sym typeface="微软雅黑" pitchFamily="34" charset="-122"/>
              </a:rPr>
              <a:t>页，</a:t>
            </a:r>
            <a:r>
              <a:rPr lang="zh-CN" altLang="en-US" kern="0" dirty="0">
                <a:solidFill>
                  <a:srgbClr val="FF0000"/>
                </a:solidFill>
                <a:latin typeface="微软雅黑" pitchFamily="34" charset="-122"/>
                <a:ea typeface="微软雅黑" pitchFamily="34" charset="-122"/>
                <a:sym typeface="微软雅黑" pitchFamily="34" charset="-122"/>
              </a:rPr>
              <a:t>三</a:t>
            </a:r>
            <a:r>
              <a:rPr lang="zh-CN" altLang="en-US" kern="0" dirty="0">
                <a:solidFill>
                  <a:prstClr val="black"/>
                </a:solidFill>
                <a:latin typeface="微软雅黑" pitchFamily="34" charset="-122"/>
                <a:ea typeface="微软雅黑" pitchFamily="34" charset="-122"/>
                <a:sym typeface="微软雅黑" pitchFamily="34" charset="-122"/>
              </a:rPr>
              <a:t>单因素不得编制施工组织设计。</a:t>
            </a:r>
            <a:endParaRPr lang="en-US" altLang="zh-CN" kern="0" dirty="0">
              <a:solidFill>
                <a:prstClr val="black"/>
              </a:solidFill>
              <a:latin typeface="微软雅黑" pitchFamily="34" charset="-122"/>
              <a:ea typeface="微软雅黑" pitchFamily="34" charset="-122"/>
              <a:sym typeface="微软雅黑" pitchFamily="34" charset="-122"/>
            </a:endParaRPr>
          </a:p>
          <a:p>
            <a:pPr lvl="0" defTabSz="0" fontAlgn="base">
              <a:lnSpc>
                <a:spcPts val="3300"/>
              </a:lnSpc>
              <a:spcBef>
                <a:spcPct val="20000"/>
              </a:spcBef>
              <a:spcAft>
                <a:spcPct val="0"/>
              </a:spcAft>
              <a:buClr>
                <a:srgbClr val="2F2F2F"/>
              </a:buClr>
              <a:buSzPct val="50000"/>
            </a:pPr>
            <a:r>
              <a:rPr lang="en-US" altLang="zh-CN" b="1" kern="0" dirty="0">
                <a:solidFill>
                  <a:srgbClr val="0070C0"/>
                </a:solidFill>
                <a:latin typeface="微软雅黑" pitchFamily="34" charset="-122"/>
                <a:ea typeface="微软雅黑" pitchFamily="34" charset="-122"/>
                <a:sym typeface="微软雅黑" pitchFamily="34" charset="-122"/>
              </a:rPr>
              <a:t>    6</a:t>
            </a:r>
            <a:r>
              <a:rPr lang="zh-CN" altLang="en-US" b="1" kern="0" dirty="0">
                <a:solidFill>
                  <a:srgbClr val="0070C0"/>
                </a:solidFill>
                <a:latin typeface="微软雅黑" pitchFamily="34" charset="-122"/>
                <a:ea typeface="微软雅黑" pitchFamily="34" charset="-122"/>
                <a:sym typeface="微软雅黑" pitchFamily="34" charset="-122"/>
              </a:rPr>
              <a:t>、</a:t>
            </a:r>
            <a:r>
              <a:rPr lang="zh-CN" altLang="en-US" kern="0" dirty="0">
                <a:solidFill>
                  <a:prstClr val="black"/>
                </a:solidFill>
                <a:latin typeface="微软雅黑" pitchFamily="34" charset="-122"/>
                <a:ea typeface="微软雅黑" pitchFamily="34" charset="-122"/>
                <a:sym typeface="微软雅黑" pitchFamily="34" charset="-122"/>
              </a:rPr>
              <a:t>基准价计算由</a:t>
            </a:r>
            <a:r>
              <a:rPr lang="en-US" altLang="zh-CN" kern="0" dirty="0">
                <a:solidFill>
                  <a:prstClr val="black"/>
                </a:solidFill>
                <a:latin typeface="微软雅黑" pitchFamily="34" charset="-122"/>
                <a:ea typeface="微软雅黑" pitchFamily="34" charset="-122"/>
                <a:sym typeface="微软雅黑" pitchFamily="34" charset="-122"/>
              </a:rPr>
              <a:t>4</a:t>
            </a:r>
            <a:r>
              <a:rPr lang="zh-CN" altLang="en-US" kern="0" dirty="0">
                <a:solidFill>
                  <a:prstClr val="black"/>
                </a:solidFill>
                <a:latin typeface="微软雅黑" pitchFamily="34" charset="-122"/>
                <a:ea typeface="微软雅黑" pitchFamily="34" charset="-122"/>
                <a:sym typeface="微软雅黑" pitchFamily="34" charset="-122"/>
              </a:rPr>
              <a:t>种增加至</a:t>
            </a:r>
            <a:r>
              <a:rPr lang="en-US" altLang="zh-CN" kern="0" dirty="0">
                <a:solidFill>
                  <a:prstClr val="black"/>
                </a:solidFill>
                <a:latin typeface="微软雅黑" pitchFamily="34" charset="-122"/>
                <a:ea typeface="微软雅黑" pitchFamily="34" charset="-122"/>
                <a:sym typeface="微软雅黑" pitchFamily="34" charset="-122"/>
              </a:rPr>
              <a:t>5</a:t>
            </a:r>
            <a:r>
              <a:rPr lang="zh-CN" altLang="en-US" kern="0" dirty="0">
                <a:solidFill>
                  <a:prstClr val="black"/>
                </a:solidFill>
                <a:latin typeface="微软雅黑" pitchFamily="34" charset="-122"/>
                <a:ea typeface="微软雅黑" pitchFamily="34" charset="-122"/>
                <a:sym typeface="微软雅黑" pitchFamily="34" charset="-122"/>
              </a:rPr>
              <a:t>种，</a:t>
            </a:r>
            <a:r>
              <a:rPr lang="zh-CN" altLang="en-US" kern="0" dirty="0">
                <a:solidFill>
                  <a:srgbClr val="FF0000"/>
                </a:solidFill>
                <a:latin typeface="微软雅黑" pitchFamily="34" charset="-122"/>
                <a:ea typeface="微软雅黑" pitchFamily="34" charset="-122"/>
                <a:sym typeface="微软雅黑" pitchFamily="34" charset="-122"/>
              </a:rPr>
              <a:t>第</a:t>
            </a:r>
            <a:r>
              <a:rPr lang="en-US" altLang="zh-CN" kern="0" dirty="0">
                <a:solidFill>
                  <a:srgbClr val="FF0000"/>
                </a:solidFill>
                <a:latin typeface="微软雅黑" pitchFamily="34" charset="-122"/>
                <a:ea typeface="微软雅黑" pitchFamily="34" charset="-122"/>
                <a:sym typeface="微软雅黑" pitchFamily="34" charset="-122"/>
              </a:rPr>
              <a:t>4</a:t>
            </a:r>
            <a:r>
              <a:rPr lang="zh-CN" altLang="en-US" kern="0" dirty="0">
                <a:solidFill>
                  <a:srgbClr val="FF0000"/>
                </a:solidFill>
                <a:latin typeface="微软雅黑" pitchFamily="34" charset="-122"/>
                <a:ea typeface="微软雅黑" pitchFamily="34" charset="-122"/>
                <a:sym typeface="微软雅黑" pitchFamily="34" charset="-122"/>
              </a:rPr>
              <a:t>种合理最低价，第</a:t>
            </a:r>
            <a:r>
              <a:rPr lang="en-US" altLang="zh-CN" kern="0" dirty="0">
                <a:solidFill>
                  <a:srgbClr val="FF0000"/>
                </a:solidFill>
                <a:latin typeface="微软雅黑" pitchFamily="34" charset="-122"/>
                <a:ea typeface="微软雅黑" pitchFamily="34" charset="-122"/>
                <a:sym typeface="微软雅黑" pitchFamily="34" charset="-122"/>
              </a:rPr>
              <a:t>5</a:t>
            </a:r>
            <a:r>
              <a:rPr lang="zh-CN" altLang="en-US" kern="0" dirty="0">
                <a:solidFill>
                  <a:srgbClr val="FF0000"/>
                </a:solidFill>
                <a:latin typeface="微软雅黑" pitchFamily="34" charset="-122"/>
                <a:ea typeface="微软雅黑" pitchFamily="34" charset="-122"/>
                <a:sym typeface="微软雅黑" pitchFamily="34" charset="-122"/>
              </a:rPr>
              <a:t>种</a:t>
            </a:r>
            <a:r>
              <a:rPr lang="en-US" altLang="zh-CN" kern="0" dirty="0">
                <a:solidFill>
                  <a:srgbClr val="FF0000"/>
                </a:solidFill>
                <a:latin typeface="微软雅黑" pitchFamily="34" charset="-122"/>
                <a:ea typeface="微软雅黑" pitchFamily="34" charset="-122"/>
                <a:sym typeface="微软雅黑" pitchFamily="34" charset="-122"/>
              </a:rPr>
              <a:t>ABC</a:t>
            </a:r>
            <a:r>
              <a:rPr lang="zh-CN" altLang="en-US" kern="0" dirty="0">
                <a:solidFill>
                  <a:srgbClr val="FF0000"/>
                </a:solidFill>
                <a:latin typeface="微软雅黑" pitchFamily="34" charset="-122"/>
                <a:ea typeface="微软雅黑" pitchFamily="34" charset="-122"/>
                <a:sym typeface="微软雅黑" pitchFamily="34" charset="-122"/>
              </a:rPr>
              <a:t>法。</a:t>
            </a:r>
            <a:endParaRPr lang="zh-CN" altLang="zh-CN" b="1" kern="0" dirty="0">
              <a:solidFill>
                <a:srgbClr val="00B0F0"/>
              </a:solidFill>
              <a:latin typeface="华文楷体" panose="02010600040101010101" pitchFamily="2" charset="-122"/>
              <a:ea typeface="华文楷体" panose="02010600040101010101" pitchFamily="2" charset="-122"/>
              <a:cs typeface="Times New Roman" panose="02020603050405020304" pitchFamily="18" charset="0"/>
            </a:endParaRPr>
          </a:p>
          <a:p>
            <a:pPr lvl="0" indent="440055" defTabSz="879475" fontAlgn="base">
              <a:lnSpc>
                <a:spcPts val="3300"/>
              </a:lnSpc>
              <a:spcBef>
                <a:spcPct val="0"/>
              </a:spcBef>
              <a:spcAft>
                <a:spcPct val="0"/>
              </a:spcAft>
            </a:pPr>
            <a:r>
              <a:rPr lang="en-US" altLang="zh-CN" b="1" kern="0" dirty="0">
                <a:solidFill>
                  <a:srgbClr val="00B0F0"/>
                </a:solidFill>
                <a:latin typeface="微软雅黑" pitchFamily="34" charset="-122"/>
                <a:ea typeface="微软雅黑" pitchFamily="34" charset="-122"/>
                <a:sym typeface="微软雅黑" pitchFamily="34" charset="-122"/>
              </a:rPr>
              <a:t>--</a:t>
            </a:r>
            <a:r>
              <a:rPr lang="en-US" altLang="zh-CN" b="1" dirty="0">
                <a:solidFill>
                  <a:srgbClr val="00B0F0"/>
                </a:solidFill>
                <a:latin typeface="华文新魏" panose="02010800040101010101" pitchFamily="2" charset="-122"/>
                <a:ea typeface="华文新魏" panose="02010800040101010101" pitchFamily="2" charset="-122"/>
                <a:sym typeface="微软雅黑" pitchFamily="34" charset="-122"/>
              </a:rPr>
              <a:t>10</a:t>
            </a:r>
            <a:r>
              <a:rPr lang="zh-CN" altLang="en-US" b="1" dirty="0">
                <a:solidFill>
                  <a:srgbClr val="00B0F0"/>
                </a:solidFill>
                <a:latin typeface="华文新魏" panose="02010800040101010101" pitchFamily="2" charset="-122"/>
                <a:ea typeface="华文新魏" panose="02010800040101010101" pitchFamily="2" charset="-122"/>
                <a:sym typeface="微软雅黑" pitchFamily="34" charset="-122"/>
              </a:rPr>
              <a:t>文规定：为进一步遏制围标串标行为，自</a:t>
            </a:r>
            <a:r>
              <a:rPr lang="en-US" altLang="zh-CN" b="1" dirty="0">
                <a:solidFill>
                  <a:srgbClr val="00B0F0"/>
                </a:solidFill>
                <a:latin typeface="华文新魏" panose="02010800040101010101" pitchFamily="2" charset="-122"/>
                <a:ea typeface="华文新魏" panose="02010800040101010101" pitchFamily="2" charset="-122"/>
                <a:sym typeface="微软雅黑" pitchFamily="34" charset="-122"/>
              </a:rPr>
              <a:t>2018</a:t>
            </a:r>
            <a:r>
              <a:rPr lang="zh-CN" altLang="en-US" b="1" dirty="0">
                <a:solidFill>
                  <a:srgbClr val="00B0F0"/>
                </a:solidFill>
                <a:latin typeface="华文新魏" panose="02010800040101010101" pitchFamily="2" charset="-122"/>
                <a:ea typeface="华文新魏" panose="02010800040101010101" pitchFamily="2" charset="-122"/>
                <a:sym typeface="微软雅黑" pitchFamily="34" charset="-122"/>
              </a:rPr>
              <a:t>年</a:t>
            </a:r>
            <a:r>
              <a:rPr lang="en-US" altLang="zh-CN" b="1" dirty="0">
                <a:solidFill>
                  <a:srgbClr val="00B0F0"/>
                </a:solidFill>
                <a:latin typeface="华文新魏" panose="02010800040101010101" pitchFamily="2" charset="-122"/>
                <a:ea typeface="华文新魏" panose="02010800040101010101" pitchFamily="2" charset="-122"/>
                <a:sym typeface="微软雅黑" pitchFamily="34" charset="-122"/>
              </a:rPr>
              <a:t>9</a:t>
            </a:r>
            <a:r>
              <a:rPr lang="zh-CN" altLang="en-US" b="1" dirty="0">
                <a:solidFill>
                  <a:srgbClr val="00B0F0"/>
                </a:solidFill>
                <a:latin typeface="华文新魏" panose="02010800040101010101" pitchFamily="2" charset="-122"/>
                <a:ea typeface="华文新魏" panose="02010800040101010101" pitchFamily="2" charset="-122"/>
                <a:sym typeface="微软雅黑" pitchFamily="34" charset="-122"/>
              </a:rPr>
              <a:t>月</a:t>
            </a:r>
            <a:r>
              <a:rPr lang="en-US" altLang="zh-CN" b="1" dirty="0">
                <a:solidFill>
                  <a:srgbClr val="00B0F0"/>
                </a:solidFill>
                <a:latin typeface="华文新魏" panose="02010800040101010101" pitchFamily="2" charset="-122"/>
                <a:ea typeface="华文新魏" panose="02010800040101010101" pitchFamily="2" charset="-122"/>
                <a:sym typeface="微软雅黑" pitchFamily="34" charset="-122"/>
              </a:rPr>
              <a:t>1</a:t>
            </a:r>
            <a:r>
              <a:rPr lang="zh-CN" altLang="en-US" b="1" dirty="0">
                <a:solidFill>
                  <a:srgbClr val="00B0F0"/>
                </a:solidFill>
                <a:latin typeface="华文新魏" panose="02010800040101010101" pitchFamily="2" charset="-122"/>
                <a:ea typeface="华文新魏" panose="02010800040101010101" pitchFamily="2" charset="-122"/>
                <a:sym typeface="微软雅黑" pitchFamily="34" charset="-122"/>
              </a:rPr>
              <a:t>日起，我省大型及以上房屋建筑和市政基础设施工程施工招标，招标人原则上选择</a:t>
            </a:r>
            <a:r>
              <a:rPr lang="en-US" altLang="zh-CN" b="1" dirty="0">
                <a:solidFill>
                  <a:srgbClr val="00B0F0"/>
                </a:solidFill>
                <a:latin typeface="华文新魏" panose="02010800040101010101" pitchFamily="2" charset="-122"/>
                <a:ea typeface="华文新魏" panose="02010800040101010101" pitchFamily="2" charset="-122"/>
                <a:sym typeface="微软雅黑" pitchFamily="34" charset="-122"/>
              </a:rPr>
              <a:t>ABC</a:t>
            </a:r>
            <a:r>
              <a:rPr lang="zh-CN" altLang="en-US" b="1" dirty="0">
                <a:solidFill>
                  <a:srgbClr val="00B0F0"/>
                </a:solidFill>
                <a:latin typeface="华文新魏" panose="02010800040101010101" pitchFamily="2" charset="-122"/>
                <a:ea typeface="华文新魏" panose="02010800040101010101" pitchFamily="2" charset="-122"/>
                <a:sym typeface="微软雅黑" pitchFamily="34" charset="-122"/>
              </a:rPr>
              <a:t>合成法作为基准价的计算方法；其他工程也应积极推行</a:t>
            </a:r>
            <a:r>
              <a:rPr lang="en-US" altLang="zh-CN" b="1" dirty="0">
                <a:solidFill>
                  <a:srgbClr val="00B0F0"/>
                </a:solidFill>
                <a:latin typeface="华文新魏" panose="02010800040101010101" pitchFamily="2" charset="-122"/>
                <a:ea typeface="华文新魏" panose="02010800040101010101" pitchFamily="2" charset="-122"/>
                <a:sym typeface="微软雅黑" pitchFamily="34" charset="-122"/>
              </a:rPr>
              <a:t>ABC</a:t>
            </a:r>
            <a:r>
              <a:rPr lang="zh-CN" altLang="en-US" b="1" dirty="0">
                <a:solidFill>
                  <a:srgbClr val="00B0F0"/>
                </a:solidFill>
                <a:latin typeface="华文新魏" panose="02010800040101010101" pitchFamily="2" charset="-122"/>
                <a:ea typeface="华文新魏" panose="02010800040101010101" pitchFamily="2" charset="-122"/>
                <a:sym typeface="微软雅黑" pitchFamily="34" charset="-122"/>
              </a:rPr>
              <a:t>合成法计算评标基准价。</a:t>
            </a:r>
            <a:r>
              <a:rPr lang="en-US" altLang="zh-CN" dirty="0">
                <a:solidFill>
                  <a:srgbClr val="0070C0"/>
                </a:solidFill>
                <a:latin typeface="华文新魏" panose="02010800040101010101" pitchFamily="2" charset="-122"/>
                <a:ea typeface="华文新魏" panose="02010800040101010101" pitchFamily="2" charset="-122"/>
                <a:sym typeface="微软雅黑" pitchFamily="34" charset="-122"/>
              </a:rPr>
              <a:t>2</a:t>
            </a:r>
            <a:r>
              <a:rPr lang="zh-CN" altLang="en-US" dirty="0">
                <a:solidFill>
                  <a:srgbClr val="0070C0"/>
                </a:solidFill>
                <a:latin typeface="华文新魏" panose="02010800040101010101" pitchFamily="2" charset="-122"/>
                <a:ea typeface="华文新魏" panose="02010800040101010101" pitchFamily="2" charset="-122"/>
                <a:sym typeface="微软雅黑" pitchFamily="34" charset="-122"/>
              </a:rPr>
              <a:t>号文对下浮系数作了调整。</a:t>
            </a:r>
          </a:p>
          <a:p>
            <a:pPr lvl="0" defTabSz="0" fontAlgn="base">
              <a:lnSpc>
                <a:spcPts val="3300"/>
              </a:lnSpc>
              <a:spcBef>
                <a:spcPct val="20000"/>
              </a:spcBef>
              <a:spcAft>
                <a:spcPct val="0"/>
              </a:spcAft>
              <a:buClr>
                <a:srgbClr val="2F2F2F"/>
              </a:buClr>
              <a:buSzPct val="50000"/>
            </a:pPr>
            <a:r>
              <a:rPr lang="en-US" altLang="zh-CN" b="1" kern="0" dirty="0">
                <a:solidFill>
                  <a:srgbClr val="0070C0"/>
                </a:solidFill>
                <a:latin typeface="微软雅黑" pitchFamily="34" charset="-122"/>
                <a:ea typeface="微软雅黑" pitchFamily="34" charset="-122"/>
                <a:sym typeface="微软雅黑" pitchFamily="34" charset="-122"/>
              </a:rPr>
              <a:t>    7</a:t>
            </a:r>
            <a:r>
              <a:rPr lang="zh-CN" altLang="en-US" b="1" kern="0" dirty="0">
                <a:solidFill>
                  <a:srgbClr val="0070C0"/>
                </a:solidFill>
                <a:latin typeface="微软雅黑" pitchFamily="34" charset="-122"/>
                <a:ea typeface="微软雅黑" pitchFamily="34" charset="-122"/>
                <a:sym typeface="微软雅黑" pitchFamily="34" charset="-122"/>
              </a:rPr>
              <a:t>、</a:t>
            </a:r>
            <a:r>
              <a:rPr lang="zh-CN" altLang="en-US" kern="0" dirty="0">
                <a:solidFill>
                  <a:prstClr val="black"/>
                </a:solidFill>
                <a:latin typeface="微软雅黑" pitchFamily="34" charset="-122"/>
                <a:ea typeface="微软雅黑" pitchFamily="34" charset="-122"/>
                <a:sym typeface="微软雅黑" pitchFamily="34" charset="-122"/>
              </a:rPr>
              <a:t>重大偏差。由</a:t>
            </a:r>
            <a:r>
              <a:rPr lang="en-US" altLang="zh-CN" kern="0" dirty="0">
                <a:solidFill>
                  <a:prstClr val="black"/>
                </a:solidFill>
                <a:latin typeface="微软雅黑" pitchFamily="34" charset="-122"/>
                <a:ea typeface="微软雅黑" pitchFamily="34" charset="-122"/>
                <a:sym typeface="微软雅黑" pitchFamily="34" charset="-122"/>
              </a:rPr>
              <a:t>4</a:t>
            </a:r>
            <a:r>
              <a:rPr lang="zh-CN" altLang="en-US" kern="0" dirty="0">
                <a:solidFill>
                  <a:prstClr val="black"/>
                </a:solidFill>
                <a:latin typeface="微软雅黑" pitchFamily="34" charset="-122"/>
                <a:ea typeface="微软雅黑" pitchFamily="34" charset="-122"/>
                <a:sym typeface="微软雅黑" pitchFamily="34" charset="-122"/>
              </a:rPr>
              <a:t>号文</a:t>
            </a:r>
            <a:r>
              <a:rPr lang="en-US" altLang="zh-CN" kern="0" dirty="0">
                <a:solidFill>
                  <a:prstClr val="black"/>
                </a:solidFill>
                <a:latin typeface="微软雅黑" pitchFamily="34" charset="-122"/>
                <a:ea typeface="微软雅黑" pitchFamily="34" charset="-122"/>
                <a:sym typeface="微软雅黑" pitchFamily="34" charset="-122"/>
              </a:rPr>
              <a:t>23</a:t>
            </a:r>
            <a:r>
              <a:rPr lang="zh-CN" altLang="en-US" kern="0" dirty="0">
                <a:solidFill>
                  <a:prstClr val="black"/>
                </a:solidFill>
                <a:latin typeface="微软雅黑" pitchFamily="34" charset="-122"/>
                <a:ea typeface="微软雅黑" pitchFamily="34" charset="-122"/>
                <a:sym typeface="微软雅黑" pitchFamily="34" charset="-122"/>
              </a:rPr>
              <a:t>条调整为</a:t>
            </a:r>
            <a:r>
              <a:rPr lang="en-US" altLang="zh-CN" kern="0" dirty="0">
                <a:solidFill>
                  <a:prstClr val="black"/>
                </a:solidFill>
                <a:latin typeface="微软雅黑" pitchFamily="34" charset="-122"/>
                <a:ea typeface="微软雅黑" pitchFamily="34" charset="-122"/>
                <a:sym typeface="微软雅黑" pitchFamily="34" charset="-122"/>
              </a:rPr>
              <a:t>24</a:t>
            </a:r>
            <a:r>
              <a:rPr lang="zh-CN" altLang="en-US" kern="0" dirty="0">
                <a:solidFill>
                  <a:prstClr val="black"/>
                </a:solidFill>
                <a:latin typeface="微软雅黑" pitchFamily="34" charset="-122"/>
                <a:ea typeface="微软雅黑" pitchFamily="34" charset="-122"/>
                <a:sym typeface="微软雅黑" pitchFamily="34" charset="-122"/>
              </a:rPr>
              <a:t>条；修改第</a:t>
            </a:r>
            <a:r>
              <a:rPr lang="en-US" altLang="zh-CN" kern="0" dirty="0">
                <a:solidFill>
                  <a:prstClr val="black"/>
                </a:solidFill>
                <a:latin typeface="微软雅黑" pitchFamily="34" charset="-122"/>
                <a:ea typeface="微软雅黑" pitchFamily="34" charset="-122"/>
                <a:sym typeface="微软雅黑" pitchFamily="34" charset="-122"/>
              </a:rPr>
              <a:t>23</a:t>
            </a:r>
            <a:r>
              <a:rPr lang="zh-CN" altLang="en-US" kern="0" dirty="0">
                <a:solidFill>
                  <a:prstClr val="black"/>
                </a:solidFill>
                <a:latin typeface="微软雅黑" pitchFamily="34" charset="-122"/>
                <a:ea typeface="微软雅黑" pitchFamily="34" charset="-122"/>
                <a:sym typeface="微软雅黑" pitchFamily="34" charset="-122"/>
              </a:rPr>
              <a:t>条“不符合招标文件有关暗标的要求”改为“施工组织设计（施工方案）存在明显技术方案错误、或者不符合招标文件有关暗标要求的”；增加第</a:t>
            </a:r>
            <a:r>
              <a:rPr lang="en-US" altLang="zh-CN" kern="0" dirty="0">
                <a:solidFill>
                  <a:prstClr val="black"/>
                </a:solidFill>
                <a:latin typeface="微软雅黑" pitchFamily="34" charset="-122"/>
                <a:ea typeface="微软雅黑" pitchFamily="34" charset="-122"/>
                <a:sym typeface="微软雅黑" pitchFamily="34" charset="-122"/>
              </a:rPr>
              <a:t>24</a:t>
            </a:r>
            <a:r>
              <a:rPr lang="zh-CN" altLang="en-US" kern="0" dirty="0">
                <a:solidFill>
                  <a:prstClr val="black"/>
                </a:solidFill>
                <a:latin typeface="微软雅黑" pitchFamily="34" charset="-122"/>
                <a:ea typeface="微软雅黑" pitchFamily="34" charset="-122"/>
                <a:sym typeface="微软雅黑" pitchFamily="34" charset="-122"/>
              </a:rPr>
              <a:t>条“投标文件关键内容模糊、无法辨认的”；同时增加统一条款：</a:t>
            </a:r>
            <a:r>
              <a:rPr lang="zh-CN" altLang="en-US" kern="0" dirty="0">
                <a:solidFill>
                  <a:srgbClr val="FF0000"/>
                </a:solidFill>
                <a:latin typeface="微软雅黑" pitchFamily="34" charset="-122"/>
                <a:ea typeface="微软雅黑" pitchFamily="34" charset="-122"/>
                <a:sym typeface="微软雅黑" pitchFamily="34" charset="-122"/>
              </a:rPr>
              <a:t>“招标文件中的重大偏差条款应当意思表示明确、易于判断，不得含有“实质性不响应招标文件要求”“投标文件中附有招标人不可接受的条件”等评标委员会难以界定的条款。</a:t>
            </a:r>
            <a:r>
              <a:rPr lang="zh-CN" altLang="en-US" kern="0" dirty="0" smtClean="0">
                <a:solidFill>
                  <a:srgbClr val="FF0000"/>
                </a:solidFill>
                <a:latin typeface="微软雅黑" pitchFamily="34" charset="-122"/>
                <a:ea typeface="微软雅黑" pitchFamily="34" charset="-122"/>
                <a:sym typeface="微软雅黑" pitchFamily="34" charset="-122"/>
              </a:rPr>
              <a:t>”</a:t>
            </a:r>
            <a:endParaRPr lang="zh-CN" altLang="en-US" kern="0" dirty="0">
              <a:solidFill>
                <a:srgbClr val="FF0000"/>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151588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91430" y="388505"/>
            <a:ext cx="5598318" cy="423863"/>
          </a:xfrm>
        </p:spPr>
        <p:txBody>
          <a:bodyPr>
            <a:normAutofit fontScale="92500" lnSpcReduction="20000"/>
          </a:bodyPr>
          <a:lstStyle/>
          <a:p>
            <a:pPr>
              <a:buClr>
                <a:prstClr val="black">
                  <a:lumMod val="50000"/>
                  <a:lumOff val="50000"/>
                </a:prstClr>
              </a:buClr>
            </a:pP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一）工程总承包招投标导</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0" y="1426584"/>
            <a:ext cx="10791955" cy="484985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80012" y="1536188"/>
            <a:ext cx="10584888" cy="4683325"/>
          </a:xfrm>
          <a:prstGeom prst="rect">
            <a:avLst/>
          </a:prstGeom>
        </p:spPr>
        <p:txBody>
          <a:bodyPr wrap="square" lIns="91432" tIns="45716" rIns="91432" bIns="45716">
            <a:spAutoFit/>
          </a:bodyPr>
          <a:lstStyle/>
          <a:p>
            <a:pPr marL="63494" algn="just">
              <a:lnSpc>
                <a:spcPts val="2575"/>
              </a:lnSpc>
              <a:spcBef>
                <a:spcPts val="1200"/>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案例：</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评标争议</a:t>
            </a:r>
            <a:endParaRPr lang="en-US" altLang="zh-CN" kern="0" dirty="0">
              <a:latin typeface="微软雅黑" panose="020B0503020204020204" pitchFamily="34" charset="-122"/>
              <a:ea typeface="微软雅黑" panose="020B0503020204020204" pitchFamily="34" charset="-122"/>
              <a:cs typeface="Times New Roman" panose="02020603050405020304" pitchFamily="18" charset="0"/>
            </a:endParaRPr>
          </a:p>
          <a:p>
            <a:pPr marL="63494" algn="just">
              <a:lnSpc>
                <a:spcPts val="3200"/>
              </a:lnSpc>
              <a:spcBef>
                <a:spcPts val="1200"/>
              </a:spcBef>
            </a:pP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某</a:t>
            </a:r>
            <a:r>
              <a:rPr lang="zh-CN" altLang="en-US" b="1" kern="0" dirty="0">
                <a:solidFill>
                  <a:srgbClr val="002060"/>
                </a:solidFill>
                <a:latin typeface="华文楷体" pitchFamily="2" charset="-122"/>
                <a:ea typeface="华文楷体" pitchFamily="2" charset="-122"/>
                <a:cs typeface="Times New Roman" panose="02020603050405020304" pitchFamily="18" charset="0"/>
              </a:rPr>
              <a:t>工程施工公开招标，采用资格后审，</a:t>
            </a:r>
            <a:r>
              <a:rPr lang="en-US" altLang="zh-CN" b="1" kern="0" dirty="0">
                <a:solidFill>
                  <a:srgbClr val="002060"/>
                </a:solidFill>
                <a:latin typeface="华文楷体" pitchFamily="2" charset="-122"/>
                <a:ea typeface="华文楷体" pitchFamily="2" charset="-122"/>
                <a:cs typeface="Times New Roman" panose="02020603050405020304" pitchFamily="18" charset="0"/>
              </a:rPr>
              <a:t>2015</a:t>
            </a:r>
            <a:r>
              <a:rPr lang="zh-CN" altLang="en-US" b="1" kern="0" dirty="0">
                <a:solidFill>
                  <a:srgbClr val="002060"/>
                </a:solidFill>
                <a:latin typeface="华文楷体" pitchFamily="2" charset="-122"/>
                <a:ea typeface="华文楷体" pitchFamily="2" charset="-122"/>
                <a:cs typeface="Times New Roman" panose="02020603050405020304" pitchFamily="18" charset="0"/>
              </a:rPr>
              <a:t>年</a:t>
            </a:r>
            <a:r>
              <a:rPr lang="en-US" altLang="zh-CN" b="1" kern="0" dirty="0">
                <a:solidFill>
                  <a:srgbClr val="002060"/>
                </a:solidFill>
                <a:latin typeface="华文楷体" pitchFamily="2" charset="-122"/>
                <a:ea typeface="华文楷体" pitchFamily="2" charset="-122"/>
                <a:cs typeface="Times New Roman" panose="02020603050405020304" pitchFamily="18" charset="0"/>
              </a:rPr>
              <a:t>3</a:t>
            </a:r>
            <a:r>
              <a:rPr lang="zh-CN" altLang="en-US" b="1" kern="0" dirty="0">
                <a:solidFill>
                  <a:srgbClr val="002060"/>
                </a:solidFill>
                <a:latin typeface="华文楷体" pitchFamily="2" charset="-122"/>
                <a:ea typeface="华文楷体" pitchFamily="2" charset="-122"/>
                <a:cs typeface="Times New Roman" panose="02020603050405020304" pitchFamily="18" charset="0"/>
              </a:rPr>
              <a:t>月发出招标文件，在招标文件的资格审查部分，要求“提供近三年经审计的财务报表”，并且明确：未提供或者未按要求提供的，按无效标处理</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a:t>
            </a:r>
            <a:endParaRPr lang="en-US" altLang="zh-CN" b="1" kern="0" dirty="0" smtClean="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3200"/>
              </a:lnSpc>
              <a:spcBef>
                <a:spcPts val="1200"/>
              </a:spcBef>
            </a:pPr>
            <a:r>
              <a:rPr lang="en-US" altLang="zh-CN" b="1" kern="0" dirty="0">
                <a:solidFill>
                  <a:srgbClr val="002060"/>
                </a:solidFill>
                <a:latin typeface="华文楷体" pitchFamily="2" charset="-122"/>
                <a:ea typeface="华文楷体" pitchFamily="2" charset="-122"/>
                <a:cs typeface="Times New Roman" panose="02020603050405020304" pitchFamily="18" charset="0"/>
              </a:rPr>
              <a:t> </a:t>
            </a:r>
            <a:r>
              <a:rPr lang="en-US" altLang="zh-CN" b="1" kern="0" dirty="0" smtClean="0">
                <a:solidFill>
                  <a:srgbClr val="002060"/>
                </a:solidFill>
                <a:latin typeface="华文楷体" pitchFamily="2" charset="-122"/>
                <a:ea typeface="华文楷体" pitchFamily="2" charset="-122"/>
                <a:cs typeface="Times New Roman" panose="02020603050405020304" pitchFamily="18" charset="0"/>
              </a:rPr>
              <a:t>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在</a:t>
            </a:r>
            <a:r>
              <a:rPr lang="zh-CN" altLang="en-US" b="1" kern="0" dirty="0">
                <a:solidFill>
                  <a:srgbClr val="002060"/>
                </a:solidFill>
                <a:latin typeface="华文楷体" pitchFamily="2" charset="-122"/>
                <a:ea typeface="华文楷体" pitchFamily="2" charset="-122"/>
                <a:cs typeface="Times New Roman" panose="02020603050405020304" pitchFamily="18" charset="0"/>
              </a:rPr>
              <a:t>评标阶段，评标委员会发现有三家单位提供的</a:t>
            </a:r>
            <a:r>
              <a:rPr lang="zh-CN" altLang="en-US" b="1" kern="0" dirty="0">
                <a:solidFill>
                  <a:srgbClr val="FF0000"/>
                </a:solidFill>
                <a:latin typeface="华文楷体" pitchFamily="2" charset="-122"/>
                <a:ea typeface="华文楷体" pitchFamily="2" charset="-122"/>
                <a:cs typeface="Times New Roman" panose="02020603050405020304" pitchFamily="18" charset="0"/>
              </a:rPr>
              <a:t>是</a:t>
            </a:r>
            <a:r>
              <a:rPr lang="en-US" altLang="zh-CN" b="1" kern="0" dirty="0">
                <a:solidFill>
                  <a:srgbClr val="FF0000"/>
                </a:solidFill>
                <a:latin typeface="华文楷体" pitchFamily="2" charset="-122"/>
                <a:ea typeface="华文楷体" pitchFamily="2" charset="-122"/>
                <a:cs typeface="Times New Roman" panose="02020603050405020304" pitchFamily="18" charset="0"/>
              </a:rPr>
              <a:t>2011</a:t>
            </a:r>
            <a:r>
              <a:rPr lang="zh-CN" altLang="en-US" b="1" kern="0" dirty="0">
                <a:solidFill>
                  <a:srgbClr val="FF0000"/>
                </a:solidFill>
                <a:latin typeface="华文楷体" pitchFamily="2" charset="-122"/>
                <a:ea typeface="华文楷体" pitchFamily="2" charset="-122"/>
                <a:cs typeface="Times New Roman" panose="02020603050405020304" pitchFamily="18" charset="0"/>
              </a:rPr>
              <a:t>、</a:t>
            </a:r>
            <a:r>
              <a:rPr lang="en-US" altLang="zh-CN" b="1" kern="0" dirty="0">
                <a:solidFill>
                  <a:srgbClr val="FF0000"/>
                </a:solidFill>
                <a:latin typeface="华文楷体" pitchFamily="2" charset="-122"/>
                <a:ea typeface="华文楷体" pitchFamily="2" charset="-122"/>
                <a:cs typeface="Times New Roman" panose="02020603050405020304" pitchFamily="18" charset="0"/>
              </a:rPr>
              <a:t>2012</a:t>
            </a:r>
            <a:r>
              <a:rPr lang="zh-CN" altLang="en-US" b="1" kern="0" dirty="0">
                <a:solidFill>
                  <a:srgbClr val="FF0000"/>
                </a:solidFill>
                <a:latin typeface="华文楷体" pitchFamily="2" charset="-122"/>
                <a:ea typeface="华文楷体" pitchFamily="2" charset="-122"/>
                <a:cs typeface="Times New Roman" panose="02020603050405020304" pitchFamily="18" charset="0"/>
              </a:rPr>
              <a:t>、</a:t>
            </a:r>
            <a:r>
              <a:rPr lang="en-US" altLang="zh-CN" b="1" kern="0" dirty="0">
                <a:solidFill>
                  <a:srgbClr val="FF0000"/>
                </a:solidFill>
                <a:latin typeface="华文楷体" pitchFamily="2" charset="-122"/>
                <a:ea typeface="华文楷体" pitchFamily="2" charset="-122"/>
                <a:cs typeface="Times New Roman" panose="02020603050405020304" pitchFamily="18" charset="0"/>
              </a:rPr>
              <a:t>2013</a:t>
            </a:r>
            <a:r>
              <a:rPr lang="zh-CN" altLang="en-US" b="1" kern="0" dirty="0">
                <a:solidFill>
                  <a:srgbClr val="FF0000"/>
                </a:solidFill>
                <a:latin typeface="华文楷体" pitchFamily="2" charset="-122"/>
                <a:ea typeface="华文楷体" pitchFamily="2" charset="-122"/>
                <a:cs typeface="Times New Roman" panose="02020603050405020304" pitchFamily="18" charset="0"/>
              </a:rPr>
              <a:t>年度的经审计的财务报表，没有</a:t>
            </a:r>
            <a:r>
              <a:rPr lang="en-US" altLang="zh-CN" b="1" kern="0" dirty="0">
                <a:solidFill>
                  <a:srgbClr val="FF0000"/>
                </a:solidFill>
                <a:latin typeface="华文楷体" pitchFamily="2" charset="-122"/>
                <a:ea typeface="华文楷体" pitchFamily="2" charset="-122"/>
                <a:cs typeface="Times New Roman" panose="02020603050405020304" pitchFamily="18" charset="0"/>
              </a:rPr>
              <a:t>2014</a:t>
            </a:r>
            <a:r>
              <a:rPr lang="zh-CN" altLang="en-US" b="1" kern="0" dirty="0">
                <a:solidFill>
                  <a:srgbClr val="FF0000"/>
                </a:solidFill>
                <a:latin typeface="华文楷体" pitchFamily="2" charset="-122"/>
                <a:ea typeface="华文楷体" pitchFamily="2" charset="-122"/>
                <a:cs typeface="Times New Roman" panose="02020603050405020304" pitchFamily="18" charset="0"/>
              </a:rPr>
              <a:t>年度的。</a:t>
            </a:r>
            <a:r>
              <a:rPr lang="zh-CN" altLang="en-US" b="1" kern="0" dirty="0">
                <a:solidFill>
                  <a:srgbClr val="002060"/>
                </a:solidFill>
                <a:latin typeface="华文楷体" pitchFamily="2" charset="-122"/>
                <a:ea typeface="华文楷体" pitchFamily="2" charset="-122"/>
                <a:cs typeface="Times New Roman" panose="02020603050405020304" pitchFamily="18" charset="0"/>
              </a:rPr>
              <a:t>原因是，由于处于年初，很多单位上一年度的财务报表尚未完成审计。</a:t>
            </a:r>
          </a:p>
          <a:p>
            <a:pPr marL="63494" algn="just">
              <a:lnSpc>
                <a:spcPts val="2800"/>
              </a:lnSpc>
              <a:spcBef>
                <a:spcPts val="1200"/>
              </a:spcBef>
            </a:pPr>
            <a:r>
              <a:rPr lang="zh-CN" altLang="en-US" b="1" kern="0" dirty="0">
                <a:solidFill>
                  <a:srgbClr val="002060"/>
                </a:solidFill>
                <a:latin typeface="华文楷体" pitchFamily="2" charset="-122"/>
                <a:ea typeface="华文楷体" pitchFamily="2" charset="-122"/>
                <a:cs typeface="Times New Roman" panose="02020603050405020304" pitchFamily="18" charset="0"/>
              </a:rPr>
              <a:t>    于是，评标委员会发生争执。一方主张，这三家单位资格审查</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不</a:t>
            </a:r>
            <a:endParaRPr lang="en-US" altLang="zh-CN" b="1" kern="0" dirty="0" smtClean="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2300"/>
              </a:lnSpc>
              <a:spcBef>
                <a:spcPts val="1200"/>
              </a:spcBef>
            </a:pP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通过。一方</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主张，不应这样武断，原因有二：一是招标文件本身</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存</a:t>
            </a:r>
            <a:endParaRPr lang="en-US" altLang="zh-CN" b="1" kern="0" dirty="0" smtClean="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2300"/>
              </a:lnSpc>
              <a:spcBef>
                <a:spcPts val="1200"/>
              </a:spcBef>
            </a:pP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在问题</a:t>
            </a:r>
            <a:r>
              <a:rPr lang="zh-CN" altLang="en-US" b="1" kern="0" dirty="0">
                <a:solidFill>
                  <a:srgbClr val="002060"/>
                </a:solidFill>
                <a:latin typeface="华文楷体" pitchFamily="2" charset="-122"/>
                <a:ea typeface="华文楷体" pitchFamily="2" charset="-122"/>
                <a:cs typeface="Times New Roman" panose="02020603050405020304" pitchFamily="18" charset="0"/>
              </a:rPr>
              <a:t>，这样的要求本身就不合理，在这种情况下，应当做出对</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投</a:t>
            </a:r>
            <a:endParaRPr lang="en-US" altLang="zh-CN" b="1" kern="0" dirty="0" smtClean="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2300"/>
              </a:lnSpc>
              <a:spcBef>
                <a:spcPts val="1200"/>
              </a:spcBef>
            </a:pP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标</a:t>
            </a:r>
            <a:r>
              <a:rPr lang="zh-CN" altLang="en-US" b="1" kern="0" dirty="0">
                <a:solidFill>
                  <a:srgbClr val="002060"/>
                </a:solidFill>
                <a:latin typeface="华文楷体" pitchFamily="2" charset="-122"/>
                <a:ea typeface="华文楷体" pitchFamily="2" charset="-122"/>
                <a:cs typeface="Times New Roman" panose="02020603050405020304" pitchFamily="18" charset="0"/>
              </a:rPr>
              <a:t>人</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有利</a:t>
            </a:r>
            <a:r>
              <a:rPr lang="zh-CN" altLang="en-US" b="1" kern="0" dirty="0">
                <a:solidFill>
                  <a:srgbClr val="002060"/>
                </a:solidFill>
                <a:latin typeface="华文楷体" pitchFamily="2" charset="-122"/>
                <a:ea typeface="华文楷体" pitchFamily="2" charset="-122"/>
                <a:cs typeface="Times New Roman" panose="02020603050405020304" pitchFamily="18" charset="0"/>
              </a:rPr>
              <a:t>的解释和</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决定；二</a:t>
            </a:r>
            <a:r>
              <a:rPr lang="zh-CN" altLang="en-US" b="1" kern="0" dirty="0">
                <a:solidFill>
                  <a:srgbClr val="002060"/>
                </a:solidFill>
                <a:latin typeface="华文楷体" pitchFamily="2" charset="-122"/>
                <a:ea typeface="华文楷体" pitchFamily="2" charset="-122"/>
                <a:cs typeface="Times New Roman" panose="02020603050405020304" pitchFamily="18" charset="0"/>
              </a:rPr>
              <a:t>是招标文件要求的是</a:t>
            </a:r>
            <a:r>
              <a:rPr lang="zh-CN" altLang="en-US" b="1" kern="0" dirty="0">
                <a:solidFill>
                  <a:srgbClr val="FF0000"/>
                </a:solidFill>
                <a:latin typeface="华文楷体" pitchFamily="2" charset="-122"/>
                <a:ea typeface="华文楷体" pitchFamily="2" charset="-122"/>
                <a:cs typeface="Times New Roman" panose="02020603050405020304" pitchFamily="18" charset="0"/>
              </a:rPr>
              <a:t>“近三年”</a:t>
            </a:r>
            <a:r>
              <a:rPr lang="zh-CN" altLang="en-US" b="1" kern="0" dirty="0">
                <a:solidFill>
                  <a:srgbClr val="002060"/>
                </a:solidFill>
                <a:latin typeface="华文楷体" pitchFamily="2" charset="-122"/>
                <a:ea typeface="华文楷体" pitchFamily="2" charset="-122"/>
                <a:cs typeface="Times New Roman" panose="02020603050405020304" pitchFamily="18" charset="0"/>
              </a:rPr>
              <a:t>，</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没有</a:t>
            </a:r>
            <a:endParaRPr lang="en-US" altLang="zh-CN" b="1" kern="0" dirty="0" smtClean="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2300"/>
              </a:lnSpc>
              <a:spcBef>
                <a:spcPts val="1200"/>
              </a:spcBef>
            </a:pP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明示是</a:t>
            </a:r>
            <a:r>
              <a:rPr lang="en-US" altLang="zh-CN" b="1" kern="0" dirty="0" smtClean="0">
                <a:solidFill>
                  <a:srgbClr val="002060"/>
                </a:solidFill>
                <a:latin typeface="华文楷体" pitchFamily="2" charset="-122"/>
                <a:ea typeface="华文楷体" pitchFamily="2" charset="-122"/>
                <a:cs typeface="Times New Roman" panose="02020603050405020304" pitchFamily="18" charset="0"/>
              </a:rPr>
              <a:t>2012</a:t>
            </a:r>
            <a:r>
              <a:rPr lang="zh-CN" altLang="en-US" b="1" kern="0" dirty="0">
                <a:solidFill>
                  <a:srgbClr val="002060"/>
                </a:solidFill>
                <a:latin typeface="华文楷体" pitchFamily="2" charset="-122"/>
                <a:ea typeface="华文楷体" pitchFamily="2" charset="-122"/>
                <a:cs typeface="Times New Roman" panose="02020603050405020304" pitchFamily="18" charset="0"/>
              </a:rPr>
              <a:t>、</a:t>
            </a:r>
            <a:r>
              <a:rPr lang="en-US" altLang="zh-CN" b="1" kern="0" dirty="0">
                <a:solidFill>
                  <a:srgbClr val="002060"/>
                </a:solidFill>
                <a:latin typeface="华文楷体" pitchFamily="2" charset="-122"/>
                <a:ea typeface="华文楷体" pitchFamily="2" charset="-122"/>
                <a:cs typeface="Times New Roman" panose="02020603050405020304" pitchFamily="18" charset="0"/>
              </a:rPr>
              <a:t>2013</a:t>
            </a:r>
            <a:r>
              <a:rPr lang="zh-CN" altLang="en-US" b="1" kern="0" dirty="0">
                <a:solidFill>
                  <a:srgbClr val="002060"/>
                </a:solidFill>
                <a:latin typeface="华文楷体" pitchFamily="2" charset="-122"/>
                <a:ea typeface="华文楷体" pitchFamily="2" charset="-122"/>
                <a:cs typeface="Times New Roman" panose="02020603050405020304" pitchFamily="18" charset="0"/>
              </a:rPr>
              <a:t>、</a:t>
            </a:r>
            <a:r>
              <a:rPr lang="en-US" altLang="zh-CN" b="1" kern="0" dirty="0">
                <a:solidFill>
                  <a:srgbClr val="002060"/>
                </a:solidFill>
                <a:latin typeface="华文楷体" pitchFamily="2" charset="-122"/>
                <a:ea typeface="华文楷体" pitchFamily="2" charset="-122"/>
                <a:cs typeface="Times New Roman" panose="02020603050405020304" pitchFamily="18" charset="0"/>
              </a:rPr>
              <a:t>2014</a:t>
            </a:r>
            <a:r>
              <a:rPr lang="zh-CN" altLang="en-US" b="1" kern="0" dirty="0">
                <a:solidFill>
                  <a:srgbClr val="002060"/>
                </a:solidFill>
                <a:latin typeface="华文楷体" pitchFamily="2" charset="-122"/>
                <a:ea typeface="华文楷体" pitchFamily="2" charset="-122"/>
                <a:cs typeface="Times New Roman" panose="02020603050405020304" pitchFamily="18" charset="0"/>
              </a:rPr>
              <a:t>三个年度，对于这三家公司而言“</a:t>
            </a:r>
            <a:r>
              <a:rPr lang="en-US" altLang="zh-CN" b="1" kern="0" dirty="0">
                <a:solidFill>
                  <a:srgbClr val="002060"/>
                </a:solidFill>
                <a:latin typeface="华文楷体" pitchFamily="2" charset="-122"/>
                <a:ea typeface="华文楷体" pitchFamily="2" charset="-122"/>
                <a:cs typeface="Times New Roman" panose="02020603050405020304" pitchFamily="18" charset="0"/>
              </a:rPr>
              <a:t>2011</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a:t>
            </a:r>
            <a:endParaRPr lang="en-US" altLang="zh-CN" b="1" kern="0" dirty="0">
              <a:solidFill>
                <a:srgbClr val="002060"/>
              </a:solidFill>
              <a:latin typeface="华文楷体" pitchFamily="2" charset="-122"/>
              <a:ea typeface="华文楷体" pitchFamily="2" charset="-122"/>
              <a:cs typeface="Times New Roman" panose="02020603050405020304" pitchFamily="18" charset="0"/>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9853" y="4341530"/>
            <a:ext cx="2578437" cy="1785149"/>
          </a:xfrm>
          <a:prstGeom prst="rect">
            <a:avLst/>
          </a:prstGeom>
        </p:spPr>
      </p:pic>
    </p:spTree>
    <p:extLst>
      <p:ext uri="{BB962C8B-B14F-4D97-AF65-F5344CB8AC3E}">
        <p14:creationId xmlns:p14="http://schemas.microsoft.com/office/powerpoint/2010/main" val="53763186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1933" y="390265"/>
            <a:ext cx="5598318" cy="423863"/>
          </a:xfrm>
        </p:spPr>
        <p:txBody>
          <a:bodyPr>
            <a:normAutofit fontScale="92500" lnSpcReduction="20000"/>
          </a:bodyPr>
          <a:lstStyle/>
          <a:p>
            <a:pPr>
              <a:buClr>
                <a:prstClr val="black">
                  <a:lumMod val="50000"/>
                  <a:lumOff val="50000"/>
                </a:prstClr>
              </a:buClr>
            </a:pP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一）工程总承包招投标导</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则</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1" y="1404231"/>
            <a:ext cx="10791955" cy="478234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61281" y="1505969"/>
            <a:ext cx="10584888" cy="4747445"/>
          </a:xfrm>
          <a:prstGeom prst="rect">
            <a:avLst/>
          </a:prstGeom>
        </p:spPr>
        <p:txBody>
          <a:bodyPr wrap="square" lIns="91432" tIns="45716" rIns="91432" bIns="45716">
            <a:spAutoFit/>
          </a:bodyPr>
          <a:lstStyle/>
          <a:p>
            <a:pPr marL="63494" algn="just">
              <a:lnSpc>
                <a:spcPts val="3300"/>
              </a:lnSpc>
              <a:spcBef>
                <a:spcPts val="1200"/>
              </a:spcBef>
            </a:pPr>
            <a:r>
              <a:rPr lang="zh-CN" altLang="en-US" b="1" kern="0" dirty="0">
                <a:solidFill>
                  <a:srgbClr val="002060"/>
                </a:solidFill>
                <a:latin typeface="华文楷体" pitchFamily="2" charset="-122"/>
                <a:ea typeface="华文楷体" pitchFamily="2" charset="-122"/>
                <a:cs typeface="Times New Roman" panose="02020603050405020304" pitchFamily="18" charset="0"/>
              </a:rPr>
              <a:t>   </a:t>
            </a:r>
            <a:r>
              <a:rPr lang="en-US" altLang="zh-CN" b="1" kern="0" dirty="0">
                <a:solidFill>
                  <a:srgbClr val="002060"/>
                </a:solidFill>
                <a:latin typeface="华文楷体" pitchFamily="2" charset="-122"/>
                <a:ea typeface="华文楷体" pitchFamily="2" charset="-122"/>
                <a:cs typeface="Times New Roman" panose="02020603050405020304" pitchFamily="18" charset="0"/>
              </a:rPr>
              <a:t>2012</a:t>
            </a:r>
            <a:r>
              <a:rPr lang="zh-CN" altLang="en-US" b="1" kern="0" dirty="0">
                <a:solidFill>
                  <a:srgbClr val="002060"/>
                </a:solidFill>
                <a:latin typeface="华文楷体" pitchFamily="2" charset="-122"/>
                <a:ea typeface="华文楷体" pitchFamily="2" charset="-122"/>
                <a:cs typeface="Times New Roman" panose="02020603050405020304" pitchFamily="18" charset="0"/>
              </a:rPr>
              <a:t>、 </a:t>
            </a:r>
            <a:r>
              <a:rPr lang="en-US" altLang="zh-CN" b="1" kern="0" dirty="0">
                <a:solidFill>
                  <a:srgbClr val="002060"/>
                </a:solidFill>
                <a:latin typeface="华文楷体" pitchFamily="2" charset="-122"/>
                <a:ea typeface="华文楷体" pitchFamily="2" charset="-122"/>
                <a:cs typeface="Times New Roman" panose="02020603050405020304" pitchFamily="18" charset="0"/>
              </a:rPr>
              <a:t>2013</a:t>
            </a:r>
            <a:r>
              <a:rPr lang="zh-CN" altLang="en-US" b="1" kern="0" dirty="0">
                <a:solidFill>
                  <a:srgbClr val="002060"/>
                </a:solidFill>
                <a:latin typeface="华文楷体" pitchFamily="2" charset="-122"/>
                <a:ea typeface="华文楷体" pitchFamily="2" charset="-122"/>
                <a:cs typeface="Times New Roman" panose="02020603050405020304" pitchFamily="18" charset="0"/>
              </a:rPr>
              <a:t>年度”就是“近三年”，他们不是有</a:t>
            </a:r>
            <a:r>
              <a:rPr lang="en-US" altLang="zh-CN" b="1" kern="0" dirty="0">
                <a:solidFill>
                  <a:srgbClr val="002060"/>
                </a:solidFill>
                <a:latin typeface="华文楷体" pitchFamily="2" charset="-122"/>
                <a:ea typeface="华文楷体" pitchFamily="2" charset="-122"/>
                <a:cs typeface="Times New Roman" panose="02020603050405020304" pitchFamily="18" charset="0"/>
              </a:rPr>
              <a:t>2014</a:t>
            </a:r>
            <a:r>
              <a:rPr lang="zh-CN" altLang="en-US" b="1" kern="0" dirty="0">
                <a:solidFill>
                  <a:srgbClr val="002060"/>
                </a:solidFill>
                <a:latin typeface="华文楷体" pitchFamily="2" charset="-122"/>
                <a:ea typeface="华文楷体" pitchFamily="2" charset="-122"/>
                <a:cs typeface="Times New Roman" panose="02020603050405020304" pitchFamily="18" charset="0"/>
              </a:rPr>
              <a:t>年度的财务报表却不提供，而是“真没有”</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！不</a:t>
            </a:r>
            <a:r>
              <a:rPr lang="zh-CN" altLang="en-US" b="1" kern="0" dirty="0">
                <a:solidFill>
                  <a:srgbClr val="002060"/>
                </a:solidFill>
                <a:latin typeface="华文楷体" pitchFamily="2" charset="-122"/>
                <a:ea typeface="华文楷体" pitchFamily="2" charset="-122"/>
                <a:cs typeface="Times New Roman" panose="02020603050405020304" pitchFamily="18" charset="0"/>
              </a:rPr>
              <a:t>存在主观故意！</a:t>
            </a:r>
          </a:p>
          <a:p>
            <a:pPr marL="63494" algn="just">
              <a:lnSpc>
                <a:spcPts val="3100"/>
              </a:lnSpc>
              <a:spcBef>
                <a:spcPts val="1200"/>
              </a:spcBef>
            </a:pPr>
            <a:r>
              <a:rPr lang="zh-CN" altLang="en-US" b="1" kern="0" dirty="0">
                <a:solidFill>
                  <a:srgbClr val="FF0000"/>
                </a:solidFill>
                <a:latin typeface="华文楷体" pitchFamily="2" charset="-122"/>
                <a:ea typeface="华文楷体" pitchFamily="2" charset="-122"/>
                <a:cs typeface="Times New Roman" panose="02020603050405020304" pitchFamily="18" charset="0"/>
              </a:rPr>
              <a:t>    最后，评标委员会表决，</a:t>
            </a:r>
            <a:r>
              <a:rPr lang="en-US" altLang="zh-CN" b="1" kern="0" dirty="0" smtClean="0">
                <a:solidFill>
                  <a:srgbClr val="FF0000"/>
                </a:solidFill>
                <a:latin typeface="华文楷体" pitchFamily="2" charset="-122"/>
                <a:ea typeface="华文楷体" pitchFamily="2" charset="-122"/>
                <a:cs typeface="Times New Roman" panose="02020603050405020304" pitchFamily="18" charset="0"/>
              </a:rPr>
              <a:t>4</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a:t>
            </a:r>
            <a:r>
              <a:rPr lang="en-US" altLang="zh-CN" b="1" kern="0" dirty="0" smtClean="0">
                <a:solidFill>
                  <a:srgbClr val="FF0000"/>
                </a:solidFill>
                <a:latin typeface="华文楷体" pitchFamily="2" charset="-122"/>
                <a:ea typeface="华文楷体" pitchFamily="2" charset="-122"/>
                <a:cs typeface="Times New Roman" panose="02020603050405020304" pitchFamily="18" charset="0"/>
              </a:rPr>
              <a:t>3</a:t>
            </a:r>
            <a:r>
              <a:rPr lang="zh-CN" altLang="en-US" b="1" kern="0" dirty="0">
                <a:solidFill>
                  <a:srgbClr val="FF0000"/>
                </a:solidFill>
                <a:latin typeface="华文楷体" pitchFamily="2" charset="-122"/>
                <a:ea typeface="华文楷体" pitchFamily="2" charset="-122"/>
                <a:cs typeface="Times New Roman" panose="02020603050405020304" pitchFamily="18" charset="0"/>
              </a:rPr>
              <a:t>认为有效。而</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最终提供</a:t>
            </a:r>
            <a:r>
              <a:rPr lang="en-US" altLang="zh-CN" b="1" kern="0" dirty="0" smtClean="0">
                <a:solidFill>
                  <a:srgbClr val="FF0000"/>
                </a:solidFill>
                <a:latin typeface="华文楷体" pitchFamily="2" charset="-122"/>
                <a:ea typeface="华文楷体" pitchFamily="2" charset="-122"/>
                <a:cs typeface="Times New Roman" panose="02020603050405020304" pitchFamily="18" charset="0"/>
              </a:rPr>
              <a:t>2011</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a:t>
            </a:r>
            <a:r>
              <a:rPr lang="en-US" altLang="zh-CN" b="1" kern="0" dirty="0" smtClean="0">
                <a:solidFill>
                  <a:srgbClr val="FF0000"/>
                </a:solidFill>
                <a:latin typeface="华文楷体" pitchFamily="2" charset="-122"/>
                <a:ea typeface="华文楷体" pitchFamily="2" charset="-122"/>
                <a:cs typeface="Times New Roman" panose="02020603050405020304" pitchFamily="18" charset="0"/>
              </a:rPr>
              <a:t>2012</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a:t>
            </a:r>
            <a:r>
              <a:rPr lang="en-US" altLang="zh-CN" b="1" kern="0" dirty="0" smtClean="0">
                <a:solidFill>
                  <a:srgbClr val="FF0000"/>
                </a:solidFill>
                <a:latin typeface="华文楷体" pitchFamily="2" charset="-122"/>
                <a:ea typeface="华文楷体" pitchFamily="2" charset="-122"/>
                <a:cs typeface="Times New Roman" panose="02020603050405020304" pitchFamily="18" charset="0"/>
              </a:rPr>
              <a:t>2013</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财务报表的</a:t>
            </a:r>
            <a:r>
              <a:rPr lang="en-US" altLang="zh-CN" b="1" kern="0" dirty="0">
                <a:solidFill>
                  <a:srgbClr val="FF0000"/>
                </a:solidFill>
                <a:latin typeface="华文楷体" pitchFamily="2" charset="-122"/>
                <a:ea typeface="华文楷体" pitchFamily="2" charset="-122"/>
                <a:cs typeface="Times New Roman" panose="02020603050405020304" pitchFamily="18" charset="0"/>
              </a:rPr>
              <a:t>1</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家单位</a:t>
            </a:r>
            <a:r>
              <a:rPr lang="zh-CN" altLang="en-US" b="1" kern="0" dirty="0">
                <a:solidFill>
                  <a:srgbClr val="FF0000"/>
                </a:solidFill>
                <a:latin typeface="华文楷体" pitchFamily="2" charset="-122"/>
                <a:ea typeface="华文楷体" pitchFamily="2" charset="-122"/>
                <a:cs typeface="Times New Roman" panose="02020603050405020304" pitchFamily="18" charset="0"/>
              </a:rPr>
              <a:t>为第一中标候选人，于是质疑、</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投诉如约</a:t>
            </a:r>
            <a:r>
              <a:rPr lang="zh-CN" altLang="en-US" b="1" kern="0" dirty="0">
                <a:solidFill>
                  <a:srgbClr val="FF0000"/>
                </a:solidFill>
                <a:latin typeface="华文楷体" pitchFamily="2" charset="-122"/>
                <a:ea typeface="华文楷体" pitchFamily="2" charset="-122"/>
                <a:cs typeface="Times New Roman" panose="02020603050405020304" pitchFamily="18" charset="0"/>
              </a:rPr>
              <a:t>而至！</a:t>
            </a:r>
          </a:p>
          <a:p>
            <a:pPr marL="63494" algn="just">
              <a:lnSpc>
                <a:spcPts val="2318"/>
              </a:lnSpc>
              <a:spcBef>
                <a:spcPts val="1200"/>
              </a:spcBef>
            </a:pPr>
            <a:r>
              <a:rPr lang="zh-CN" altLang="en-US" b="1" kern="0" dirty="0">
                <a:solidFill>
                  <a:srgbClr val="002060"/>
                </a:solidFill>
                <a:latin typeface="华文楷体" pitchFamily="2" charset="-122"/>
                <a:ea typeface="华文楷体" pitchFamily="2" charset="-122"/>
                <a:cs typeface="Times New Roman" panose="02020603050405020304" pitchFamily="18" charset="0"/>
              </a:rPr>
              <a:t>    对这种似是而非的问题如何处理呢？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左右为难！</a:t>
            </a:r>
            <a:endParaRPr lang="en-US" altLang="zh-CN" b="1" kern="0" dirty="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2100"/>
              </a:lnSpc>
              <a:spcBef>
                <a:spcPts val="1200"/>
              </a:spcBef>
            </a:pP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    三</a:t>
            </a:r>
            <a:r>
              <a:rPr lang="zh-CN" altLang="en-US" b="1" kern="0" dirty="0">
                <a:solidFill>
                  <a:srgbClr val="FF0000"/>
                </a:solidFill>
                <a:latin typeface="华文楷体" pitchFamily="2" charset="-122"/>
                <a:ea typeface="华文楷体" pitchFamily="2" charset="-122"/>
                <a:cs typeface="Times New Roman" panose="02020603050405020304" pitchFamily="18" charset="0"/>
              </a:rPr>
              <a:t>点思考：</a:t>
            </a:r>
            <a:r>
              <a:rPr lang="en-US" altLang="zh-CN" b="1" kern="0" dirty="0">
                <a:solidFill>
                  <a:srgbClr val="002060"/>
                </a:solidFill>
                <a:latin typeface="华文楷体" pitchFamily="2" charset="-122"/>
                <a:ea typeface="华文楷体" pitchFamily="2" charset="-122"/>
                <a:cs typeface="Times New Roman" panose="02020603050405020304" pitchFamily="18" charset="0"/>
              </a:rPr>
              <a:t>1</a:t>
            </a:r>
            <a:r>
              <a:rPr lang="zh-CN" altLang="en-US" b="1" kern="0" dirty="0">
                <a:solidFill>
                  <a:srgbClr val="002060"/>
                </a:solidFill>
                <a:latin typeface="华文楷体" pitchFamily="2" charset="-122"/>
                <a:ea typeface="华文楷体" pitchFamily="2" charset="-122"/>
                <a:cs typeface="Times New Roman" panose="02020603050405020304" pitchFamily="18" charset="0"/>
              </a:rPr>
              <a:t>、写招标文件、评标办法</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应当考虑周全，严谨细致。</a:t>
            </a:r>
            <a:endParaRPr lang="en-US" altLang="zh-CN" b="1" kern="0" dirty="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3000"/>
              </a:lnSpc>
              <a:spcBef>
                <a:spcPts val="1200"/>
              </a:spcBef>
            </a:pPr>
            <a:r>
              <a:rPr lang="en-US" altLang="zh-CN" b="1" kern="0" dirty="0">
                <a:solidFill>
                  <a:srgbClr val="002060"/>
                </a:solidFill>
                <a:latin typeface="华文楷体" pitchFamily="2" charset="-122"/>
                <a:ea typeface="华文楷体" pitchFamily="2" charset="-122"/>
                <a:cs typeface="Times New Roman" panose="02020603050405020304" pitchFamily="18" charset="0"/>
              </a:rPr>
              <a:t>    2</a:t>
            </a:r>
            <a:r>
              <a:rPr lang="zh-CN" altLang="en-US" b="1" kern="0" dirty="0">
                <a:solidFill>
                  <a:srgbClr val="002060"/>
                </a:solidFill>
                <a:latin typeface="华文楷体" pitchFamily="2" charset="-122"/>
                <a:ea typeface="华文楷体" pitchFamily="2" charset="-122"/>
                <a:cs typeface="Times New Roman" panose="02020603050405020304" pitchFamily="18" charset="0"/>
              </a:rPr>
              <a:t>、投标人明知自己公司可能存在瑕疵，</a:t>
            </a:r>
            <a:r>
              <a:rPr lang="zh-CN" altLang="en-US" b="1" kern="0" dirty="0">
                <a:solidFill>
                  <a:srgbClr val="FF0000"/>
                </a:solidFill>
                <a:latin typeface="华文楷体" pitchFamily="2" charset="-122"/>
                <a:ea typeface="华文楷体" pitchFamily="2" charset="-122"/>
                <a:cs typeface="Times New Roman" panose="02020603050405020304" pitchFamily="18" charset="0"/>
              </a:rPr>
              <a:t>为什么不提出答疑</a:t>
            </a:r>
            <a:r>
              <a:rPr lang="zh-CN" altLang="en-US" b="1" kern="0" dirty="0" smtClean="0">
                <a:solidFill>
                  <a:srgbClr val="FF0000"/>
                </a:solidFill>
                <a:latin typeface="华文楷体" pitchFamily="2" charset="-122"/>
                <a:ea typeface="华文楷体" pitchFamily="2" charset="-122"/>
                <a:cs typeface="Times New Roman" panose="02020603050405020304" pitchFamily="18" charset="0"/>
              </a:rPr>
              <a:t>？</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a:t>
            </a:r>
            <a:r>
              <a:rPr lang="zh-CN" altLang="en-US" b="1" kern="0" dirty="0">
                <a:solidFill>
                  <a:srgbClr val="002060"/>
                </a:solidFill>
                <a:latin typeface="华文楷体" pitchFamily="2" charset="-122"/>
                <a:ea typeface="华文楷体" pitchFamily="2" charset="-122"/>
                <a:cs typeface="Times New Roman" panose="02020603050405020304" pitchFamily="18" charset="0"/>
              </a:rPr>
              <a:t>要提醒投标人，有明显错误的、模棱两可的、存在特殊情况</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的要</a:t>
            </a:r>
            <a:r>
              <a:rPr lang="zh-CN" altLang="en-US" b="1" kern="0" dirty="0">
                <a:solidFill>
                  <a:srgbClr val="002060"/>
                </a:solidFill>
                <a:latin typeface="华文楷体" pitchFamily="2" charset="-122"/>
                <a:ea typeface="华文楷体" pitchFamily="2" charset="-122"/>
                <a:cs typeface="Times New Roman" panose="02020603050405020304" pitchFamily="18" charset="0"/>
              </a:rPr>
              <a:t>及时提出</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）等</a:t>
            </a:r>
            <a:r>
              <a:rPr lang="zh-CN" altLang="en-US" b="1" kern="0" dirty="0">
                <a:solidFill>
                  <a:srgbClr val="002060"/>
                </a:solidFill>
                <a:latin typeface="华文楷体" pitchFamily="2" charset="-122"/>
                <a:ea typeface="华文楷体" pitchFamily="2" charset="-122"/>
                <a:cs typeface="Times New Roman" panose="02020603050405020304" pitchFamily="18" charset="0"/>
              </a:rPr>
              <a:t>问题发生后再处理，难上加难。 </a:t>
            </a:r>
            <a:endParaRPr lang="en-US" altLang="zh-CN" b="1" kern="0" dirty="0">
              <a:solidFill>
                <a:srgbClr val="002060"/>
              </a:solidFill>
              <a:latin typeface="华文楷体" pitchFamily="2" charset="-122"/>
              <a:ea typeface="华文楷体" pitchFamily="2" charset="-122"/>
              <a:cs typeface="Times New Roman" panose="02020603050405020304" pitchFamily="18" charset="0"/>
            </a:endParaRPr>
          </a:p>
          <a:p>
            <a:pPr marL="63494" algn="just">
              <a:lnSpc>
                <a:spcPts val="3000"/>
              </a:lnSpc>
              <a:spcBef>
                <a:spcPts val="1200"/>
              </a:spcBef>
            </a:pPr>
            <a:r>
              <a:rPr lang="en-US" altLang="zh-CN" b="1" kern="0" dirty="0">
                <a:solidFill>
                  <a:srgbClr val="002060"/>
                </a:solidFill>
                <a:latin typeface="华文楷体" pitchFamily="2" charset="-122"/>
                <a:ea typeface="华文楷体" pitchFamily="2" charset="-122"/>
                <a:cs typeface="Times New Roman" panose="02020603050405020304" pitchFamily="18" charset="0"/>
              </a:rPr>
              <a:t>    3</a:t>
            </a:r>
            <a:r>
              <a:rPr lang="zh-CN" altLang="en-US" b="1" kern="0" dirty="0">
                <a:solidFill>
                  <a:srgbClr val="002060"/>
                </a:solidFill>
                <a:latin typeface="华文楷体" pitchFamily="2" charset="-122"/>
                <a:ea typeface="华文楷体" pitchFamily="2" charset="-122"/>
                <a:cs typeface="Times New Roman" panose="02020603050405020304" pitchFamily="18" charset="0"/>
              </a:rPr>
              <a:t>、评标委员会的</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结论正确吗？</a:t>
            </a:r>
            <a:r>
              <a:rPr lang="zh-CN" altLang="en-US" b="1" kern="0" dirty="0">
                <a:solidFill>
                  <a:srgbClr val="002060"/>
                </a:solidFill>
                <a:latin typeface="华文楷体" pitchFamily="2" charset="-122"/>
                <a:ea typeface="华文楷体" pitchFamily="2" charset="-122"/>
                <a:cs typeface="Times New Roman" panose="02020603050405020304" pitchFamily="18" charset="0"/>
              </a:rPr>
              <a:t>（之前有因此而否决的案例啊！</a:t>
            </a:r>
            <a:r>
              <a:rPr lang="en-US" altLang="zh-CN" b="1" kern="0" dirty="0" smtClean="0">
                <a:solidFill>
                  <a:srgbClr val="002060"/>
                </a:solidFill>
                <a:latin typeface="华文楷体" pitchFamily="2" charset="-122"/>
                <a:ea typeface="华文楷体" pitchFamily="2" charset="-122"/>
                <a:cs typeface="Times New Roman" panose="02020603050405020304" pitchFamily="18" charset="0"/>
              </a:rPr>
              <a:t>3</a:t>
            </a:r>
            <a:r>
              <a:rPr lang="en-US" altLang="zh-CN" b="1" kern="0" dirty="0" smtClean="0">
                <a:solidFill>
                  <a:srgbClr val="002060"/>
                </a:solidFill>
                <a:latin typeface="微软雅黑"/>
                <a:ea typeface="微软雅黑"/>
                <a:cs typeface="Times New Roman" panose="02020603050405020304" pitchFamily="18" charset="0"/>
              </a:rPr>
              <a:t>∶</a:t>
            </a:r>
            <a:r>
              <a:rPr lang="en-US" altLang="zh-CN" b="1" kern="0" dirty="0" smtClean="0">
                <a:solidFill>
                  <a:srgbClr val="002060"/>
                </a:solidFill>
                <a:latin typeface="华文楷体" pitchFamily="2" charset="-122"/>
                <a:ea typeface="华文楷体" pitchFamily="2" charset="-122"/>
                <a:cs typeface="Times New Roman" panose="02020603050405020304" pitchFamily="18" charset="0"/>
              </a:rPr>
              <a:t>4</a:t>
            </a:r>
            <a:r>
              <a:rPr lang="zh-CN" altLang="en-US" b="1" kern="0" dirty="0">
                <a:solidFill>
                  <a:srgbClr val="002060"/>
                </a:solidFill>
                <a:latin typeface="华文楷体" pitchFamily="2" charset="-122"/>
                <a:ea typeface="华文楷体" pitchFamily="2" charset="-122"/>
                <a:cs typeface="Times New Roman" panose="02020603050405020304" pitchFamily="18" charset="0"/>
              </a:rPr>
              <a:t>的表决结果也可能出现啊！ </a:t>
            </a:r>
            <a:r>
              <a:rPr lang="zh-CN" altLang="en-US" b="1" kern="0" dirty="0" smtClean="0">
                <a:solidFill>
                  <a:srgbClr val="002060"/>
                </a:solidFill>
                <a:latin typeface="华文楷体" pitchFamily="2" charset="-122"/>
                <a:ea typeface="华文楷体" pitchFamily="2" charset="-122"/>
                <a:cs typeface="Times New Roman" panose="02020603050405020304" pitchFamily="18" charset="0"/>
              </a:rPr>
              <a:t>）此投诉如何处理？</a:t>
            </a:r>
            <a:endParaRPr lang="zh-CN" altLang="en-US" b="1" kern="0" dirty="0">
              <a:solidFill>
                <a:srgbClr val="002060"/>
              </a:solidFill>
              <a:latin typeface="华文楷体" pitchFamily="2" charset="-122"/>
              <a:ea typeface="华文楷体" pitchFamily="2" charset="-122"/>
              <a:cs typeface="Times New Roman" panose="02020603050405020304" pitchFamily="18" charset="0"/>
            </a:endParaRPr>
          </a:p>
        </p:txBody>
      </p:sp>
    </p:spTree>
    <p:extLst>
      <p:ext uri="{BB962C8B-B14F-4D97-AF65-F5344CB8AC3E}">
        <p14:creationId xmlns:p14="http://schemas.microsoft.com/office/powerpoint/2010/main" val="30174248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4136" y="383612"/>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概述</a:t>
            </a: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568648" y="1364277"/>
            <a:ext cx="10924196" cy="488976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10" name="矩形 9"/>
          <p:cNvSpPr/>
          <p:nvPr/>
        </p:nvSpPr>
        <p:spPr>
          <a:xfrm>
            <a:off x="611521" y="1448765"/>
            <a:ext cx="10838449" cy="4805277"/>
          </a:xfrm>
          <a:prstGeom prst="rect">
            <a:avLst/>
          </a:prstGeom>
        </p:spPr>
        <p:txBody>
          <a:bodyPr wrap="square" lIns="85204" tIns="42602" rIns="85204" bIns="42602">
            <a:spAutoFit/>
          </a:bodyPr>
          <a:lstStyle/>
          <a:p>
            <a:pPr marL="59169" algn="just">
              <a:lnSpc>
                <a:spcPts val="2500"/>
              </a:lnSpc>
              <a:spcBef>
                <a:spcPts val="1118"/>
              </a:spcBef>
            </a:pP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推广</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阶段（</a:t>
            </a: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1992</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-2003</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年</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1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1992</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月，在试点的基础上，原建设部颁布实施了</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设计单位进行工程总承包资格管理有关规定</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，明确我国将设立工程总承包资质，取得</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工程总承包资格证书</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后，方可承担批准范围内的总承包任务。自</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1993</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年至</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1996</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年，原建设部先后批准</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560</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余家设计单位</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取得甲级工程总承包资格证书，各部门、各地区相继批准</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2000</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余家设计单位</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取得乙级工程总承包资格证书</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1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为</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强化设计院工程总承包功能，推动传统设计单位向工程公司转型，</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1999</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月，</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原建设部颁发了</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关于推进大型工程设计单位创建国际型工程公司的指导意见</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，明确了国际型工程公司的基本特征和条件，</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提出用</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五年</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左右时间</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，将一批有条件的大型工程设计单位创建成为具有设计、采购、建设总承包能力的国际型工程公司，积极开拓国内、国际工程承包市场，并制定了创建国际型工程公司的政策与措施</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100"/>
              </a:lnSpc>
              <a:spcBef>
                <a:spcPts val="1118"/>
              </a:spcBef>
            </a:pP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1999</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12</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月，</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国务院转发原建设部等部门</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关于工程勘察设计单位体制改革的若干意见</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，要求将勘察设计单位由现行的事业性质改为科技型企业，使之成为适应市场经济要求的法人实体和市场主体</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76106363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p:cNvSpPr txBox="1"/>
          <p:nvPr/>
        </p:nvSpPr>
        <p:spPr>
          <a:xfrm>
            <a:off x="843592" y="506611"/>
            <a:ext cx="5560281" cy="507831"/>
          </a:xfrm>
          <a:prstGeom prst="rect">
            <a:avLst/>
          </a:prstGeom>
          <a:noFill/>
        </p:spPr>
        <p:txBody>
          <a:bodyPr wrap="square" rtlCol="0">
            <a:spAutoFit/>
          </a:bodyPr>
          <a:lstStyle/>
          <a:p>
            <a:pPr lvl="0"/>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二）苏建招办</a:t>
            </a:r>
            <a:r>
              <a:rPr lang="en-US" altLang="zh-CN" sz="2700" b="1" dirty="0">
                <a:solidFill>
                  <a:srgbClr val="C0504D">
                    <a:lumMod val="50000"/>
                  </a:srgbClr>
                </a:solidFill>
                <a:latin typeface="微软雅黑" panose="020B0503020204020204" pitchFamily="34" charset="-122"/>
                <a:ea typeface="微软雅黑" panose="020B0503020204020204" pitchFamily="34" charset="-122"/>
              </a:rPr>
              <a:t>〔2019〕2</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号</a:t>
            </a:r>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文</a:t>
            </a:r>
            <a:endParaRPr lang="zh-CN" altLang="en-US" sz="2700" b="1" dirty="0">
              <a:solidFill>
                <a:srgbClr val="C0504D">
                  <a:lumMod val="50000"/>
                </a:srgbClr>
              </a:solidFill>
              <a:latin typeface="微软雅黑" panose="020B0503020204020204" pitchFamily="34" charset="-122"/>
              <a:ea typeface="微软雅黑" panose="020B0503020204020204" pitchFamily="34" charset="-122"/>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622" y="1941689"/>
            <a:ext cx="5870222" cy="398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801511" y="2143944"/>
            <a:ext cx="5554134" cy="3580467"/>
          </a:xfrm>
          <a:prstGeom prst="rect">
            <a:avLst/>
          </a:prstGeom>
        </p:spPr>
        <p:txBody>
          <a:bodyPr wrap="square">
            <a:spAutoFit/>
          </a:bodyPr>
          <a:lstStyle/>
          <a:p>
            <a:pPr marL="63500" algn="just">
              <a:lnSpc>
                <a:spcPts val="3400"/>
              </a:lnSpc>
              <a:spcBef>
                <a:spcPts val="1200"/>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针对</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江苏省房屋建筑和市政基础设施项目工程总承包招标投标导则</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苏建招办</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〔2018〕3</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号</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江苏省房屋建筑和市政基础设施项目工程总承包招标标准文件</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苏建招办</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〔2018〕4</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号</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江苏省</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房屋建筑和市政基础设施工程施工招标评标入围、报价评审和预选招标</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规则</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苏建招办</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〔2017〕7</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号</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执行中存在的问题，经研究</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，省招标办对</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三个文件中相关</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内容进行调整。</a:t>
            </a:r>
            <a:endParaRPr lang="zh-CN" altLang="zh-CN" kern="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26" name="Picture 2" descr="C:\Users\aaa\Desktop\a5139e9e9a0f9edc6c7268d8cfc729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6800" y="1030337"/>
            <a:ext cx="3921760" cy="537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82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84807" y="1609345"/>
            <a:ext cx="11166262" cy="270662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TextBox 17"/>
          <p:cNvSpPr txBox="1"/>
          <p:nvPr/>
        </p:nvSpPr>
        <p:spPr>
          <a:xfrm>
            <a:off x="817943" y="497727"/>
            <a:ext cx="5887658" cy="507831"/>
          </a:xfrm>
          <a:prstGeom prst="rect">
            <a:avLst/>
          </a:prstGeom>
          <a:noFill/>
        </p:spPr>
        <p:txBody>
          <a:bodyPr wrap="square" rtlCol="0">
            <a:spAutoFit/>
          </a:bodyPr>
          <a:lstStyle/>
          <a:p>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（二）苏建</a:t>
            </a:r>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招办</a:t>
            </a:r>
            <a:r>
              <a:rPr lang="en-US" altLang="zh-CN" sz="2700" b="1" dirty="0">
                <a:solidFill>
                  <a:schemeClr val="accent2">
                    <a:lumMod val="50000"/>
                  </a:schemeClr>
                </a:solidFill>
                <a:latin typeface="微软雅黑" panose="020B0503020204020204" pitchFamily="34" charset="-122"/>
                <a:ea typeface="微软雅黑" panose="020B0503020204020204" pitchFamily="34" charset="-122"/>
              </a:rPr>
              <a:t>〔</a:t>
            </a:r>
            <a:r>
              <a:rPr lang="en-US" altLang="zh-CN" sz="2700" b="1" dirty="0" smtClean="0">
                <a:solidFill>
                  <a:schemeClr val="accent2">
                    <a:lumMod val="50000"/>
                  </a:schemeClr>
                </a:solidFill>
                <a:latin typeface="微软雅黑" panose="020B0503020204020204" pitchFamily="34" charset="-122"/>
                <a:ea typeface="微软雅黑" panose="020B0503020204020204" pitchFamily="34" charset="-122"/>
              </a:rPr>
              <a:t>2019〕2</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号文</a:t>
            </a:r>
            <a:endParaRPr lang="zh-CN" altLang="en-US" sz="27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622524" y="1701366"/>
            <a:ext cx="10946949" cy="2554545"/>
          </a:xfrm>
          <a:prstGeom prst="rect">
            <a:avLst/>
          </a:prstGeom>
        </p:spPr>
        <p:txBody>
          <a:bodyPr wrap="square">
            <a:spAutoFit/>
          </a:bodyPr>
          <a:lstStyle/>
          <a:p>
            <a:pPr marL="63500" algn="just">
              <a:lnSpc>
                <a:spcPts val="3100"/>
              </a:lnSpc>
              <a:spcBef>
                <a:spcPts val="1200"/>
              </a:spcBef>
            </a:pP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将</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苏建招办</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〔2018〕3</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号文</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附件一、二、四评标</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办法中的基准价计算进行</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调整三点。一是有效</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投标文件的评标价平均值下浮</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5%-10%</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改为下浮</a:t>
            </a: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3%-7</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二是同时规定下浮数值（</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具体数值由招标人在</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3.5%</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4.5%</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5.5%</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6.5%</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7%</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中</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确定四个</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及以上数值，开标时随机抽取</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）；三是评标</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价等于评标基准价的得</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满分，每</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高于评标基准价</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扣</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0.6</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分，</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增加</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每</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低于评标基准价</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扣</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0.1</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分</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63500" algn="just">
              <a:lnSpc>
                <a:spcPts val="2800"/>
              </a:lnSpc>
              <a:spcBef>
                <a:spcPts val="1200"/>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此外，将</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苏建招办</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〔2018 〕3</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号文附件</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四和相应范本中</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投标报价（≥</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68</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分）</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一栏改为“</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工程总承包报价（≥</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68</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分）</a:t>
            </a:r>
            <a:endParaRPr lang="zh-CN" altLang="zh-CN"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584807" y="4797778"/>
            <a:ext cx="11166262" cy="155181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p:nvSpPr>
        <p:spPr>
          <a:xfrm>
            <a:off x="622524" y="4879296"/>
            <a:ext cx="11022380" cy="1361911"/>
          </a:xfrm>
          <a:prstGeom prst="rect">
            <a:avLst/>
          </a:prstGeom>
        </p:spPr>
        <p:txBody>
          <a:bodyPr wrap="square">
            <a:spAutoFit/>
          </a:bodyPr>
          <a:lstStyle/>
          <a:p>
            <a:pPr marL="63500" algn="just">
              <a:lnSpc>
                <a:spcPts val="3300"/>
              </a:lnSpc>
              <a:spcBef>
                <a:spcPts val="1200"/>
              </a:spcBef>
            </a:pPr>
            <a:r>
              <a:rPr lang="zh-CN" altLang="en-US" sz="1900"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将</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号文、</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号文评标办法（综合评估法）中“适用于初步设计完成之后的工程总承包招标”</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的报价评审基准价计算或使用</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ABC</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法或在</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1-4</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方法任选两种开标时随机抽取；将报价扣分调整为： </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每低于评标基准价</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扣</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0.3</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分</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改为</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0.5</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分</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，其他不变。</a:t>
            </a:r>
            <a:endParaRPr lang="zh-CN" altLang="zh-CN"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椭圆 1"/>
          <p:cNvSpPr/>
          <p:nvPr/>
        </p:nvSpPr>
        <p:spPr>
          <a:xfrm>
            <a:off x="4752623" y="6099342"/>
            <a:ext cx="1952978" cy="63327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4921957" y="6239007"/>
            <a:ext cx="1614310" cy="353943"/>
          </a:xfrm>
          <a:prstGeom prst="rect">
            <a:avLst/>
          </a:prstGeom>
          <a:noFill/>
        </p:spPr>
        <p:txBody>
          <a:bodyPr wrap="square" rtlCol="0">
            <a:spAutoFit/>
          </a:bodyPr>
          <a:lstStyle/>
          <a:p>
            <a:r>
              <a:rPr lang="en-US" altLang="zh-CN" sz="1700" b="1" dirty="0" smtClean="0">
                <a:solidFill>
                  <a:srgbClr val="FF0000"/>
                </a:solidFill>
                <a:latin typeface="方正姚体" panose="02010601030101010101" pitchFamily="2" charset="-122"/>
                <a:ea typeface="方正姚体" panose="02010601030101010101" pitchFamily="2" charset="-122"/>
              </a:rPr>
              <a:t>3</a:t>
            </a:r>
            <a:r>
              <a:rPr lang="zh-CN" altLang="en-US" sz="1700" b="1" dirty="0" smtClean="0">
                <a:solidFill>
                  <a:srgbClr val="FF0000"/>
                </a:solidFill>
                <a:latin typeface="方正姚体" panose="02010601030101010101" pitchFamily="2" charset="-122"/>
                <a:ea typeface="方正姚体" panose="02010601030101010101" pitchFamily="2" charset="-122"/>
              </a:rPr>
              <a:t>号文考虑不周</a:t>
            </a:r>
            <a:endParaRPr lang="zh-CN" altLang="en-US" sz="1700" b="1" dirty="0">
              <a:solidFill>
                <a:srgbClr val="FF0000"/>
              </a:solidFill>
              <a:latin typeface="方正姚体" panose="02010601030101010101" pitchFamily="2" charset="-122"/>
              <a:ea typeface="方正姚体" panose="02010601030101010101" pitchFamily="2" charset="-122"/>
            </a:endParaRPr>
          </a:p>
        </p:txBody>
      </p:sp>
      <p:cxnSp>
        <p:nvCxnSpPr>
          <p:cNvPr id="5" name="直接箭头连接符 4"/>
          <p:cNvCxnSpPr/>
          <p:nvPr/>
        </p:nvCxnSpPr>
        <p:spPr>
          <a:xfrm flipH="1" flipV="1">
            <a:off x="3094330" y="6099342"/>
            <a:ext cx="1658293" cy="25025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82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78642" y="1636642"/>
            <a:ext cx="11234711" cy="1456267"/>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TextBox 17"/>
          <p:cNvSpPr txBox="1"/>
          <p:nvPr/>
        </p:nvSpPr>
        <p:spPr>
          <a:xfrm>
            <a:off x="811796" y="499585"/>
            <a:ext cx="6060464" cy="507831"/>
          </a:xfrm>
          <a:prstGeom prst="rect">
            <a:avLst/>
          </a:prstGeom>
          <a:noFill/>
        </p:spPr>
        <p:txBody>
          <a:bodyPr wrap="square" rtlCol="0">
            <a:spAutoFit/>
          </a:bodyPr>
          <a:lstStyle/>
          <a:p>
            <a:pPr lvl="0"/>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二）苏建招办</a:t>
            </a:r>
            <a:r>
              <a:rPr lang="en-US" altLang="zh-CN" sz="2700" b="1" dirty="0">
                <a:solidFill>
                  <a:srgbClr val="C0504D">
                    <a:lumMod val="50000"/>
                  </a:srgbClr>
                </a:solidFill>
                <a:latin typeface="微软雅黑" panose="020B0503020204020204" pitchFamily="34" charset="-122"/>
                <a:ea typeface="微软雅黑" panose="020B0503020204020204" pitchFamily="34" charset="-122"/>
              </a:rPr>
              <a:t>〔2019〕2</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号</a:t>
            </a:r>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文</a:t>
            </a:r>
            <a:endParaRPr lang="zh-CN" altLang="en-US" sz="2700" b="1" dirty="0">
              <a:solidFill>
                <a:srgbClr val="C0504D">
                  <a:lumMod val="50000"/>
                </a:srgbClr>
              </a:solidFill>
              <a:latin typeface="微软雅黑" panose="020B0503020204020204" pitchFamily="34" charset="-122"/>
              <a:ea typeface="微软雅黑" panose="020B0503020204020204" pitchFamily="34" charset="-122"/>
            </a:endParaRPr>
          </a:p>
        </p:txBody>
      </p:sp>
      <p:sp>
        <p:nvSpPr>
          <p:cNvPr id="11" name="矩形 10"/>
          <p:cNvSpPr/>
          <p:nvPr/>
        </p:nvSpPr>
        <p:spPr>
          <a:xfrm>
            <a:off x="622522" y="1722291"/>
            <a:ext cx="10946949" cy="1284967"/>
          </a:xfrm>
          <a:prstGeom prst="rect">
            <a:avLst/>
          </a:prstGeom>
        </p:spPr>
        <p:txBody>
          <a:bodyPr wrap="square">
            <a:spAutoFit/>
          </a:bodyPr>
          <a:lstStyle/>
          <a:p>
            <a:pPr marL="63500" algn="just">
              <a:lnSpc>
                <a:spcPts val="3100"/>
              </a:lnSpc>
              <a:spcBef>
                <a:spcPts val="1200"/>
              </a:spcBef>
            </a:pPr>
            <a:r>
              <a:rPr lang="zh-CN" altLang="en-US" sz="1900"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将</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公告</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中“</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…3.2 </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投标人拟派总承包项目经理应当具有与招标项目规模标准和要求相适应的工程建设类注册执业资格或者工程建设类高级专业技术职称</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中的注册执业资格具体明确为</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（注册建筑师、勘察设计注册工程师、注册建造师、注册监理工程师</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516357" y="3567289"/>
            <a:ext cx="5963465" cy="2539015"/>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p:nvSpPr>
        <p:spPr>
          <a:xfrm>
            <a:off x="532158" y="3745470"/>
            <a:ext cx="6001178" cy="2182649"/>
          </a:xfrm>
          <a:prstGeom prst="rect">
            <a:avLst/>
          </a:prstGeom>
        </p:spPr>
        <p:txBody>
          <a:bodyPr wrap="square">
            <a:spAutoFit/>
          </a:bodyPr>
          <a:lstStyle/>
          <a:p>
            <a:pPr marL="63500" algn="just">
              <a:lnSpc>
                <a:spcPts val="2300"/>
              </a:lnSpc>
              <a:spcBef>
                <a:spcPts val="1200"/>
              </a:spcBef>
            </a:pPr>
            <a:r>
              <a:rPr lang="zh-CN" altLang="en-US" sz="1900"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将</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苏建招办</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〔2018〕3</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号文第六条原内容</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勘</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63500" algn="just">
              <a:lnSpc>
                <a:spcPts val="2300"/>
              </a:lnSpc>
              <a:spcBef>
                <a:spcPts val="1200"/>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察</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设计文件的编制单位可以参与工程总承包</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项目的投标</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63500" algn="just">
              <a:lnSpc>
                <a:spcPts val="2300"/>
              </a:lnSpc>
              <a:spcBef>
                <a:spcPts val="1200"/>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”改为“</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勘察设计文件的编制单位可以</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参与</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工程</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总</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63500" algn="just">
              <a:lnSpc>
                <a:spcPts val="2300"/>
              </a:lnSpc>
              <a:spcBef>
                <a:spcPts val="1200"/>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承包</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项目的投标，</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但不得是工程总承包</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项目全</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过程</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工</a:t>
            </a:r>
            <a:endPar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63500" algn="just">
              <a:lnSpc>
                <a:spcPts val="2300"/>
              </a:lnSpc>
              <a:spcBef>
                <a:spcPts val="1200"/>
              </a:spcBef>
            </a:pP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程</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咨询服务单位</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kern="0" dirty="0" smtClean="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a:t>
            </a:r>
            <a:r>
              <a:rPr lang="zh-CN" altLang="en-US" sz="1600" b="1" kern="0" dirty="0" smtClean="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二者是实施与管理的关系</a:t>
            </a:r>
            <a:endParaRPr lang="zh-CN" altLang="zh-CN" sz="1600"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endParaRPr>
          </a:p>
        </p:txBody>
      </p: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2073" t="7804" r="7380" b="17919"/>
          <a:stretch/>
        </p:blipFill>
        <p:spPr>
          <a:xfrm>
            <a:off x="7329830" y="3567289"/>
            <a:ext cx="4239643" cy="2539015"/>
          </a:xfrm>
          <a:prstGeom prst="rect">
            <a:avLst/>
          </a:prstGeom>
        </p:spPr>
      </p:pic>
    </p:spTree>
    <p:extLst>
      <p:ext uri="{BB962C8B-B14F-4D97-AF65-F5344CB8AC3E}">
        <p14:creationId xmlns:p14="http://schemas.microsoft.com/office/powerpoint/2010/main" val="263882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16357" y="1646463"/>
            <a:ext cx="11234711" cy="195297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TextBox 17"/>
          <p:cNvSpPr txBox="1"/>
          <p:nvPr/>
        </p:nvSpPr>
        <p:spPr>
          <a:xfrm>
            <a:off x="817942" y="480955"/>
            <a:ext cx="6060464" cy="507831"/>
          </a:xfrm>
          <a:prstGeom prst="rect">
            <a:avLst/>
          </a:prstGeom>
          <a:noFill/>
        </p:spPr>
        <p:txBody>
          <a:bodyPr wrap="square" rtlCol="0">
            <a:spAutoFit/>
          </a:bodyPr>
          <a:lstStyle/>
          <a:p>
            <a:pPr lvl="0"/>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二）苏建招办</a:t>
            </a:r>
            <a:r>
              <a:rPr lang="en-US" altLang="zh-CN" sz="2700" b="1" dirty="0">
                <a:solidFill>
                  <a:srgbClr val="C0504D">
                    <a:lumMod val="50000"/>
                  </a:srgbClr>
                </a:solidFill>
                <a:latin typeface="微软雅黑" panose="020B0503020204020204" pitchFamily="34" charset="-122"/>
                <a:ea typeface="微软雅黑" panose="020B0503020204020204" pitchFamily="34" charset="-122"/>
              </a:rPr>
              <a:t>〔2019〕2</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号</a:t>
            </a:r>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文</a:t>
            </a:r>
            <a:endParaRPr lang="zh-CN" altLang="en-US" sz="2700" b="1" dirty="0">
              <a:solidFill>
                <a:srgbClr val="C0504D">
                  <a:lumMod val="50000"/>
                </a:srgbClr>
              </a:solidFill>
              <a:latin typeface="微软雅黑" panose="020B0503020204020204" pitchFamily="34" charset="-122"/>
              <a:ea typeface="微软雅黑" panose="020B0503020204020204" pitchFamily="34" charset="-122"/>
            </a:endParaRPr>
          </a:p>
        </p:txBody>
      </p:sp>
      <p:sp>
        <p:nvSpPr>
          <p:cNvPr id="11" name="矩形 10"/>
          <p:cNvSpPr/>
          <p:nvPr/>
        </p:nvSpPr>
        <p:spPr>
          <a:xfrm>
            <a:off x="622524" y="1730399"/>
            <a:ext cx="10946949" cy="1785104"/>
          </a:xfrm>
          <a:prstGeom prst="rect">
            <a:avLst/>
          </a:prstGeom>
        </p:spPr>
        <p:txBody>
          <a:bodyPr wrap="square">
            <a:spAutoFit/>
          </a:bodyPr>
          <a:lstStyle/>
          <a:p>
            <a:pPr marL="63500" algn="just">
              <a:lnSpc>
                <a:spcPts val="3300"/>
              </a:lnSpc>
              <a:spcBef>
                <a:spcPts val="1200"/>
              </a:spcBef>
            </a:pPr>
            <a:r>
              <a:rPr lang="zh-CN" altLang="en-US" sz="1900"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将</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苏建招办</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〔2018〕3</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号文第十四条原内容“</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鼓励采用银行保函、工程担保、工程保证保险等非现金形式递交投标保证金；对于以非现金形式提交的投标保证金招标人不得拒绝。”改为“</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鼓励采用</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银行保函形式</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递交投标保证金，招标公告或招标文件中应明确只接受</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投标人基本帐户开户银行</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出具的保函形式的投标担保</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482491" y="4109162"/>
            <a:ext cx="11234711" cy="210875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p:nvSpPr>
        <p:spPr>
          <a:xfrm>
            <a:off x="584808" y="4270989"/>
            <a:ext cx="11022380" cy="1785104"/>
          </a:xfrm>
          <a:prstGeom prst="rect">
            <a:avLst/>
          </a:prstGeom>
        </p:spPr>
        <p:txBody>
          <a:bodyPr wrap="square">
            <a:spAutoFit/>
          </a:bodyPr>
          <a:lstStyle/>
          <a:p>
            <a:pPr marL="63500" algn="just">
              <a:lnSpc>
                <a:spcPts val="3300"/>
              </a:lnSpc>
              <a:spcBef>
                <a:spcPts val="1200"/>
              </a:spcBef>
            </a:pPr>
            <a:r>
              <a:rPr lang="zh-CN" altLang="en-US"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将</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苏建招办</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〔2018〕4</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号文附件</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和附件</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中的第五章报价清单第</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条原内容“工程总承包报价范围包括建筑安装工程费、设备及工器具购置费、工程建设其他费及暂列金额等” 改为“工程总承包报价范围一般包括</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勘察费、设计费、</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建筑安装工程费、设备购置费、总承包其他费及暂列金额等（具体参考</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房屋建筑和市政基础设施项目工程总承包计价计量规范</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椭圆 1"/>
          <p:cNvSpPr/>
          <p:nvPr/>
        </p:nvSpPr>
        <p:spPr>
          <a:xfrm>
            <a:off x="8003823" y="530578"/>
            <a:ext cx="1907822" cy="7168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4" name="直接箭头连接符 3"/>
          <p:cNvCxnSpPr/>
          <p:nvPr/>
        </p:nvCxnSpPr>
        <p:spPr>
          <a:xfrm>
            <a:off x="9313333" y="1111898"/>
            <a:ext cx="835377" cy="1572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195733" y="704328"/>
            <a:ext cx="1952977" cy="369332"/>
          </a:xfrm>
          <a:prstGeom prst="rect">
            <a:avLst/>
          </a:prstGeom>
          <a:noFill/>
        </p:spPr>
        <p:txBody>
          <a:bodyPr wrap="square" rtlCol="0">
            <a:spAutoFit/>
          </a:bodyPr>
          <a:lstStyle/>
          <a:p>
            <a:r>
              <a:rPr lang="zh-CN" altLang="en-US" b="1" dirty="0" smtClean="0">
                <a:solidFill>
                  <a:srgbClr val="FFFF00"/>
                </a:solidFill>
              </a:rPr>
              <a:t>打击围标串标</a:t>
            </a:r>
            <a:endParaRPr lang="zh-CN" altLang="en-US" b="1" dirty="0">
              <a:solidFill>
                <a:srgbClr val="FFFF00"/>
              </a:solidFill>
            </a:endParaRPr>
          </a:p>
        </p:txBody>
      </p:sp>
    </p:spTree>
    <p:extLst>
      <p:ext uri="{BB962C8B-B14F-4D97-AF65-F5344CB8AC3E}">
        <p14:creationId xmlns:p14="http://schemas.microsoft.com/office/powerpoint/2010/main" val="263882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16358" y="1456268"/>
            <a:ext cx="11234711" cy="1377243"/>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TextBox 17"/>
          <p:cNvSpPr txBox="1"/>
          <p:nvPr/>
        </p:nvSpPr>
        <p:spPr>
          <a:xfrm>
            <a:off x="817941" y="505871"/>
            <a:ext cx="6339213" cy="507831"/>
          </a:xfrm>
          <a:prstGeom prst="rect">
            <a:avLst/>
          </a:prstGeom>
          <a:noFill/>
        </p:spPr>
        <p:txBody>
          <a:bodyPr wrap="square" rtlCol="0">
            <a:spAutoFit/>
          </a:bodyPr>
          <a:lstStyle/>
          <a:p>
            <a:pPr lvl="0"/>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二）苏建招办</a:t>
            </a:r>
            <a:r>
              <a:rPr lang="en-US" altLang="zh-CN" sz="2700" b="1" dirty="0">
                <a:solidFill>
                  <a:srgbClr val="C0504D">
                    <a:lumMod val="50000"/>
                  </a:srgbClr>
                </a:solidFill>
                <a:latin typeface="微软雅黑" panose="020B0503020204020204" pitchFamily="34" charset="-122"/>
                <a:ea typeface="微软雅黑" panose="020B0503020204020204" pitchFamily="34" charset="-122"/>
              </a:rPr>
              <a:t>〔2019〕2</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号</a:t>
            </a:r>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文</a:t>
            </a:r>
            <a:endParaRPr lang="zh-CN" altLang="en-US" sz="2700" b="1" dirty="0">
              <a:solidFill>
                <a:srgbClr val="C0504D">
                  <a:lumMod val="50000"/>
                </a:srgbClr>
              </a:solidFill>
              <a:latin typeface="微软雅黑" panose="020B0503020204020204" pitchFamily="34" charset="-122"/>
              <a:ea typeface="微软雅黑" panose="020B0503020204020204" pitchFamily="34" charset="-122"/>
            </a:endParaRPr>
          </a:p>
        </p:txBody>
      </p:sp>
      <p:sp>
        <p:nvSpPr>
          <p:cNvPr id="11" name="矩形 10"/>
          <p:cNvSpPr/>
          <p:nvPr/>
        </p:nvSpPr>
        <p:spPr>
          <a:xfrm>
            <a:off x="569440" y="1468540"/>
            <a:ext cx="11128545" cy="1284967"/>
          </a:xfrm>
          <a:prstGeom prst="rect">
            <a:avLst/>
          </a:prstGeom>
        </p:spPr>
        <p:txBody>
          <a:bodyPr wrap="square">
            <a:spAutoFit/>
          </a:bodyPr>
          <a:lstStyle/>
          <a:p>
            <a:pPr marL="63500" algn="just">
              <a:lnSpc>
                <a:spcPts val="3100"/>
              </a:lnSpc>
              <a:spcBef>
                <a:spcPts val="1200"/>
              </a:spcBef>
            </a:pPr>
            <a:r>
              <a:rPr lang="en-US" altLang="zh-CN" sz="19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7</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调整</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苏</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建招办</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〔2018〕3</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号文第二十条两阶段招标程序。第一阶段除开评设计文件外，增加</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后审项目的资审材料</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；第二</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阶段将开评第一阶段评标合格的投标</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文件的商务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技术标，</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改为开启</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所有投标文件的商务</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技术标，</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宣布进入第二阶段评审入围的</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投标人，</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对入围的投标人进行商务技术标（</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第二阶段</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）评审。</a:t>
            </a:r>
            <a:endParaRPr lang="zh-CN" altLang="zh-CN"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547093" y="3223040"/>
            <a:ext cx="11234711" cy="529525"/>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p:nvSpPr>
        <p:spPr>
          <a:xfrm>
            <a:off x="531725" y="3263543"/>
            <a:ext cx="11203976" cy="489878"/>
          </a:xfrm>
          <a:prstGeom prst="rect">
            <a:avLst/>
          </a:prstGeom>
        </p:spPr>
        <p:txBody>
          <a:bodyPr wrap="square">
            <a:spAutoFit/>
          </a:bodyPr>
          <a:lstStyle/>
          <a:p>
            <a:pPr marL="63500" algn="just">
              <a:lnSpc>
                <a:spcPts val="3100"/>
              </a:lnSpc>
              <a:spcBef>
                <a:spcPts val="1200"/>
              </a:spcBef>
            </a:pPr>
            <a:r>
              <a:rPr lang="zh-CN" altLang="en-US" sz="1900"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8</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在</a:t>
            </a:r>
            <a:r>
              <a:rPr lang="zh-CN" altLang="en-US"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工程总承包投标函中增加总承包项目</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经理信息、投标人自行完成的项目</a:t>
            </a:r>
            <a:r>
              <a:rPr lang="zh-CN" altLang="en-US"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等内容</a:t>
            </a:r>
            <a:r>
              <a:rPr lang="zh-CN" altLang="en-US" kern="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523135" y="4120444"/>
            <a:ext cx="11234711" cy="2294985"/>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rPr>
              <a:t>（九十）将苏建招办</a:t>
            </a:r>
            <a:r>
              <a:rPr lang="en-US" altLang="zh-CN" dirty="0">
                <a:solidFill>
                  <a:prstClr val="white"/>
                </a:solidFill>
              </a:rPr>
              <a:t>〔2018〕4</a:t>
            </a:r>
            <a:r>
              <a:rPr lang="zh-CN" altLang="en-US" dirty="0">
                <a:solidFill>
                  <a:prstClr val="white"/>
                </a:solidFill>
              </a:rPr>
              <a:t>号文附件</a:t>
            </a:r>
            <a:r>
              <a:rPr lang="en-US" altLang="zh-CN" dirty="0">
                <a:solidFill>
                  <a:prstClr val="white"/>
                </a:solidFill>
              </a:rPr>
              <a:t>2</a:t>
            </a:r>
            <a:r>
              <a:rPr lang="zh-CN" altLang="en-US" dirty="0">
                <a:solidFill>
                  <a:prstClr val="white"/>
                </a:solidFill>
              </a:rPr>
              <a:t>和附件</a:t>
            </a:r>
            <a:r>
              <a:rPr lang="en-US" altLang="zh-CN" dirty="0">
                <a:solidFill>
                  <a:prstClr val="white"/>
                </a:solidFill>
              </a:rPr>
              <a:t>3《</a:t>
            </a:r>
            <a:r>
              <a:rPr lang="zh-CN" altLang="en-US" dirty="0">
                <a:solidFill>
                  <a:prstClr val="white"/>
                </a:solidFill>
              </a:rPr>
              <a:t>标准工程总承包招标文件</a:t>
            </a:r>
            <a:r>
              <a:rPr lang="en-US" altLang="zh-CN" dirty="0">
                <a:solidFill>
                  <a:prstClr val="white"/>
                </a:solidFill>
              </a:rPr>
              <a:t>》</a:t>
            </a:r>
            <a:r>
              <a:rPr lang="zh-CN" altLang="en-US" dirty="0">
                <a:solidFill>
                  <a:prstClr val="white"/>
                </a:solidFill>
              </a:rPr>
              <a:t>第八章投标文件格式中，投标函增加总承包项目经理信息、投标人自行完成的项目等内容。</a:t>
            </a:r>
          </a:p>
        </p:txBody>
      </p:sp>
      <p:sp>
        <p:nvSpPr>
          <p:cNvPr id="9" name="矩形 8"/>
          <p:cNvSpPr/>
          <p:nvPr/>
        </p:nvSpPr>
        <p:spPr>
          <a:xfrm>
            <a:off x="531725" y="4173477"/>
            <a:ext cx="11166260" cy="2208297"/>
          </a:xfrm>
          <a:prstGeom prst="rect">
            <a:avLst/>
          </a:prstGeom>
        </p:spPr>
        <p:txBody>
          <a:bodyPr wrap="square">
            <a:spAutoFit/>
          </a:bodyPr>
          <a:lstStyle/>
          <a:p>
            <a:pPr marL="63500" algn="just">
              <a:lnSpc>
                <a:spcPts val="3300"/>
              </a:lnSpc>
              <a:spcBef>
                <a:spcPts val="1200"/>
              </a:spcBef>
            </a:pPr>
            <a:r>
              <a:rPr lang="zh-CN" altLang="en-US" sz="1900"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9</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苏建</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招办</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〔2018〕3</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号文第十六条第一款“</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其中负责评审设计方案和项目管理组织方案的评标委员会成员为</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7</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人（专业工程为</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人）以上的单数。”改为“</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其中负责评审设计文件和项目管理组织方案的（即相互兼评的）评标委员会成员为</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7</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人（专业工程为</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人）以上</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的单数。对工程总承包项目设计文件和项目管理组织方案分别评审时，负责每一部分评审的评标委员会成员人数均应为</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人以上</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单数；设计文件评审时，设计专业评标专家不得少于技术标成员总数的三分之二”</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标注 11"/>
          <p:cNvSpPr/>
          <p:nvPr/>
        </p:nvSpPr>
        <p:spPr>
          <a:xfrm>
            <a:off x="10200179" y="685536"/>
            <a:ext cx="1325778" cy="484187"/>
          </a:xfrm>
          <a:prstGeom prst="wedgeRectCallout">
            <a:avLst>
              <a:gd name="adj1" fmla="val -57452"/>
              <a:gd name="adj2" fmla="val 208839"/>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79600"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endParaRPr>
          </a:p>
        </p:txBody>
      </p:sp>
      <p:sp>
        <p:nvSpPr>
          <p:cNvPr id="2" name="TextBox 1"/>
          <p:cNvSpPr txBox="1"/>
          <p:nvPr/>
        </p:nvSpPr>
        <p:spPr>
          <a:xfrm>
            <a:off x="10374489" y="767481"/>
            <a:ext cx="1241778" cy="400110"/>
          </a:xfrm>
          <a:prstGeom prst="rect">
            <a:avLst/>
          </a:prstGeom>
          <a:noFill/>
        </p:spPr>
        <p:txBody>
          <a:bodyPr wrap="square" rtlCol="0">
            <a:spAutoFit/>
          </a:bodyPr>
          <a:lstStyle/>
          <a:p>
            <a:r>
              <a:rPr lang="zh-CN" altLang="en-US" sz="2000" b="1" dirty="0" smtClean="0">
                <a:latin typeface="华文行楷" panose="02010800040101010101" pitchFamily="2" charset="-122"/>
                <a:ea typeface="华文行楷" panose="02010800040101010101" pitchFamily="2" charset="-122"/>
              </a:rPr>
              <a:t>为什么？</a:t>
            </a:r>
            <a:endParaRPr lang="zh-CN" altLang="en-US" sz="2000" b="1" dirty="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376602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16358" y="1456267"/>
            <a:ext cx="11234711" cy="486551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TextBox 17"/>
          <p:cNvSpPr txBox="1"/>
          <p:nvPr/>
        </p:nvSpPr>
        <p:spPr>
          <a:xfrm>
            <a:off x="816949" y="502948"/>
            <a:ext cx="6060464" cy="523220"/>
          </a:xfrm>
          <a:prstGeom prst="rect">
            <a:avLst/>
          </a:prstGeom>
          <a:noFill/>
        </p:spPr>
        <p:txBody>
          <a:bodyPr wrap="square" rtlCol="0">
            <a:spAutoFit/>
          </a:bodyPr>
          <a:lstStyle/>
          <a:p>
            <a:pPr lvl="0"/>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二）苏建招办</a:t>
            </a:r>
            <a:r>
              <a:rPr lang="en-US" altLang="zh-CN" sz="2700" b="1" dirty="0">
                <a:solidFill>
                  <a:srgbClr val="C0504D">
                    <a:lumMod val="50000"/>
                  </a:srgbClr>
                </a:solidFill>
                <a:latin typeface="微软雅黑" panose="020B0503020204020204" pitchFamily="34" charset="-122"/>
                <a:ea typeface="微软雅黑" panose="020B0503020204020204" pitchFamily="34" charset="-122"/>
              </a:rPr>
              <a:t>〔2019〕2</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号</a:t>
            </a:r>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文</a:t>
            </a:r>
            <a:endParaRPr lang="zh-CN" altLang="en-US" sz="2700" b="1" dirty="0">
              <a:solidFill>
                <a:srgbClr val="C0504D">
                  <a:lumMod val="50000"/>
                </a:srgbClr>
              </a:solidFill>
              <a:latin typeface="微软雅黑" panose="020B0503020204020204" pitchFamily="34" charset="-122"/>
              <a:ea typeface="微软雅黑" panose="020B0503020204020204" pitchFamily="34" charset="-122"/>
            </a:endParaRPr>
          </a:p>
        </p:txBody>
      </p:sp>
      <p:sp>
        <p:nvSpPr>
          <p:cNvPr id="11" name="矩形 10"/>
          <p:cNvSpPr/>
          <p:nvPr/>
        </p:nvSpPr>
        <p:spPr>
          <a:xfrm>
            <a:off x="622524" y="1614064"/>
            <a:ext cx="10946949" cy="938719"/>
          </a:xfrm>
          <a:prstGeom prst="rect">
            <a:avLst/>
          </a:prstGeom>
        </p:spPr>
        <p:txBody>
          <a:bodyPr wrap="square">
            <a:spAutoFit/>
          </a:bodyPr>
          <a:lstStyle/>
          <a:p>
            <a:pPr marL="63500" algn="just">
              <a:lnSpc>
                <a:spcPts val="3300"/>
              </a:lnSpc>
              <a:spcBef>
                <a:spcPts val="1200"/>
              </a:spcBef>
            </a:pPr>
            <a:r>
              <a:rPr lang="zh-CN" altLang="en-US" sz="1900"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对</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苏建招办</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〔2017〕7</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号文第二部分投标报价评审中评标基准价的</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计算方法五</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ABC</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合成法”的下浮系数</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K</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、下浮</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率</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Δ</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进行修订，具体如下，</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各地可根据实际调整</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87006763"/>
              </p:ext>
            </p:extLst>
          </p:nvPr>
        </p:nvGraphicFramePr>
        <p:xfrm>
          <a:off x="2035846" y="2763273"/>
          <a:ext cx="8688598" cy="3264994"/>
        </p:xfrm>
        <a:graphic>
          <a:graphicData uri="http://schemas.openxmlformats.org/drawingml/2006/table">
            <a:tbl>
              <a:tblPr firstRow="1" firstCol="1" bandRow="1"/>
              <a:tblGrid>
                <a:gridCol w="921843"/>
                <a:gridCol w="2291644"/>
                <a:gridCol w="5475111"/>
              </a:tblGrid>
              <a:tr h="431483">
                <a:tc gridSpan="2">
                  <a:txBody>
                    <a:bodyPr/>
                    <a:lstStyle/>
                    <a:p>
                      <a:pPr algn="ctr">
                        <a:spcAft>
                          <a:spcPts val="0"/>
                        </a:spcAft>
                      </a:pPr>
                      <a:r>
                        <a:rPr lang="zh-CN" sz="1200" kern="100" dirty="0">
                          <a:effectLst/>
                          <a:latin typeface="Calibri"/>
                          <a:ea typeface="仿宋_GB2312"/>
                          <a:cs typeface="Times New Roman"/>
                        </a:rPr>
                        <a:t>分类</a:t>
                      </a:r>
                      <a:endParaRPr lang="zh-CN" sz="105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zh-CN" sz="1200" kern="100">
                          <a:effectLst/>
                          <a:latin typeface="Calibri"/>
                          <a:ea typeface="仿宋_GB2312"/>
                          <a:cs typeface="Times New Roman"/>
                        </a:rPr>
                        <a:t>取值范围</a:t>
                      </a:r>
                      <a:endParaRPr lang="zh-CN" sz="1050" kern="10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844">
                <a:tc gridSpan="2">
                  <a:txBody>
                    <a:bodyPr/>
                    <a:lstStyle/>
                    <a:p>
                      <a:pPr algn="ctr">
                        <a:spcAft>
                          <a:spcPts val="0"/>
                        </a:spcAft>
                      </a:pPr>
                      <a:r>
                        <a:rPr lang="zh-CN" sz="1200" kern="100" dirty="0">
                          <a:effectLst/>
                          <a:latin typeface="Calibri"/>
                          <a:ea typeface="仿宋_GB2312"/>
                          <a:cs typeface="Times New Roman"/>
                        </a:rPr>
                        <a:t>下浮系数</a:t>
                      </a:r>
                      <a:r>
                        <a:rPr lang="en-US" sz="1200" kern="100" dirty="0">
                          <a:effectLst/>
                          <a:latin typeface="Calibri"/>
                          <a:ea typeface="仿宋_GB2312"/>
                          <a:cs typeface="Times New Roman"/>
                        </a:rPr>
                        <a:t>K</a:t>
                      </a:r>
                      <a:endParaRPr lang="zh-CN" sz="120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200" kern="100" dirty="0">
                          <a:solidFill>
                            <a:schemeClr val="tx1"/>
                          </a:solidFill>
                          <a:effectLst/>
                          <a:latin typeface="Calibri"/>
                          <a:ea typeface="仿宋_GB2312"/>
                          <a:cs typeface="Times New Roman"/>
                        </a:rPr>
                        <a:t>95%</a:t>
                      </a:r>
                      <a:r>
                        <a:rPr lang="zh-CN" sz="1200" kern="100" dirty="0">
                          <a:solidFill>
                            <a:schemeClr val="tx1"/>
                          </a:solidFill>
                          <a:effectLst/>
                          <a:latin typeface="Calibri"/>
                          <a:ea typeface="仿宋_GB2312"/>
                          <a:cs typeface="Times New Roman"/>
                        </a:rPr>
                        <a:t>、</a:t>
                      </a:r>
                      <a:r>
                        <a:rPr lang="en-US" sz="1200" kern="100" dirty="0">
                          <a:effectLst/>
                          <a:latin typeface="Calibri"/>
                          <a:ea typeface="仿宋_GB2312"/>
                          <a:cs typeface="Times New Roman"/>
                        </a:rPr>
                        <a:t>95.5%</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96%</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96.5%</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97%</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97.5%</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98%</a:t>
                      </a:r>
                      <a:endParaRPr lang="zh-CN" sz="120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711">
                <a:tc rowSpan="5">
                  <a:txBody>
                    <a:bodyPr/>
                    <a:lstStyle/>
                    <a:p>
                      <a:pPr algn="ctr">
                        <a:spcAft>
                          <a:spcPts val="0"/>
                        </a:spcAft>
                      </a:pPr>
                      <a:r>
                        <a:rPr lang="zh-CN" sz="1200" kern="100" dirty="0">
                          <a:effectLst/>
                          <a:latin typeface="Calibri"/>
                          <a:ea typeface="仿宋_GB2312"/>
                          <a:cs typeface="Times New Roman"/>
                        </a:rPr>
                        <a:t>下浮率Δ</a:t>
                      </a:r>
                      <a:endParaRPr lang="zh-CN" sz="120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100">
                          <a:effectLst/>
                          <a:latin typeface="Calibri"/>
                          <a:ea typeface="仿宋_GB2312"/>
                          <a:cs typeface="Times New Roman"/>
                        </a:rPr>
                        <a:t>房屋建筑工程</a:t>
                      </a:r>
                      <a:endParaRPr lang="zh-CN" sz="1050" kern="10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chemeClr val="tx1"/>
                          </a:solidFill>
                          <a:effectLst/>
                          <a:latin typeface="Calibri"/>
                          <a:ea typeface="仿宋_GB2312"/>
                          <a:cs typeface="Times New Roman"/>
                        </a:rPr>
                        <a:t>6%</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7%</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8%</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9%</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10%</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11%</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12%</a:t>
                      </a:r>
                      <a:endParaRPr lang="zh-CN" sz="120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328">
                <a:tc vMerge="1">
                  <a:txBody>
                    <a:bodyPr/>
                    <a:lstStyle/>
                    <a:p>
                      <a:endParaRPr lang="zh-CN" altLang="en-US"/>
                    </a:p>
                  </a:txBody>
                  <a:tcPr/>
                </a:tc>
                <a:tc>
                  <a:txBody>
                    <a:bodyPr/>
                    <a:lstStyle/>
                    <a:p>
                      <a:pPr algn="ctr">
                        <a:spcAft>
                          <a:spcPts val="0"/>
                        </a:spcAft>
                      </a:pPr>
                      <a:r>
                        <a:rPr lang="zh-CN" sz="1050" kern="100">
                          <a:effectLst/>
                          <a:latin typeface="Calibri"/>
                          <a:ea typeface="仿宋_GB2312"/>
                          <a:cs typeface="Times New Roman"/>
                        </a:rPr>
                        <a:t>装饰装修、建筑幕墙、钢结构工程</a:t>
                      </a:r>
                      <a:endParaRPr lang="zh-CN" sz="1050" kern="10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chemeClr val="tx1"/>
                          </a:solidFill>
                          <a:effectLst/>
                          <a:latin typeface="Calibri"/>
                          <a:ea typeface="仿宋_GB2312"/>
                          <a:cs typeface="Times New Roman"/>
                        </a:rPr>
                        <a:t>8%</a:t>
                      </a:r>
                      <a:r>
                        <a:rPr lang="zh-CN" sz="1200" kern="100" dirty="0">
                          <a:solidFill>
                            <a:schemeClr val="tx1"/>
                          </a:solidFill>
                          <a:effectLst/>
                          <a:latin typeface="Calibri"/>
                          <a:ea typeface="仿宋_GB2312"/>
                          <a:cs typeface="Times New Roman"/>
                        </a:rPr>
                        <a:t>、</a:t>
                      </a:r>
                      <a:r>
                        <a:rPr lang="en-US" sz="1200" kern="100" dirty="0">
                          <a:effectLst/>
                          <a:latin typeface="Calibri"/>
                          <a:ea typeface="仿宋_GB2312"/>
                          <a:cs typeface="Times New Roman"/>
                        </a:rPr>
                        <a:t>9%</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10%</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11%</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12%</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13%</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14%</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15%</a:t>
                      </a:r>
                      <a:endParaRPr lang="zh-CN" sz="120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531">
                <a:tc vMerge="1">
                  <a:txBody>
                    <a:bodyPr/>
                    <a:lstStyle/>
                    <a:p>
                      <a:endParaRPr lang="zh-CN" altLang="en-US"/>
                    </a:p>
                  </a:txBody>
                  <a:tcPr/>
                </a:tc>
                <a:tc>
                  <a:txBody>
                    <a:bodyPr/>
                    <a:lstStyle/>
                    <a:p>
                      <a:pPr algn="ctr">
                        <a:spcAft>
                          <a:spcPts val="0"/>
                        </a:spcAft>
                      </a:pPr>
                      <a:r>
                        <a:rPr lang="zh-CN" sz="1050" kern="100">
                          <a:effectLst/>
                          <a:latin typeface="Calibri"/>
                          <a:ea typeface="仿宋_GB2312"/>
                          <a:cs typeface="Times New Roman"/>
                        </a:rPr>
                        <a:t>机电安装工程</a:t>
                      </a:r>
                      <a:endParaRPr lang="zh-CN" sz="1050" kern="10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FF0000"/>
                          </a:solidFill>
                          <a:effectLst/>
                          <a:latin typeface="Calibri"/>
                          <a:ea typeface="仿宋_GB2312"/>
                          <a:cs typeface="Times New Roman"/>
                        </a:rPr>
                        <a:t>9%</a:t>
                      </a:r>
                      <a:r>
                        <a:rPr lang="zh-CN" sz="1200" kern="100" dirty="0">
                          <a:solidFill>
                            <a:srgbClr val="FF0000"/>
                          </a:solidFill>
                          <a:effectLst/>
                          <a:latin typeface="Calibri"/>
                          <a:ea typeface="仿宋_GB2312"/>
                          <a:cs typeface="Times New Roman"/>
                        </a:rPr>
                        <a:t>、</a:t>
                      </a:r>
                      <a:r>
                        <a:rPr lang="en-US" sz="1200" kern="100" dirty="0">
                          <a:effectLst/>
                          <a:latin typeface="Calibri"/>
                          <a:ea typeface="仿宋_GB2312"/>
                          <a:cs typeface="Times New Roman"/>
                        </a:rPr>
                        <a:t>10%</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11%</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12%</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13%</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14%</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15%</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16</a:t>
                      </a:r>
                      <a:r>
                        <a:rPr lang="en-US" sz="1200" kern="100" dirty="0" smtClean="0">
                          <a:effectLst/>
                          <a:latin typeface="Calibri"/>
                          <a:ea typeface="仿宋_GB2312"/>
                          <a:cs typeface="Times New Roman"/>
                        </a:rPr>
                        <a:t>%</a:t>
                      </a:r>
                      <a:r>
                        <a:rPr lang="zh-CN" altLang="en-US" sz="1200" kern="100" dirty="0" smtClean="0">
                          <a:effectLst/>
                          <a:latin typeface="Calibri"/>
                          <a:ea typeface="仿宋_GB2312"/>
                          <a:cs typeface="Times New Roman"/>
                        </a:rPr>
                        <a:t>、</a:t>
                      </a:r>
                      <a:r>
                        <a:rPr lang="en-US" altLang="zh-CN" sz="1200" strike="sngStrike" kern="100" dirty="0" smtClean="0">
                          <a:solidFill>
                            <a:srgbClr val="00B0F0"/>
                          </a:solidFill>
                          <a:effectLst/>
                          <a:latin typeface="Calibri"/>
                          <a:ea typeface="仿宋_GB2312"/>
                          <a:cs typeface="Times New Roman"/>
                        </a:rPr>
                        <a:t>17%</a:t>
                      </a:r>
                      <a:endParaRPr lang="zh-CN" sz="1200" strike="sngStrike" kern="100" dirty="0">
                        <a:solidFill>
                          <a:srgbClr val="00B0F0"/>
                        </a:solidFill>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09">
                <a:tc vMerge="1">
                  <a:txBody>
                    <a:bodyPr/>
                    <a:lstStyle/>
                    <a:p>
                      <a:endParaRPr lang="zh-CN" altLang="en-US"/>
                    </a:p>
                  </a:txBody>
                  <a:tcPr/>
                </a:tc>
                <a:tc>
                  <a:txBody>
                    <a:bodyPr/>
                    <a:lstStyle/>
                    <a:p>
                      <a:pPr algn="ctr">
                        <a:spcAft>
                          <a:spcPts val="0"/>
                        </a:spcAft>
                      </a:pPr>
                      <a:r>
                        <a:rPr lang="zh-CN" sz="1050" kern="100">
                          <a:effectLst/>
                          <a:latin typeface="Calibri"/>
                          <a:ea typeface="仿宋_GB2312"/>
                          <a:cs typeface="Times New Roman"/>
                        </a:rPr>
                        <a:t>市政工程</a:t>
                      </a:r>
                      <a:endParaRPr lang="zh-CN" sz="1050" kern="10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rgbClr val="FF0000"/>
                          </a:solidFill>
                          <a:effectLst/>
                          <a:latin typeface="Calibri"/>
                          <a:ea typeface="仿宋_GB2312"/>
                          <a:cs typeface="Times New Roman"/>
                        </a:rPr>
                        <a:t>12%</a:t>
                      </a:r>
                      <a:r>
                        <a:rPr lang="zh-CN" sz="1200" kern="100" dirty="0">
                          <a:solidFill>
                            <a:srgbClr val="FF0000"/>
                          </a:solidFill>
                          <a:effectLst/>
                          <a:latin typeface="Calibri"/>
                          <a:ea typeface="仿宋_GB2312"/>
                          <a:cs typeface="Times New Roman"/>
                        </a:rPr>
                        <a:t>、</a:t>
                      </a:r>
                      <a:r>
                        <a:rPr lang="en-US" sz="1200" kern="100" dirty="0">
                          <a:solidFill>
                            <a:srgbClr val="FF0000"/>
                          </a:solidFill>
                          <a:effectLst/>
                          <a:latin typeface="Calibri"/>
                          <a:ea typeface="仿宋_GB2312"/>
                          <a:cs typeface="Times New Roman"/>
                        </a:rPr>
                        <a:t>13%</a:t>
                      </a:r>
                      <a:r>
                        <a:rPr lang="zh-CN" sz="1200" kern="100" dirty="0">
                          <a:solidFill>
                            <a:srgbClr val="FF0000"/>
                          </a:solidFill>
                          <a:effectLst/>
                          <a:latin typeface="Calibri"/>
                          <a:ea typeface="仿宋_GB2312"/>
                          <a:cs typeface="Times New Roman"/>
                        </a:rPr>
                        <a:t>、</a:t>
                      </a:r>
                      <a:r>
                        <a:rPr lang="en-US" sz="1200" kern="100" dirty="0">
                          <a:solidFill>
                            <a:srgbClr val="FF0000"/>
                          </a:solidFill>
                          <a:effectLst/>
                          <a:latin typeface="Calibri"/>
                          <a:ea typeface="仿宋_GB2312"/>
                          <a:cs typeface="Times New Roman"/>
                        </a:rPr>
                        <a:t>14%</a:t>
                      </a:r>
                      <a:r>
                        <a:rPr lang="zh-CN" sz="1200" kern="100" dirty="0">
                          <a:solidFill>
                            <a:srgbClr val="FF0000"/>
                          </a:solidFill>
                          <a:effectLst/>
                          <a:latin typeface="Calibri"/>
                          <a:ea typeface="仿宋_GB2312"/>
                          <a:cs typeface="Times New Roman"/>
                        </a:rPr>
                        <a:t>、</a:t>
                      </a:r>
                      <a:r>
                        <a:rPr lang="en-US" sz="1200" kern="100" dirty="0">
                          <a:effectLst/>
                          <a:latin typeface="Calibri"/>
                          <a:ea typeface="仿宋_GB2312"/>
                          <a:cs typeface="Times New Roman"/>
                        </a:rPr>
                        <a:t>15%</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16%</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17%</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18%</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19%</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20</a:t>
                      </a:r>
                      <a:r>
                        <a:rPr lang="en-US" sz="1200" kern="100" dirty="0" smtClean="0">
                          <a:effectLst/>
                          <a:latin typeface="Calibri"/>
                          <a:ea typeface="仿宋_GB2312"/>
                          <a:cs typeface="Times New Roman"/>
                        </a:rPr>
                        <a:t>%</a:t>
                      </a:r>
                      <a:r>
                        <a:rPr lang="zh-CN" altLang="en-US" sz="1200" kern="100" dirty="0" smtClean="0">
                          <a:effectLst/>
                          <a:latin typeface="Calibri"/>
                          <a:ea typeface="仿宋_GB2312"/>
                          <a:cs typeface="Times New Roman"/>
                        </a:rPr>
                        <a:t>、</a:t>
                      </a:r>
                      <a:r>
                        <a:rPr lang="en-US" altLang="zh-CN" sz="1200" strike="sngStrike" kern="100" dirty="0" smtClean="0">
                          <a:solidFill>
                            <a:srgbClr val="00B0F0"/>
                          </a:solidFill>
                          <a:effectLst/>
                          <a:latin typeface="Calibri"/>
                          <a:ea typeface="仿宋_GB2312"/>
                          <a:cs typeface="Times New Roman"/>
                        </a:rPr>
                        <a:t>21%</a:t>
                      </a:r>
                      <a:r>
                        <a:rPr lang="zh-CN" altLang="en-US" sz="1200" strike="sngStrike" kern="100" dirty="0" smtClean="0">
                          <a:solidFill>
                            <a:srgbClr val="00B0F0"/>
                          </a:solidFill>
                          <a:effectLst/>
                          <a:latin typeface="Calibri"/>
                          <a:ea typeface="仿宋_GB2312"/>
                          <a:cs typeface="Times New Roman"/>
                        </a:rPr>
                        <a:t>、</a:t>
                      </a:r>
                      <a:r>
                        <a:rPr lang="en-US" altLang="zh-CN" sz="1200" strike="sngStrike" kern="100" dirty="0" smtClean="0">
                          <a:solidFill>
                            <a:srgbClr val="00B0F0"/>
                          </a:solidFill>
                          <a:effectLst/>
                          <a:latin typeface="Calibri"/>
                          <a:ea typeface="仿宋_GB2312"/>
                          <a:cs typeface="Times New Roman"/>
                        </a:rPr>
                        <a:t>22%</a:t>
                      </a:r>
                      <a:r>
                        <a:rPr lang="zh-CN" altLang="en-US" sz="1200" strike="sngStrike" kern="100" dirty="0" smtClean="0">
                          <a:solidFill>
                            <a:srgbClr val="00B0F0"/>
                          </a:solidFill>
                          <a:effectLst/>
                          <a:latin typeface="Calibri"/>
                          <a:ea typeface="仿宋_GB2312"/>
                          <a:cs typeface="Times New Roman"/>
                        </a:rPr>
                        <a:t>、</a:t>
                      </a:r>
                      <a:r>
                        <a:rPr lang="en-US" altLang="zh-CN" sz="1200" strike="sngStrike" kern="100" dirty="0" smtClean="0">
                          <a:solidFill>
                            <a:srgbClr val="00B0F0"/>
                          </a:solidFill>
                          <a:effectLst/>
                          <a:latin typeface="Calibri"/>
                          <a:ea typeface="仿宋_GB2312"/>
                          <a:cs typeface="Times New Roman"/>
                        </a:rPr>
                        <a:t>23%</a:t>
                      </a:r>
                      <a:endParaRPr lang="zh-CN" sz="1200" strike="sngStrike" kern="100" dirty="0">
                        <a:solidFill>
                          <a:srgbClr val="00B0F0"/>
                        </a:solidFill>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688">
                <a:tc vMerge="1">
                  <a:txBody>
                    <a:bodyPr/>
                    <a:lstStyle/>
                    <a:p>
                      <a:endParaRPr lang="zh-CN" altLang="en-US"/>
                    </a:p>
                  </a:txBody>
                  <a:tcPr/>
                </a:tc>
                <a:tc>
                  <a:txBody>
                    <a:bodyPr/>
                    <a:lstStyle/>
                    <a:p>
                      <a:pPr algn="ctr">
                        <a:spcAft>
                          <a:spcPts val="0"/>
                        </a:spcAft>
                      </a:pPr>
                      <a:r>
                        <a:rPr lang="zh-CN" sz="1050" kern="100">
                          <a:effectLst/>
                          <a:latin typeface="Calibri"/>
                          <a:ea typeface="仿宋_GB2312"/>
                          <a:cs typeface="Times New Roman"/>
                        </a:rPr>
                        <a:t>绿化工程</a:t>
                      </a:r>
                      <a:endParaRPr lang="zh-CN" sz="1050" kern="10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solidFill>
                            <a:schemeClr val="tx1"/>
                          </a:solidFill>
                          <a:effectLst/>
                          <a:latin typeface="Calibri"/>
                          <a:ea typeface="仿宋_GB2312"/>
                          <a:cs typeface="Times New Roman"/>
                        </a:rPr>
                        <a:t>17%</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18%</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19%</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20%</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21%</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22%</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23%</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24%</a:t>
                      </a:r>
                      <a:r>
                        <a:rPr lang="zh-CN" sz="1200" kern="100" dirty="0">
                          <a:effectLst/>
                          <a:latin typeface="Calibri"/>
                          <a:ea typeface="仿宋_GB2312"/>
                          <a:cs typeface="Times New Roman"/>
                        </a:rPr>
                        <a:t>、</a:t>
                      </a:r>
                      <a:r>
                        <a:rPr lang="en-US" sz="1200" kern="100" dirty="0">
                          <a:effectLst/>
                          <a:latin typeface="Calibri"/>
                          <a:ea typeface="仿宋_GB2312"/>
                          <a:cs typeface="Times New Roman"/>
                        </a:rPr>
                        <a:t>25</a:t>
                      </a:r>
                      <a:r>
                        <a:rPr lang="en-US" sz="1200" kern="100" dirty="0" smtClean="0">
                          <a:effectLst/>
                          <a:latin typeface="Calibri"/>
                          <a:ea typeface="仿宋_GB2312"/>
                          <a:cs typeface="Times New Roman"/>
                        </a:rPr>
                        <a:t>%</a:t>
                      </a:r>
                      <a:r>
                        <a:rPr lang="zh-CN" altLang="en-US" sz="1200" kern="100" dirty="0" smtClean="0">
                          <a:effectLst/>
                          <a:latin typeface="Calibri"/>
                          <a:ea typeface="仿宋_GB2312"/>
                          <a:cs typeface="Times New Roman"/>
                        </a:rPr>
                        <a:t>、</a:t>
                      </a:r>
                      <a:r>
                        <a:rPr lang="en-US" altLang="zh-CN" sz="1200" strike="sngStrike" kern="100" dirty="0" smtClean="0">
                          <a:solidFill>
                            <a:srgbClr val="00B0F0"/>
                          </a:solidFill>
                          <a:effectLst/>
                          <a:latin typeface="Calibri"/>
                          <a:ea typeface="仿宋_GB2312"/>
                          <a:cs typeface="Times New Roman"/>
                        </a:rPr>
                        <a:t>26%</a:t>
                      </a:r>
                      <a:endParaRPr lang="zh-CN" sz="1200" strike="sngStrike" kern="100" dirty="0">
                        <a:solidFill>
                          <a:srgbClr val="00B0F0"/>
                        </a:solidFill>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椭圆 2"/>
          <p:cNvSpPr/>
          <p:nvPr/>
        </p:nvSpPr>
        <p:spPr>
          <a:xfrm>
            <a:off x="10892803" y="4027156"/>
            <a:ext cx="858265" cy="3867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p:nvPr/>
        </p:nvCxnSpPr>
        <p:spPr>
          <a:xfrm>
            <a:off x="5746044" y="4624916"/>
            <a:ext cx="387669" cy="2130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3" idx="3"/>
          </p:cNvCxnSpPr>
          <p:nvPr/>
        </p:nvCxnSpPr>
        <p:spPr>
          <a:xfrm flipH="1">
            <a:off x="9741337" y="4357310"/>
            <a:ext cx="1277156" cy="4806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047524" y="4066666"/>
            <a:ext cx="551517" cy="307777"/>
          </a:xfrm>
          <a:prstGeom prst="rect">
            <a:avLst/>
          </a:prstGeom>
          <a:noFill/>
        </p:spPr>
        <p:txBody>
          <a:bodyPr wrap="square" rtlCol="0">
            <a:spAutoFit/>
          </a:bodyPr>
          <a:lstStyle/>
          <a:p>
            <a:r>
              <a:rPr lang="zh-CN" altLang="en-US" sz="1400" b="1" dirty="0" smtClean="0">
                <a:solidFill>
                  <a:srgbClr val="00B0F0"/>
                </a:solidFill>
              </a:rPr>
              <a:t>删除</a:t>
            </a:r>
            <a:endParaRPr lang="zh-CN" altLang="en-US" sz="1400" b="1" dirty="0">
              <a:solidFill>
                <a:srgbClr val="00B0F0"/>
              </a:solidFill>
            </a:endParaRPr>
          </a:p>
        </p:txBody>
      </p:sp>
      <p:sp>
        <p:nvSpPr>
          <p:cNvPr id="12" name="椭圆 11"/>
          <p:cNvSpPr/>
          <p:nvPr/>
        </p:nvSpPr>
        <p:spPr>
          <a:xfrm>
            <a:off x="5237733" y="4252840"/>
            <a:ext cx="858265" cy="3867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388361" y="4317139"/>
            <a:ext cx="551517" cy="307777"/>
          </a:xfrm>
          <a:prstGeom prst="rect">
            <a:avLst/>
          </a:prstGeom>
          <a:noFill/>
        </p:spPr>
        <p:txBody>
          <a:bodyPr wrap="square" rtlCol="0">
            <a:spAutoFit/>
          </a:bodyPr>
          <a:lstStyle/>
          <a:p>
            <a:r>
              <a:rPr lang="zh-CN" altLang="en-US" sz="1400" b="1" dirty="0">
                <a:solidFill>
                  <a:srgbClr val="FF0000"/>
                </a:solidFill>
              </a:rPr>
              <a:t>增加</a:t>
            </a:r>
          </a:p>
        </p:txBody>
      </p:sp>
    </p:spTree>
    <p:extLst>
      <p:ext uri="{BB962C8B-B14F-4D97-AF65-F5344CB8AC3E}">
        <p14:creationId xmlns:p14="http://schemas.microsoft.com/office/powerpoint/2010/main" val="397135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16358" y="1444978"/>
            <a:ext cx="7984175" cy="150534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TextBox 17"/>
          <p:cNvSpPr txBox="1"/>
          <p:nvPr/>
        </p:nvSpPr>
        <p:spPr>
          <a:xfrm>
            <a:off x="882786" y="524472"/>
            <a:ext cx="6060464" cy="523220"/>
          </a:xfrm>
          <a:prstGeom prst="rect">
            <a:avLst/>
          </a:prstGeom>
          <a:noFill/>
        </p:spPr>
        <p:txBody>
          <a:bodyPr wrap="square" rtlCol="0">
            <a:spAutoFit/>
          </a:bodyPr>
          <a:lstStyle/>
          <a:p>
            <a:pPr lvl="0"/>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二）苏建招办</a:t>
            </a:r>
            <a:r>
              <a:rPr lang="en-US" altLang="zh-CN" sz="2700" b="1" dirty="0">
                <a:solidFill>
                  <a:srgbClr val="C0504D">
                    <a:lumMod val="50000"/>
                  </a:srgbClr>
                </a:solidFill>
                <a:latin typeface="微软雅黑" panose="020B0503020204020204" pitchFamily="34" charset="-122"/>
                <a:ea typeface="微软雅黑" panose="020B0503020204020204" pitchFamily="34" charset="-122"/>
              </a:rPr>
              <a:t>〔2019〕2</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号</a:t>
            </a:r>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文</a:t>
            </a:r>
            <a:endParaRPr lang="zh-CN" altLang="en-US" sz="2700" b="1" dirty="0">
              <a:solidFill>
                <a:srgbClr val="C0504D">
                  <a:lumMod val="50000"/>
                </a:srgbClr>
              </a:solidFill>
              <a:latin typeface="微软雅黑" panose="020B0503020204020204" pitchFamily="34" charset="-122"/>
              <a:ea typeface="微软雅黑" panose="020B0503020204020204" pitchFamily="34" charset="-122"/>
            </a:endParaRPr>
          </a:p>
        </p:txBody>
      </p:sp>
      <p:sp>
        <p:nvSpPr>
          <p:cNvPr id="11" name="矩形 10"/>
          <p:cNvSpPr/>
          <p:nvPr/>
        </p:nvSpPr>
        <p:spPr>
          <a:xfrm>
            <a:off x="622523" y="1554401"/>
            <a:ext cx="7789957" cy="1387559"/>
          </a:xfrm>
          <a:prstGeom prst="rect">
            <a:avLst/>
          </a:prstGeom>
        </p:spPr>
        <p:txBody>
          <a:bodyPr wrap="square">
            <a:spAutoFit/>
          </a:bodyPr>
          <a:lstStyle/>
          <a:p>
            <a:pPr marL="63500" algn="just">
              <a:lnSpc>
                <a:spcPts val="2100"/>
              </a:lnSpc>
              <a:spcBef>
                <a:spcPts val="1200"/>
              </a:spcBef>
            </a:pPr>
            <a:r>
              <a:rPr lang="en-US" altLang="zh-CN" sz="1900"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11</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调整</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评标入围程序与方法</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63500" algn="just">
              <a:lnSpc>
                <a:spcPts val="3200"/>
              </a:lnSpc>
              <a:spcBef>
                <a:spcPts val="1200"/>
              </a:spcBef>
            </a:pP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各地</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对建设工程电子招投标交易系统进行改造，</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投标人及拟派</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项目负责人</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资质或资格不符合招标文件规定的不得上传投标文件</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516358" y="3364090"/>
            <a:ext cx="11196997" cy="301413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p:nvSpPr>
        <p:spPr>
          <a:xfrm>
            <a:off x="547092" y="3433583"/>
            <a:ext cx="10996293" cy="2875146"/>
          </a:xfrm>
          <a:prstGeom prst="rect">
            <a:avLst/>
          </a:prstGeom>
        </p:spPr>
        <p:txBody>
          <a:bodyPr wrap="square">
            <a:spAutoFit/>
          </a:bodyPr>
          <a:lstStyle/>
          <a:p>
            <a:pPr marL="63500" algn="just">
              <a:lnSpc>
                <a:spcPts val="3100"/>
              </a:lnSpc>
              <a:spcBef>
                <a:spcPts val="1200"/>
              </a:spcBef>
            </a:pPr>
            <a:r>
              <a:rPr lang="en-US" altLang="zh-CN"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将</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苏建招办</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〔2017〕7</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号文第一部分评标入围第一条评标入围方法中的</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方法二修改</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为：</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低价排序法。</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先按报价</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由低到高</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去除进入评标入围环节的投标人</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数量</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╳G1(G1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值为</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15%</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25%</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30%</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）最低报价的投标人和</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由高到低</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去除进入评标入围环节的投标人</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数量╳</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G2(G2</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值为</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15%</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）最高投标报价的</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投标人（去</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高、去低的数量分别四舍五入后取整，</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末位报价</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相同的均去除），</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G1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G2</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在开标时抽取；再按报价由低到高取不少于</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R</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家（</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R</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一般不少于</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15</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家，具体数量在招标文件中明确）投标人进入后续评标程序。排序第</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R</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位存在两个及</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以上报价</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并列相同的，同时入围；</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不足</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家时，按实际数量计</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取</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0" dirty="0" smtClean="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en-US" b="1" kern="0" dirty="0" smtClean="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原低价排序法去除</a:t>
            </a:r>
            <a:r>
              <a:rPr lang="en-US" altLang="zh-CN" b="1" kern="0" dirty="0" smtClean="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10%</a:t>
            </a:r>
            <a:r>
              <a:rPr lang="zh-CN" altLang="en-US" b="1" kern="0" dirty="0" smtClean="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的低价后，由低到高排序取</a:t>
            </a:r>
            <a:r>
              <a:rPr lang="en-US" altLang="zh-CN" b="1" kern="0" dirty="0" smtClean="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R</a:t>
            </a:r>
            <a:r>
              <a:rPr lang="zh-CN" altLang="en-US" b="1" kern="0" dirty="0" smtClean="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家。</a:t>
            </a:r>
            <a:endParaRPr lang="zh-CN" altLang="zh-CN" b="1" kern="0"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9761" y="786082"/>
            <a:ext cx="2190750" cy="2190750"/>
          </a:xfrm>
          <a:prstGeom prst="rect">
            <a:avLst/>
          </a:prstGeom>
        </p:spPr>
      </p:pic>
    </p:spTree>
    <p:extLst>
      <p:ext uri="{BB962C8B-B14F-4D97-AF65-F5344CB8AC3E}">
        <p14:creationId xmlns:p14="http://schemas.microsoft.com/office/powerpoint/2010/main" val="5510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16358" y="1624114"/>
            <a:ext cx="11234711" cy="483480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TextBox 17"/>
          <p:cNvSpPr txBox="1"/>
          <p:nvPr/>
        </p:nvSpPr>
        <p:spPr>
          <a:xfrm>
            <a:off x="853525" y="514237"/>
            <a:ext cx="6060464" cy="523220"/>
          </a:xfrm>
          <a:prstGeom prst="rect">
            <a:avLst/>
          </a:prstGeom>
          <a:noFill/>
        </p:spPr>
        <p:txBody>
          <a:bodyPr wrap="square" rtlCol="0">
            <a:spAutoFit/>
          </a:bodyPr>
          <a:lstStyle/>
          <a:p>
            <a:pPr lvl="0"/>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二）苏建招办</a:t>
            </a:r>
            <a:r>
              <a:rPr lang="en-US" altLang="zh-CN" sz="2700" b="1" dirty="0">
                <a:solidFill>
                  <a:srgbClr val="C0504D">
                    <a:lumMod val="50000"/>
                  </a:srgbClr>
                </a:solidFill>
                <a:latin typeface="微软雅黑" panose="020B0503020204020204" pitchFamily="34" charset="-122"/>
                <a:ea typeface="微软雅黑" panose="020B0503020204020204" pitchFamily="34" charset="-122"/>
              </a:rPr>
              <a:t>〔2019〕2</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号</a:t>
            </a:r>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文</a:t>
            </a:r>
            <a:endParaRPr lang="zh-CN" altLang="en-US" sz="2700" b="1" dirty="0">
              <a:solidFill>
                <a:srgbClr val="C0504D">
                  <a:lumMod val="50000"/>
                </a:srgbClr>
              </a:solidFill>
              <a:latin typeface="微软雅黑" panose="020B0503020204020204" pitchFamily="34" charset="-122"/>
              <a:ea typeface="微软雅黑" panose="020B0503020204020204" pitchFamily="34" charset="-122"/>
            </a:endParaRPr>
          </a:p>
        </p:txBody>
      </p:sp>
      <p:sp>
        <p:nvSpPr>
          <p:cNvPr id="11" name="矩形 10"/>
          <p:cNvSpPr/>
          <p:nvPr/>
        </p:nvSpPr>
        <p:spPr>
          <a:xfrm>
            <a:off x="643739" y="1737156"/>
            <a:ext cx="10972800" cy="4606389"/>
          </a:xfrm>
          <a:prstGeom prst="rect">
            <a:avLst/>
          </a:prstGeom>
        </p:spPr>
        <p:txBody>
          <a:bodyPr wrap="square">
            <a:spAutoFit/>
          </a:bodyPr>
          <a:lstStyle/>
          <a:p>
            <a:pPr marL="63500" algn="just">
              <a:lnSpc>
                <a:spcPts val="3400"/>
              </a:lnSpc>
              <a:spcBef>
                <a:spcPts val="1200"/>
              </a:spcBef>
            </a:pPr>
            <a:r>
              <a:rPr lang="en-US" altLang="zh-CN" b="1"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方法</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三修改为：</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“均值入围法。先按报价</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由低到高</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去除进入评标入围环节的投标人数量*</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G1(G1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值为</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15%</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）最低报价的投标人和</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由高到低</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去除进入评标入围环节的投标人数量*</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G2(G2</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值为</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15%</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25%</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30%</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）最高投标报价的投标人（去高、去低的数量分别四舍五入后取整，末位报价相同的均去除），</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G1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G2</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在开标时抽取；计算剩余投标人的报价平均值，</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取平均值以上和以下若干家投标人进入后续评标程序</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0"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en-US" b="1" kern="0" dirty="0" smtClean="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原均值入围法</a:t>
            </a:r>
            <a:r>
              <a:rPr lang="zh-CN" altLang="en-US" b="1" kern="0"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去除</a:t>
            </a:r>
            <a:r>
              <a:rPr lang="en-US" altLang="zh-CN" b="1" kern="0"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10%</a:t>
            </a:r>
            <a:r>
              <a:rPr lang="zh-CN" altLang="en-US" b="1" kern="0" dirty="0" smtClean="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的高价后平均取</a:t>
            </a:r>
            <a:r>
              <a:rPr lang="en-US" altLang="zh-CN" b="1" kern="0"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R</a:t>
            </a:r>
            <a:r>
              <a:rPr lang="zh-CN" altLang="en-US" b="1" kern="0"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家。</a:t>
            </a:r>
            <a:endParaRPr lang="zh-CN" altLang="zh-CN" b="1" kern="0"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endParaRPr>
          </a:p>
          <a:p>
            <a:pPr marL="63500" algn="just">
              <a:lnSpc>
                <a:spcPts val="3400"/>
              </a:lnSpc>
              <a:spcBef>
                <a:spcPts val="1200"/>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招标文件</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中应明确取平均值以上的具体数量和以下的具体数量，平均值以下投标人应多于取平均值以上的投标人，合计数量不少于</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R</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家（</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R</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一般不少于</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15</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家，具体数量在招标文件中明确，</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不足</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家时，按实际数量计取</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）。评标入围过程中，当投标人平均值以上（或以下）的数量不足时按实际数量计取，但不因此增加平均值以下（或以上）的数量。按顺序取平均值以上的投标人时，</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末位</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报价相同的投标人均不入围；按顺序取平均值以下的投标人时，</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末位</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报价相同的投标人同时入围”。 </a:t>
            </a:r>
            <a:endParaRPr lang="zh-CN" altLang="zh-CN"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椭圆 6"/>
          <p:cNvSpPr/>
          <p:nvPr/>
        </p:nvSpPr>
        <p:spPr>
          <a:xfrm>
            <a:off x="9137314" y="6189656"/>
            <a:ext cx="1061156" cy="485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9238914" y="6305031"/>
            <a:ext cx="959556" cy="307777"/>
          </a:xfrm>
          <a:prstGeom prst="rect">
            <a:avLst/>
          </a:prstGeom>
          <a:noFill/>
        </p:spPr>
        <p:txBody>
          <a:bodyPr wrap="square" rtlCol="0">
            <a:spAutoFit/>
          </a:bodyPr>
          <a:lstStyle/>
          <a:p>
            <a:r>
              <a:rPr lang="zh-CN" altLang="en-US" sz="1400" b="1" dirty="0" smtClean="0">
                <a:solidFill>
                  <a:srgbClr val="FFFF00"/>
                </a:solidFill>
              </a:rPr>
              <a:t>修改部分</a:t>
            </a:r>
            <a:endParaRPr lang="zh-CN" altLang="en-US" sz="1400" b="1" dirty="0">
              <a:solidFill>
                <a:srgbClr val="FFFF00"/>
              </a:solidFill>
            </a:endParaRPr>
          </a:p>
        </p:txBody>
      </p:sp>
      <p:cxnSp>
        <p:nvCxnSpPr>
          <p:cNvPr id="3" name="直接箭头连接符 2"/>
          <p:cNvCxnSpPr>
            <a:stCxn id="7" idx="0"/>
          </p:cNvCxnSpPr>
          <p:nvPr/>
        </p:nvCxnSpPr>
        <p:spPr>
          <a:xfrm flipV="1">
            <a:off x="9667892" y="4923130"/>
            <a:ext cx="705062" cy="1266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a:stCxn id="7" idx="1"/>
          </p:cNvCxnSpPr>
          <p:nvPr/>
        </p:nvCxnSpPr>
        <p:spPr>
          <a:xfrm flipH="1" flipV="1">
            <a:off x="8100546" y="5729950"/>
            <a:ext cx="1192171" cy="530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7" idx="2"/>
          </p:cNvCxnSpPr>
          <p:nvPr/>
        </p:nvCxnSpPr>
        <p:spPr>
          <a:xfrm flipH="1" flipV="1">
            <a:off x="4371691" y="6185200"/>
            <a:ext cx="4765623" cy="247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61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16358" y="1544050"/>
            <a:ext cx="11234711" cy="288896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TextBox 17"/>
          <p:cNvSpPr txBox="1"/>
          <p:nvPr/>
        </p:nvSpPr>
        <p:spPr>
          <a:xfrm>
            <a:off x="845350" y="514237"/>
            <a:ext cx="6060464" cy="523220"/>
          </a:xfrm>
          <a:prstGeom prst="rect">
            <a:avLst/>
          </a:prstGeom>
          <a:noFill/>
        </p:spPr>
        <p:txBody>
          <a:bodyPr wrap="square" rtlCol="0">
            <a:spAutoFit/>
          </a:bodyPr>
          <a:lstStyle/>
          <a:p>
            <a:pPr lvl="0"/>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二）苏建招办</a:t>
            </a:r>
            <a:r>
              <a:rPr lang="en-US" altLang="zh-CN" sz="2700" b="1" dirty="0">
                <a:solidFill>
                  <a:srgbClr val="C0504D">
                    <a:lumMod val="50000"/>
                  </a:srgbClr>
                </a:solidFill>
                <a:latin typeface="微软雅黑" panose="020B0503020204020204" pitchFamily="34" charset="-122"/>
                <a:ea typeface="微软雅黑" panose="020B0503020204020204" pitchFamily="34" charset="-122"/>
              </a:rPr>
              <a:t>〔2019〕2</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号</a:t>
            </a:r>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文</a:t>
            </a:r>
            <a:endParaRPr lang="zh-CN" altLang="en-US" sz="2700" b="1" dirty="0">
              <a:solidFill>
                <a:srgbClr val="C0504D">
                  <a:lumMod val="50000"/>
                </a:srgbClr>
              </a:solidFill>
              <a:latin typeface="微软雅黑" panose="020B0503020204020204" pitchFamily="34" charset="-122"/>
              <a:ea typeface="微软雅黑" panose="020B0503020204020204" pitchFamily="34" charset="-122"/>
            </a:endParaRPr>
          </a:p>
        </p:txBody>
      </p:sp>
      <p:sp>
        <p:nvSpPr>
          <p:cNvPr id="11" name="矩形 10"/>
          <p:cNvSpPr/>
          <p:nvPr/>
        </p:nvSpPr>
        <p:spPr>
          <a:xfrm>
            <a:off x="622524" y="1614064"/>
            <a:ext cx="10946949" cy="3234219"/>
          </a:xfrm>
          <a:prstGeom prst="rect">
            <a:avLst/>
          </a:prstGeom>
        </p:spPr>
        <p:txBody>
          <a:bodyPr wrap="square">
            <a:spAutoFit/>
          </a:bodyPr>
          <a:lstStyle/>
          <a:p>
            <a:pPr marL="63500" algn="just">
              <a:lnSpc>
                <a:spcPts val="3100"/>
              </a:lnSpc>
              <a:spcBef>
                <a:spcPts val="1200"/>
              </a:spcBef>
            </a:pP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900"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900" kern="0" dirty="0" smtClean="0">
                <a:latin typeface="微软雅黑" panose="020B0503020204020204" pitchFamily="34" charset="-122"/>
                <a:ea typeface="微软雅黑" panose="020B0503020204020204" pitchFamily="34" charset="-122"/>
                <a:cs typeface="Times New Roman" panose="02020603050405020304" pitchFamily="18" charset="0"/>
              </a:rPr>
              <a:t>在</a:t>
            </a:r>
            <a:r>
              <a:rPr lang="zh-CN" altLang="en-US" sz="1900" kern="0" dirty="0">
                <a:latin typeface="微软雅黑" panose="020B0503020204020204" pitchFamily="34" charset="-122"/>
                <a:ea typeface="微软雅黑" panose="020B0503020204020204" pitchFamily="34" charset="-122"/>
                <a:cs typeface="Times New Roman" panose="02020603050405020304" pitchFamily="18" charset="0"/>
              </a:rPr>
              <a:t>苏建招办</a:t>
            </a:r>
            <a:r>
              <a:rPr lang="en-US" altLang="zh-CN" sz="1900" kern="0" dirty="0">
                <a:latin typeface="微软雅黑" panose="020B0503020204020204" pitchFamily="34" charset="-122"/>
                <a:ea typeface="微软雅黑" panose="020B0503020204020204" pitchFamily="34" charset="-122"/>
                <a:cs typeface="Times New Roman" panose="02020603050405020304" pitchFamily="18" charset="0"/>
              </a:rPr>
              <a:t>〔2017〕7</a:t>
            </a:r>
            <a:r>
              <a:rPr lang="zh-CN" altLang="en-US" sz="1900" kern="0" dirty="0">
                <a:latin typeface="微软雅黑" panose="020B0503020204020204" pitchFamily="34" charset="-122"/>
                <a:ea typeface="微软雅黑" panose="020B0503020204020204" pitchFamily="34" charset="-122"/>
                <a:cs typeface="Times New Roman" panose="02020603050405020304" pitchFamily="18" charset="0"/>
              </a:rPr>
              <a:t>号文第一部分评标入围第一条评标入围方法中增加抽签入围法、合成入围法，具体如下：</a:t>
            </a:r>
          </a:p>
          <a:p>
            <a:pPr marL="63500" algn="just">
              <a:lnSpc>
                <a:spcPts val="3100"/>
              </a:lnSpc>
              <a:spcBef>
                <a:spcPts val="1200"/>
              </a:spcBef>
            </a:pP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方法</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四：</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抽签入围法。采取随机抽取法确定</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R</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家</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(R</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一般不少于</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15</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家</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具体数量在招标文件中明确</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投标人进入后续评标程序。</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招标人可以参照低价排序法（</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或均值入围</a:t>
            </a:r>
            <a:endPar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63500" algn="just">
              <a:lnSpc>
                <a:spcPts val="2100"/>
              </a:lnSpc>
              <a:spcBef>
                <a:spcPts val="1200"/>
              </a:spcBef>
            </a:pP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法</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）的</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G1</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G2</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值抽取、计算，先去除一部分</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投标人</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后再</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随</a:t>
            </a:r>
            <a:endPar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63500" algn="just">
              <a:lnSpc>
                <a:spcPts val="2100"/>
              </a:lnSpc>
              <a:spcBef>
                <a:spcPts val="1200"/>
              </a:spcBef>
            </a:pP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机</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抽取，</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具体要求应在招标文件中明确。</a:t>
            </a:r>
          </a:p>
          <a:p>
            <a:pPr marL="63500" algn="just">
              <a:lnSpc>
                <a:spcPts val="3100"/>
              </a:lnSpc>
              <a:spcBef>
                <a:spcPts val="1200"/>
              </a:spcBef>
            </a:pPr>
            <a:endParaRPr lang="zh-CN" altLang="zh-CN" sz="1900"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516360" y="4848282"/>
            <a:ext cx="6369862" cy="1391297"/>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p:nvSpPr>
        <p:spPr>
          <a:xfrm>
            <a:off x="622524" y="4928581"/>
            <a:ext cx="6070884" cy="1284967"/>
          </a:xfrm>
          <a:prstGeom prst="rect">
            <a:avLst/>
          </a:prstGeom>
        </p:spPr>
        <p:txBody>
          <a:bodyPr wrap="square">
            <a:spAutoFit/>
          </a:bodyPr>
          <a:lstStyle/>
          <a:p>
            <a:pPr marL="63500" algn="just">
              <a:lnSpc>
                <a:spcPts val="3100"/>
              </a:lnSpc>
              <a:spcBef>
                <a:spcPts val="1200"/>
              </a:spcBef>
            </a:pPr>
            <a:r>
              <a:rPr lang="en-US" altLang="zh-CN" sz="1900"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方法</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五：</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合成入围法。即采用低价排序法（或均值</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入围法</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）和抽签入围法相结合的方式确定一定数量的投标人进入评审程序</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4851" y="3714044"/>
            <a:ext cx="4013291" cy="2649713"/>
          </a:xfrm>
          <a:prstGeom prst="rect">
            <a:avLst/>
          </a:prstGeom>
        </p:spPr>
      </p:pic>
    </p:spTree>
    <p:extLst>
      <p:ext uri="{BB962C8B-B14F-4D97-AF65-F5344CB8AC3E}">
        <p14:creationId xmlns:p14="http://schemas.microsoft.com/office/powerpoint/2010/main" val="342269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16358" y="1608769"/>
            <a:ext cx="11216183" cy="2366093"/>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TextBox 17"/>
          <p:cNvSpPr txBox="1"/>
          <p:nvPr/>
        </p:nvSpPr>
        <p:spPr>
          <a:xfrm>
            <a:off x="860840" y="502948"/>
            <a:ext cx="6060464" cy="523220"/>
          </a:xfrm>
          <a:prstGeom prst="rect">
            <a:avLst/>
          </a:prstGeom>
          <a:noFill/>
        </p:spPr>
        <p:txBody>
          <a:bodyPr wrap="square" rtlCol="0">
            <a:spAutoFit/>
          </a:bodyPr>
          <a:lstStyle/>
          <a:p>
            <a:pPr lvl="0"/>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二）苏建招办</a:t>
            </a:r>
            <a:r>
              <a:rPr lang="en-US" altLang="zh-CN" sz="2700" b="1" dirty="0">
                <a:solidFill>
                  <a:srgbClr val="C0504D">
                    <a:lumMod val="50000"/>
                  </a:srgbClr>
                </a:solidFill>
                <a:latin typeface="微软雅黑" panose="020B0503020204020204" pitchFamily="34" charset="-122"/>
                <a:ea typeface="微软雅黑" panose="020B0503020204020204" pitchFamily="34" charset="-122"/>
              </a:rPr>
              <a:t>〔2019〕2</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号</a:t>
            </a:r>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文</a:t>
            </a:r>
            <a:endParaRPr lang="zh-CN" altLang="en-US" sz="2700" b="1" dirty="0">
              <a:solidFill>
                <a:srgbClr val="C0504D">
                  <a:lumMod val="50000"/>
                </a:srgbClr>
              </a:solidFill>
              <a:latin typeface="微软雅黑" panose="020B0503020204020204" pitchFamily="34" charset="-122"/>
              <a:ea typeface="微软雅黑" panose="020B0503020204020204" pitchFamily="34" charset="-122"/>
            </a:endParaRPr>
          </a:p>
        </p:txBody>
      </p:sp>
      <p:sp>
        <p:nvSpPr>
          <p:cNvPr id="11" name="矩形 10"/>
          <p:cNvSpPr/>
          <p:nvPr/>
        </p:nvSpPr>
        <p:spPr>
          <a:xfrm>
            <a:off x="622524" y="1681254"/>
            <a:ext cx="10946949" cy="2221121"/>
          </a:xfrm>
          <a:prstGeom prst="rect">
            <a:avLst/>
          </a:prstGeom>
        </p:spPr>
        <p:txBody>
          <a:bodyPr wrap="square">
            <a:spAutoFit/>
          </a:bodyPr>
          <a:lstStyle/>
          <a:p>
            <a:pPr marL="63500" algn="just">
              <a:lnSpc>
                <a:spcPts val="3300"/>
              </a:lnSpc>
              <a:spcBef>
                <a:spcPts val="1200"/>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通过</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低价排序法（或均值入围法）中的</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G1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G2</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值抽取、计算、去除，确定进入最终入围范围的投标人</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；再通</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过低价排序（或均值计算）确定招标文件中规定入围</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数量</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50%</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的投标人</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四舍五入取整</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进入后续评标程序；</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剩余</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50%</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从最终入围范围内的尚未入围的投标人中通过随机抽取法确定。具体入围数量</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R</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（一般不少于</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15</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家）、入围细则，由招标</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人在</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招标文件中明确</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700" b="1" kern="0"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en-US" sz="1700" b="1" kern="0"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去掉不合理</a:t>
            </a:r>
            <a:r>
              <a:rPr lang="zh-CN" altLang="en-US" sz="1700" b="1" kern="0" dirty="0" smtClean="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报价               用低价排序或均值法确定</a:t>
            </a:r>
            <a:r>
              <a:rPr lang="en-US" altLang="zh-CN" sz="1700" b="1" kern="0" dirty="0" smtClean="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50% </a:t>
            </a:r>
          </a:p>
          <a:p>
            <a:pPr marL="63500" algn="just">
              <a:lnSpc>
                <a:spcPts val="1800"/>
              </a:lnSpc>
              <a:spcBef>
                <a:spcPts val="1200"/>
              </a:spcBef>
            </a:pPr>
            <a:r>
              <a:rPr lang="en-US" altLang="zh-CN" sz="1700" b="1" kern="0" dirty="0" smtClean="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             </a:t>
            </a:r>
            <a:r>
              <a:rPr lang="zh-CN" altLang="en-US" sz="1700" b="1" kern="0" dirty="0" smtClean="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另</a:t>
            </a:r>
            <a:r>
              <a:rPr lang="en-US" altLang="zh-CN" sz="1700" b="1" kern="0" dirty="0" smtClean="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50%</a:t>
            </a:r>
            <a:r>
              <a:rPr lang="zh-CN" altLang="en-US" sz="1700" b="1" kern="0" dirty="0" smtClean="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从最终范围内未入围的投标人中抽取。</a:t>
            </a:r>
            <a:endParaRPr lang="zh-CN" altLang="en-US" sz="1700" b="1" kern="0"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10" name="矩形 9"/>
          <p:cNvSpPr/>
          <p:nvPr/>
        </p:nvSpPr>
        <p:spPr>
          <a:xfrm>
            <a:off x="459455" y="4432908"/>
            <a:ext cx="11273086" cy="1688825"/>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p:nvSpPr>
        <p:spPr>
          <a:xfrm>
            <a:off x="547092" y="4577128"/>
            <a:ext cx="11114329" cy="1400383"/>
          </a:xfrm>
          <a:prstGeom prst="rect">
            <a:avLst/>
          </a:prstGeom>
        </p:spPr>
        <p:txBody>
          <a:bodyPr wrap="square">
            <a:spAutoFit/>
          </a:bodyPr>
          <a:lstStyle/>
          <a:p>
            <a:pPr marL="63500" algn="just">
              <a:lnSpc>
                <a:spcPts val="3400"/>
              </a:lnSpc>
              <a:spcBef>
                <a:spcPts val="1200"/>
              </a:spcBef>
            </a:pPr>
            <a:r>
              <a:rPr lang="en-US" altLang="zh-CN" sz="1900" b="1"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12</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将</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苏建招办</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〔2017〕7</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号文第二部分第一条第</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款中“</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投标报价</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等于评标基准价的得满分，</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投标报价</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相对评标基准价每低</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的所扣分值不少于</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0.6</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分，</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改为“</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评标价</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等于评标基准价的得满分，</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评标价</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相对评标基准价每低</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的所扣分值不少于</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0.6</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分，</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右箭头 1"/>
          <p:cNvSpPr/>
          <p:nvPr/>
        </p:nvSpPr>
        <p:spPr>
          <a:xfrm>
            <a:off x="7674014" y="3175620"/>
            <a:ext cx="383822" cy="124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991528" y="3568105"/>
            <a:ext cx="383822" cy="124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1323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4136" y="372323"/>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概述</a:t>
            </a: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10356" y="1202962"/>
            <a:ext cx="10924196" cy="2273153"/>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7" name="矩形 6"/>
          <p:cNvSpPr/>
          <p:nvPr/>
        </p:nvSpPr>
        <p:spPr>
          <a:xfrm>
            <a:off x="621761" y="3915866"/>
            <a:ext cx="4843699" cy="2245373"/>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9" name="矩形 8"/>
          <p:cNvSpPr/>
          <p:nvPr/>
        </p:nvSpPr>
        <p:spPr>
          <a:xfrm>
            <a:off x="726003" y="4050466"/>
            <a:ext cx="4634754" cy="2073760"/>
          </a:xfrm>
          <a:prstGeom prst="rect">
            <a:avLst/>
          </a:prstGeom>
        </p:spPr>
        <p:txBody>
          <a:bodyPr wrap="square" lIns="85204" tIns="42602" rIns="85204" bIns="42602">
            <a:spAutoFit/>
          </a:bodyPr>
          <a:lstStyle/>
          <a:p>
            <a:pPr marL="59169" algn="just">
              <a:lnSpc>
                <a:spcPts val="2400"/>
              </a:lnSpc>
              <a:spcBef>
                <a:spcPts val="1118"/>
              </a:spcBef>
            </a:pP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探索与规范</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阶段（</a:t>
            </a: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2003</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2014</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年）</a:t>
            </a:r>
            <a:endPar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000"/>
              </a:lnSpc>
              <a:spcBef>
                <a:spcPts val="1118"/>
              </a:spcBef>
            </a:pP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2003</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13</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日，</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原建设部印发</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关于培育发展工程总承包和工程项目管理企业的指导意见</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建市 </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[ 2003]30 </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号），鼓励具有工程勘察、设计或施工总承包</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资质</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829701" y="1290827"/>
            <a:ext cx="10605944" cy="2048112"/>
          </a:xfrm>
          <a:prstGeom prst="rect">
            <a:avLst/>
          </a:prstGeom>
        </p:spPr>
        <p:txBody>
          <a:bodyPr wrap="square" lIns="85204" tIns="42602" rIns="85204" bIns="42602">
            <a:spAutoFit/>
          </a:bodyPr>
          <a:lstStyle/>
          <a:p>
            <a:pPr marL="59169" algn="just">
              <a:lnSpc>
                <a:spcPts val="2889"/>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参照</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国际通行的工程公司、工程咨询设计公司、设计事务所、岩土工程公司等模式进行改造。勘察设计单位改为企业后</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要充分发挥自身技术、知识密集的</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优势</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精心</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勘察、精心设计，积极开展可行性研究、规划选址、招标代理、造价资询、施工监理、项目管理和工程总承包等业务。</a:t>
            </a:r>
          </a:p>
          <a:p>
            <a:pPr marL="59169" algn="just">
              <a:lnSpc>
                <a:spcPts val="2200"/>
              </a:lnSpc>
              <a:spcBef>
                <a:spcPts val="1118"/>
              </a:spcBef>
            </a:pP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上述</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两个文件的发布对勘察设计单位</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深化</a:t>
            </a:r>
            <a:endPar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200"/>
              </a:lnSpc>
              <a:spcBef>
                <a:spcPts val="1118"/>
              </a:spcBef>
            </a:pP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体制</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、机制、功能性改革具有决定性作用</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0332" y="2965057"/>
            <a:ext cx="5214219" cy="3320410"/>
          </a:xfrm>
          <a:prstGeom prst="rect">
            <a:avLst/>
          </a:prstGeom>
        </p:spPr>
      </p:pic>
    </p:spTree>
    <p:extLst>
      <p:ext uri="{BB962C8B-B14F-4D97-AF65-F5344CB8AC3E}">
        <p14:creationId xmlns:p14="http://schemas.microsoft.com/office/powerpoint/2010/main" val="761063638"/>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78642" y="1736746"/>
            <a:ext cx="11234711" cy="1078960"/>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TextBox 17"/>
          <p:cNvSpPr txBox="1"/>
          <p:nvPr/>
        </p:nvSpPr>
        <p:spPr>
          <a:xfrm>
            <a:off x="863097" y="502949"/>
            <a:ext cx="6395657" cy="507831"/>
          </a:xfrm>
          <a:prstGeom prst="rect">
            <a:avLst/>
          </a:prstGeom>
          <a:noFill/>
        </p:spPr>
        <p:txBody>
          <a:bodyPr wrap="square" rtlCol="0">
            <a:spAutoFit/>
          </a:bodyPr>
          <a:lstStyle/>
          <a:p>
            <a:pPr lvl="0"/>
            <a:r>
              <a:rPr lang="zh-CN" altLang="en-US" sz="2700" b="1" dirty="0">
                <a:solidFill>
                  <a:srgbClr val="C0504D">
                    <a:lumMod val="50000"/>
                  </a:srgbClr>
                </a:solidFill>
                <a:latin typeface="微软雅黑" panose="020B0503020204020204" pitchFamily="34" charset="-122"/>
                <a:ea typeface="微软雅黑" panose="020B0503020204020204" pitchFamily="34" charset="-122"/>
              </a:rPr>
              <a:t>（二）苏建招办</a:t>
            </a:r>
            <a:r>
              <a:rPr lang="en-US" altLang="zh-CN" sz="2700" b="1" dirty="0">
                <a:solidFill>
                  <a:srgbClr val="C0504D">
                    <a:lumMod val="50000"/>
                  </a:srgbClr>
                </a:solidFill>
                <a:latin typeface="微软雅黑" panose="020B0503020204020204" pitchFamily="34" charset="-122"/>
                <a:ea typeface="微软雅黑" panose="020B0503020204020204" pitchFamily="34" charset="-122"/>
              </a:rPr>
              <a:t>〔2019〕2</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号文</a:t>
            </a:r>
          </a:p>
        </p:txBody>
      </p:sp>
      <p:sp>
        <p:nvSpPr>
          <p:cNvPr id="11" name="矩形 10"/>
          <p:cNvSpPr/>
          <p:nvPr/>
        </p:nvSpPr>
        <p:spPr>
          <a:xfrm>
            <a:off x="584807" y="1806866"/>
            <a:ext cx="10946949" cy="938719"/>
          </a:xfrm>
          <a:prstGeom prst="rect">
            <a:avLst/>
          </a:prstGeom>
        </p:spPr>
        <p:txBody>
          <a:bodyPr wrap="square">
            <a:spAutoFit/>
          </a:bodyPr>
          <a:lstStyle/>
          <a:p>
            <a:pPr marL="63500" algn="just">
              <a:lnSpc>
                <a:spcPts val="3300"/>
              </a:lnSpc>
              <a:spcBef>
                <a:spcPts val="1200"/>
              </a:spcBef>
            </a:pPr>
            <a:r>
              <a:rPr lang="en-US" altLang="zh-CN" sz="1900"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13</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900" kern="0" dirty="0" smtClean="0">
                <a:latin typeface="微软雅黑" panose="020B0503020204020204" pitchFamily="34" charset="-122"/>
                <a:ea typeface="微软雅黑" panose="020B0503020204020204" pitchFamily="34" charset="-122"/>
                <a:cs typeface="Times New Roman" panose="02020603050405020304" pitchFamily="18" charset="0"/>
              </a:rPr>
              <a:t>工程</a:t>
            </a:r>
            <a:r>
              <a:rPr lang="zh-CN" altLang="en-US" sz="1900" kern="0" dirty="0">
                <a:latin typeface="微软雅黑" panose="020B0503020204020204" pitchFamily="34" charset="-122"/>
                <a:ea typeface="微软雅黑" panose="020B0503020204020204" pitchFamily="34" charset="-122"/>
                <a:cs typeface="Times New Roman" panose="02020603050405020304" pitchFamily="18" charset="0"/>
              </a:rPr>
              <a:t>总承包招标人应视招标</a:t>
            </a:r>
            <a:r>
              <a:rPr lang="zh-CN" altLang="en-US" sz="19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所处的设计阶段分别提供地勘资料</a:t>
            </a:r>
            <a:r>
              <a:rPr lang="zh-CN" altLang="en-US" sz="1900" kern="0" dirty="0">
                <a:latin typeface="微软雅黑" panose="020B0503020204020204" pitchFamily="34" charset="-122"/>
                <a:ea typeface="微软雅黑" panose="020B0503020204020204" pitchFamily="34" charset="-122"/>
                <a:cs typeface="Times New Roman" panose="02020603050405020304" pitchFamily="18" charset="0"/>
              </a:rPr>
              <a:t>：在可行性研究完成后招标的，提供初步勘察报告；在方案设计或者初步设计完成后招标的，提供详细勘察报告。</a:t>
            </a:r>
            <a:endParaRPr lang="zh-CN" altLang="zh-CN" sz="1900"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516358" y="3331113"/>
            <a:ext cx="6256975" cy="286486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p:nvSpPr>
        <p:spPr>
          <a:xfrm>
            <a:off x="584807" y="3457454"/>
            <a:ext cx="6086925" cy="3208571"/>
          </a:xfrm>
          <a:prstGeom prst="rect">
            <a:avLst/>
          </a:prstGeom>
        </p:spPr>
        <p:txBody>
          <a:bodyPr wrap="square">
            <a:spAutoFit/>
          </a:bodyPr>
          <a:lstStyle/>
          <a:p>
            <a:pPr marL="63500" lvl="0" algn="just">
              <a:lnSpc>
                <a:spcPts val="3300"/>
              </a:lnSpc>
              <a:spcBef>
                <a:spcPts val="1200"/>
              </a:spcBef>
            </a:pPr>
            <a:r>
              <a:rPr lang="en-US" altLang="zh-CN" sz="1900" b="1"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14</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工程</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总承包招标文件或工程总承包资格预审文件中资格审查合格条件设置类似工程业绩（工程总承包业绩或工程总承包分包中的设计、设备采购、施工业绩）条件时，总承包项目经理类似工程业绩</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作为必选条件</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，投标人的类似工程业绩</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作为可选条件</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dirty="0" smtClean="0">
                <a:solidFill>
                  <a:srgbClr val="0070C0"/>
                </a:solidFill>
                <a:latin typeface="华文楷体" panose="02010600040101010101" pitchFamily="2" charset="-122"/>
                <a:ea typeface="华文楷体" panose="02010600040101010101" pitchFamily="2" charset="-122"/>
              </a:rPr>
              <a:t>--</a:t>
            </a:r>
            <a:r>
              <a:rPr lang="en-US" altLang="zh-CN" sz="1600" b="1" dirty="0">
                <a:solidFill>
                  <a:srgbClr val="0070C0"/>
                </a:solidFill>
                <a:latin typeface="华文楷体" panose="02010600040101010101" pitchFamily="2" charset="-122"/>
                <a:ea typeface="华文楷体" panose="02010600040101010101" pitchFamily="2" charset="-122"/>
              </a:rPr>
              <a:t>3</a:t>
            </a:r>
            <a:r>
              <a:rPr lang="zh-CN" altLang="en-US" sz="1600" b="1" dirty="0">
                <a:solidFill>
                  <a:srgbClr val="0070C0"/>
                </a:solidFill>
                <a:latin typeface="华文楷体" panose="02010600040101010101" pitchFamily="2" charset="-122"/>
                <a:ea typeface="华文楷体" panose="02010600040101010101" pitchFamily="2" charset="-122"/>
              </a:rPr>
              <a:t>号文表述</a:t>
            </a:r>
            <a:r>
              <a:rPr lang="zh-CN" altLang="en-US" sz="1600" b="1" kern="0"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1700" b="1" dirty="0">
                <a:solidFill>
                  <a:srgbClr val="0070C0"/>
                </a:solidFill>
                <a:latin typeface="华文楷体" panose="02010600040101010101" pitchFamily="2" charset="-122"/>
                <a:ea typeface="华文楷体" panose="02010600040101010101" pitchFamily="2" charset="-122"/>
              </a:rPr>
              <a:t>投标人和项目经理类似工程业绩作为资格审查合格条件的，</a:t>
            </a:r>
            <a:r>
              <a:rPr lang="en-US" altLang="zh-CN" sz="1700" b="1" dirty="0">
                <a:solidFill>
                  <a:srgbClr val="0070C0"/>
                </a:solidFill>
                <a:latin typeface="华文楷体" panose="02010600040101010101" pitchFamily="2" charset="-122"/>
                <a:ea typeface="华文楷体" panose="02010600040101010101" pitchFamily="2" charset="-122"/>
              </a:rPr>
              <a:t>…</a:t>
            </a:r>
            <a:endParaRPr lang="zh-CN" altLang="zh-CN" sz="1700" kern="0" dirty="0">
              <a:solidFill>
                <a:prstClr val="black"/>
              </a:solidFill>
              <a:latin typeface="华文楷体" panose="02010600040101010101" pitchFamily="2" charset="-122"/>
              <a:ea typeface="华文楷体" panose="02010600040101010101" pitchFamily="2" charset="-122"/>
              <a:cs typeface="Times New Roman" panose="02020603050405020304" pitchFamily="18" charset="0"/>
            </a:endParaRPr>
          </a:p>
          <a:p>
            <a:pPr marL="63500" algn="just">
              <a:lnSpc>
                <a:spcPts val="3300"/>
              </a:lnSpc>
              <a:spcBef>
                <a:spcPts val="1200"/>
              </a:spcBef>
            </a:pPr>
            <a:endParaRPr lang="zh-CN" altLang="zh-CN" sz="1600"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5123" y="3457454"/>
            <a:ext cx="3855112" cy="2606912"/>
          </a:xfrm>
          <a:prstGeom prst="rect">
            <a:avLst/>
          </a:prstGeom>
        </p:spPr>
      </p:pic>
    </p:spTree>
    <p:extLst>
      <p:ext uri="{BB962C8B-B14F-4D97-AF65-F5344CB8AC3E}">
        <p14:creationId xmlns:p14="http://schemas.microsoft.com/office/powerpoint/2010/main" val="12722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16358" y="1456268"/>
            <a:ext cx="11234711" cy="1174043"/>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rPr>
              <a:t>（三）城市大型景观工程（如体育中心、商业广场等景观工程）、公园园林绿化工程可采用工程总承包模式发包；小区、道路两侧等单纯绿化工程不得采用工程总承包模式发包。（三）城市大型景观工程（如体育中心、商业广场等景观工程）、公园园林绿化工程可采用工程总承包模式发包；小区、道路两侧等单纯绿化工程不得采用工程总承包模式发包。</a:t>
            </a:r>
          </a:p>
        </p:txBody>
      </p:sp>
      <p:sp>
        <p:nvSpPr>
          <p:cNvPr id="8" name="TextBox 17"/>
          <p:cNvSpPr txBox="1"/>
          <p:nvPr/>
        </p:nvSpPr>
        <p:spPr>
          <a:xfrm>
            <a:off x="851809" y="514237"/>
            <a:ext cx="6060464" cy="507831"/>
          </a:xfrm>
          <a:prstGeom prst="rect">
            <a:avLst/>
          </a:prstGeom>
          <a:noFill/>
        </p:spPr>
        <p:txBody>
          <a:bodyPr wrap="square" rtlCol="0">
            <a:spAutoFit/>
          </a:bodyPr>
          <a:lstStyle/>
          <a:p>
            <a:pPr lvl="0"/>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二）苏建招办</a:t>
            </a:r>
            <a:r>
              <a:rPr lang="en-US" altLang="zh-CN" sz="2700" b="1" dirty="0">
                <a:solidFill>
                  <a:srgbClr val="C0504D">
                    <a:lumMod val="50000"/>
                  </a:srgbClr>
                </a:solidFill>
                <a:latin typeface="微软雅黑" panose="020B0503020204020204" pitchFamily="34" charset="-122"/>
                <a:ea typeface="微软雅黑" panose="020B0503020204020204" pitchFamily="34" charset="-122"/>
              </a:rPr>
              <a:t>〔2019〕2</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号</a:t>
            </a:r>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文</a:t>
            </a:r>
            <a:endParaRPr lang="zh-CN" altLang="en-US" sz="2700" b="1" dirty="0">
              <a:solidFill>
                <a:srgbClr val="C0504D">
                  <a:lumMod val="50000"/>
                </a:srgbClr>
              </a:solidFill>
              <a:latin typeface="微软雅黑" panose="020B0503020204020204" pitchFamily="34" charset="-122"/>
              <a:ea typeface="微软雅黑" panose="020B0503020204020204" pitchFamily="34" charset="-122"/>
            </a:endParaRPr>
          </a:p>
        </p:txBody>
      </p:sp>
      <p:sp>
        <p:nvSpPr>
          <p:cNvPr id="10" name="矩形 9"/>
          <p:cNvSpPr/>
          <p:nvPr/>
        </p:nvSpPr>
        <p:spPr>
          <a:xfrm>
            <a:off x="516357" y="2968979"/>
            <a:ext cx="11234711" cy="1106310"/>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p:nvSpPr>
        <p:spPr>
          <a:xfrm>
            <a:off x="641711" y="3099100"/>
            <a:ext cx="11022380" cy="887422"/>
          </a:xfrm>
          <a:prstGeom prst="rect">
            <a:avLst/>
          </a:prstGeom>
        </p:spPr>
        <p:txBody>
          <a:bodyPr wrap="square">
            <a:spAutoFit/>
          </a:bodyPr>
          <a:lstStyle/>
          <a:p>
            <a:pPr marL="63500" algn="just">
              <a:lnSpc>
                <a:spcPts val="3100"/>
              </a:lnSpc>
              <a:spcBef>
                <a:spcPts val="1200"/>
              </a:spcBef>
            </a:pPr>
            <a:r>
              <a:rPr lang="zh-CN" altLang="en-US" sz="1900" b="1"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16</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招标</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人设置最高投标限价（招标控制价）时，可根据项目特点同时设置勘察设计、设备采购和施工的</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分项最高投标限价</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（招标控制价）</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a:t>
            </a:r>
            <a:r>
              <a:rPr lang="zh-CN" altLang="en-US" sz="1600"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防止不平衡报价</a:t>
            </a:r>
            <a:endParaRPr lang="zh-CN" altLang="zh-CN" sz="1600"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endParaRPr>
          </a:p>
        </p:txBody>
      </p:sp>
      <p:sp>
        <p:nvSpPr>
          <p:cNvPr id="7" name="矩形 6"/>
          <p:cNvSpPr/>
          <p:nvPr/>
        </p:nvSpPr>
        <p:spPr>
          <a:xfrm>
            <a:off x="603228" y="1573929"/>
            <a:ext cx="10998680" cy="938719"/>
          </a:xfrm>
          <a:prstGeom prst="rect">
            <a:avLst/>
          </a:prstGeom>
        </p:spPr>
        <p:txBody>
          <a:bodyPr wrap="square">
            <a:spAutoFit/>
          </a:bodyPr>
          <a:lstStyle/>
          <a:p>
            <a:pPr marL="63500" algn="just">
              <a:lnSpc>
                <a:spcPts val="3300"/>
              </a:lnSpc>
              <a:spcBef>
                <a:spcPts val="1200"/>
              </a:spcBef>
            </a:pPr>
            <a:r>
              <a:rPr lang="en-US" altLang="zh-CN" sz="1900" b="1"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15</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城市</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大型景观工程（如体育中心、商业广场等景观工程）、公园园林绿化工程可采用工程总承包模式发包；</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小区、道路两侧等单纯绿化工程</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不得采用工程总承包模式发包。</a:t>
            </a:r>
            <a:endParaRPr lang="zh-CN" altLang="zh-CN"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nvSpPr>
        <p:spPr>
          <a:xfrm>
            <a:off x="516359" y="4514762"/>
            <a:ext cx="11186218" cy="190798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1" name="矩形 10"/>
          <p:cNvSpPr/>
          <p:nvPr/>
        </p:nvSpPr>
        <p:spPr>
          <a:xfrm>
            <a:off x="629370" y="4627498"/>
            <a:ext cx="10960196" cy="1682512"/>
          </a:xfrm>
          <a:prstGeom prst="rect">
            <a:avLst/>
          </a:prstGeom>
        </p:spPr>
        <p:txBody>
          <a:bodyPr wrap="square">
            <a:spAutoFit/>
          </a:bodyPr>
          <a:lstStyle/>
          <a:p>
            <a:pPr marL="63500" algn="just">
              <a:lnSpc>
                <a:spcPts val="3100"/>
              </a:lnSpc>
              <a:spcBef>
                <a:spcPts val="1200"/>
              </a:spcBef>
            </a:pPr>
            <a:r>
              <a:rPr lang="zh-CN" altLang="en-US" sz="1900" b="1"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b="1"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b="1"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17</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工程</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总承包投标人</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组建的项目管理机构</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应按下列要求配置专业人员</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：对于</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由投标人自行完成的设计或者施工业务，投标人在项目管理机构中应配备符合现行法律、法规、与工程总承包项目相适应的专业人员；对于投标人依法分包的施工或设计业务，投标人在项目管理机构中</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应配备具有工程建设类中级及以上职称的施工或设计协调管理人员</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1262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16359" y="1749779"/>
            <a:ext cx="6776264" cy="267458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rPr>
              <a:t>苏建招办</a:t>
            </a:r>
            <a:r>
              <a:rPr lang="en-US" altLang="zh-CN" dirty="0">
                <a:solidFill>
                  <a:prstClr val="white"/>
                </a:solidFill>
              </a:rPr>
              <a:t>〔2018〕3</a:t>
            </a:r>
            <a:r>
              <a:rPr lang="zh-CN" altLang="en-US" dirty="0">
                <a:solidFill>
                  <a:prstClr val="white"/>
                </a:solidFill>
              </a:rPr>
              <a:t>号文附件和苏建招办</a:t>
            </a:r>
            <a:r>
              <a:rPr lang="en-US" altLang="zh-CN" dirty="0">
                <a:solidFill>
                  <a:prstClr val="white"/>
                </a:solidFill>
              </a:rPr>
              <a:t>〔2018〕4</a:t>
            </a:r>
            <a:r>
              <a:rPr lang="zh-CN" altLang="en-US" dirty="0">
                <a:solidFill>
                  <a:prstClr val="white"/>
                </a:solidFill>
              </a:rPr>
              <a:t>号文附件</a:t>
            </a:r>
            <a:r>
              <a:rPr lang="en-US" altLang="zh-CN" dirty="0">
                <a:solidFill>
                  <a:prstClr val="white"/>
                </a:solidFill>
              </a:rPr>
              <a:t>2</a:t>
            </a:r>
            <a:r>
              <a:rPr lang="zh-CN" altLang="en-US" dirty="0">
                <a:solidFill>
                  <a:prstClr val="white"/>
                </a:solidFill>
              </a:rPr>
              <a:t>和附件</a:t>
            </a:r>
            <a:r>
              <a:rPr lang="en-US" altLang="zh-CN" dirty="0">
                <a:solidFill>
                  <a:prstClr val="white"/>
                </a:solidFill>
              </a:rPr>
              <a:t>3</a:t>
            </a:r>
            <a:r>
              <a:rPr lang="zh-CN" altLang="en-US" dirty="0">
                <a:solidFill>
                  <a:prstClr val="white"/>
                </a:solidFill>
              </a:rPr>
              <a:t>第三章评标办法中的投标人类似工程业绩评分因素增加：以联合体方式投标的，只对参加本次投标联合体牵头人承担过的工程总承包业绩加分。 </a:t>
            </a:r>
            <a:r>
              <a:rPr lang="en-US" altLang="zh-CN" dirty="0">
                <a:solidFill>
                  <a:prstClr val="white"/>
                </a:solidFill>
              </a:rPr>
              <a:t>--</a:t>
            </a:r>
            <a:r>
              <a:rPr lang="zh-CN" altLang="en-US" dirty="0">
                <a:solidFill>
                  <a:prstClr val="white"/>
                </a:solidFill>
              </a:rPr>
              <a:t>如果牵头人承担过业绩也是联合体业绩，且为参与方，只能按</a:t>
            </a:r>
            <a:r>
              <a:rPr lang="en-US" altLang="zh-CN" dirty="0">
                <a:solidFill>
                  <a:prstClr val="white"/>
                </a:solidFill>
              </a:rPr>
              <a:t>60%</a:t>
            </a:r>
            <a:r>
              <a:rPr lang="zh-CN" altLang="en-US" dirty="0">
                <a:solidFill>
                  <a:prstClr val="white"/>
                </a:solidFill>
              </a:rPr>
              <a:t>计取</a:t>
            </a:r>
          </a:p>
        </p:txBody>
      </p:sp>
      <p:sp>
        <p:nvSpPr>
          <p:cNvPr id="8" name="TextBox 17"/>
          <p:cNvSpPr txBox="1"/>
          <p:nvPr/>
        </p:nvSpPr>
        <p:spPr>
          <a:xfrm>
            <a:off x="874259" y="518861"/>
            <a:ext cx="6060464" cy="507831"/>
          </a:xfrm>
          <a:prstGeom prst="rect">
            <a:avLst/>
          </a:prstGeom>
          <a:noFill/>
        </p:spPr>
        <p:txBody>
          <a:bodyPr wrap="square" rtlCol="0">
            <a:spAutoFit/>
          </a:bodyPr>
          <a:lstStyle/>
          <a:p>
            <a:pPr lvl="0"/>
            <a:r>
              <a:rPr lang="zh-CN" altLang="en-US" sz="2700" b="1" dirty="0">
                <a:solidFill>
                  <a:srgbClr val="C0504D">
                    <a:lumMod val="50000"/>
                  </a:srgbClr>
                </a:solidFill>
                <a:latin typeface="微软雅黑" panose="020B0503020204020204" pitchFamily="34" charset="-122"/>
                <a:ea typeface="微软雅黑" panose="020B0503020204020204" pitchFamily="34" charset="-122"/>
              </a:rPr>
              <a:t>（二）苏建招办</a:t>
            </a:r>
            <a:r>
              <a:rPr lang="en-US" altLang="zh-CN" sz="2700" b="1" dirty="0">
                <a:solidFill>
                  <a:srgbClr val="C0504D">
                    <a:lumMod val="50000"/>
                  </a:srgbClr>
                </a:solidFill>
                <a:latin typeface="微软雅黑" panose="020B0503020204020204" pitchFamily="34" charset="-122"/>
                <a:ea typeface="微软雅黑" panose="020B0503020204020204" pitchFamily="34" charset="-122"/>
              </a:rPr>
              <a:t>〔2019〕2</a:t>
            </a:r>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号文</a:t>
            </a:r>
            <a:endParaRPr lang="zh-CN" altLang="en-US" sz="2700" b="1" dirty="0">
              <a:solidFill>
                <a:srgbClr val="C0504D">
                  <a:lumMod val="50000"/>
                </a:srgbClr>
              </a:solidFill>
              <a:latin typeface="微软雅黑" panose="020B0503020204020204" pitchFamily="34" charset="-122"/>
              <a:ea typeface="微软雅黑" panose="020B0503020204020204" pitchFamily="34" charset="-122"/>
            </a:endParaRPr>
          </a:p>
        </p:txBody>
      </p:sp>
      <p:sp>
        <p:nvSpPr>
          <p:cNvPr id="11" name="矩形 10"/>
          <p:cNvSpPr/>
          <p:nvPr/>
        </p:nvSpPr>
        <p:spPr>
          <a:xfrm>
            <a:off x="610633" y="1839205"/>
            <a:ext cx="6587715" cy="2272417"/>
          </a:xfrm>
          <a:prstGeom prst="rect">
            <a:avLst/>
          </a:prstGeom>
        </p:spPr>
        <p:txBody>
          <a:bodyPr wrap="square">
            <a:spAutoFit/>
          </a:bodyPr>
          <a:lstStyle/>
          <a:p>
            <a:pPr marL="63500" lvl="0" algn="just">
              <a:lnSpc>
                <a:spcPts val="3400"/>
              </a:lnSpc>
              <a:spcBef>
                <a:spcPts val="1200"/>
              </a:spcBef>
            </a:pPr>
            <a:r>
              <a:rPr lang="en-US" altLang="zh-CN" sz="1900" b="1"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18</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苏建</a:t>
            </a:r>
            <a:r>
              <a:rPr lang="zh-CN" altLang="en-US"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招办</a:t>
            </a:r>
            <a:r>
              <a:rPr lang="en-US" altLang="zh-CN"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〔2018〕3</a:t>
            </a:r>
            <a:r>
              <a:rPr lang="zh-CN" altLang="en-US"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号文附件和苏建招办</a:t>
            </a:r>
            <a:r>
              <a:rPr lang="en-US" altLang="zh-CN"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〔2018〕4</a:t>
            </a:r>
            <a:r>
              <a:rPr lang="zh-CN" altLang="en-US"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号文附件</a:t>
            </a:r>
            <a:r>
              <a:rPr lang="en-US" altLang="zh-CN"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和附件</a:t>
            </a:r>
            <a:r>
              <a:rPr lang="en-US" altLang="zh-CN"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第三章评标办法中的投标人类似工程业绩评分因素增加：以联合体方式投标的，只对参加本次投标</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联合体牵头人承担过的工程总承包业绩加分</a:t>
            </a:r>
            <a:r>
              <a:rPr lang="zh-CN" altLang="en-US" kern="0" dirty="0">
                <a:solidFill>
                  <a:prstClr val="black"/>
                </a:solidFill>
                <a:latin typeface="方正舒体" panose="02010601030101010101" pitchFamily="2" charset="-122"/>
                <a:ea typeface="方正舒体" panose="02010601030101010101" pitchFamily="2" charset="-122"/>
                <a:cs typeface="Times New Roman" panose="02020603050405020304" pitchFamily="18" charset="0"/>
              </a:rPr>
              <a:t>。</a:t>
            </a:r>
            <a:r>
              <a:rPr lang="en-US" altLang="zh-CN"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 </a:t>
            </a:r>
            <a:r>
              <a:rPr lang="en-US" altLang="zh-CN" sz="1600" b="1" kern="0"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en-US" b="1" kern="0"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如果牵头人承担过业绩也是联合体业绩，且为参与方，只能按</a:t>
            </a:r>
            <a:r>
              <a:rPr lang="en-US" altLang="zh-CN" b="1" kern="0"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60%</a:t>
            </a:r>
            <a:r>
              <a:rPr lang="zh-CN" altLang="en-US" b="1" kern="0"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计</a:t>
            </a:r>
            <a:r>
              <a:rPr lang="zh-CN" altLang="en-US" b="1" kern="0" dirty="0" smtClean="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取</a:t>
            </a:r>
            <a:endParaRPr lang="zh-CN" altLang="zh-CN" kern="0" dirty="0">
              <a:solidFill>
                <a:prstClr val="black"/>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10" name="矩形 9"/>
          <p:cNvSpPr/>
          <p:nvPr/>
        </p:nvSpPr>
        <p:spPr>
          <a:xfrm>
            <a:off x="516359" y="4955822"/>
            <a:ext cx="11145062" cy="1247467"/>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p:nvSpPr>
        <p:spPr>
          <a:xfrm>
            <a:off x="516358" y="5093490"/>
            <a:ext cx="11012398" cy="938719"/>
          </a:xfrm>
          <a:prstGeom prst="rect">
            <a:avLst/>
          </a:prstGeom>
        </p:spPr>
        <p:txBody>
          <a:bodyPr wrap="square">
            <a:spAutoFit/>
          </a:bodyPr>
          <a:lstStyle/>
          <a:p>
            <a:pPr marL="63500" algn="just">
              <a:lnSpc>
                <a:spcPts val="3300"/>
              </a:lnSpc>
              <a:spcBef>
                <a:spcPts val="1200"/>
              </a:spcBef>
            </a:pPr>
            <a:r>
              <a:rPr lang="zh-CN" altLang="en-US" sz="1900"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19</a:t>
            </a:r>
            <a:r>
              <a:rPr lang="zh-CN" altLang="en-US" sz="1900"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为</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保证</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低价中标项目的顺利履约</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，招标公告或招标文件中可以明确中标人向招标人提供保函形式的差额履约担保，担保金额为最高投标限价（招标控制价）与中标价的差值。</a:t>
            </a:r>
            <a:endParaRPr lang="zh-CN" altLang="zh-CN" kern="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8310" y="1839205"/>
            <a:ext cx="3105620" cy="2484078"/>
          </a:xfrm>
          <a:prstGeom prst="rect">
            <a:avLst/>
          </a:prstGeom>
        </p:spPr>
      </p:pic>
    </p:spTree>
    <p:extLst>
      <p:ext uri="{BB962C8B-B14F-4D97-AF65-F5344CB8AC3E}">
        <p14:creationId xmlns:p14="http://schemas.microsoft.com/office/powerpoint/2010/main" val="128891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16359" y="1763506"/>
            <a:ext cx="11222756" cy="121919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TextBox 17"/>
          <p:cNvSpPr txBox="1"/>
          <p:nvPr/>
        </p:nvSpPr>
        <p:spPr>
          <a:xfrm>
            <a:off x="863098" y="522019"/>
            <a:ext cx="6060464" cy="507831"/>
          </a:xfrm>
          <a:prstGeom prst="rect">
            <a:avLst/>
          </a:prstGeom>
          <a:noFill/>
        </p:spPr>
        <p:txBody>
          <a:bodyPr wrap="square" rtlCol="0">
            <a:spAutoFit/>
          </a:bodyPr>
          <a:lstStyle/>
          <a:p>
            <a:pPr lvl="0"/>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二）苏建招办</a:t>
            </a:r>
            <a:r>
              <a:rPr lang="en-US" altLang="zh-CN" sz="2700" b="1" dirty="0">
                <a:solidFill>
                  <a:srgbClr val="C0504D">
                    <a:lumMod val="50000"/>
                  </a:srgbClr>
                </a:solidFill>
                <a:latin typeface="微软雅黑" panose="020B0503020204020204" pitchFamily="34" charset="-122"/>
                <a:ea typeface="微软雅黑" panose="020B0503020204020204" pitchFamily="34" charset="-122"/>
              </a:rPr>
              <a:t>〔2019〕2</a:t>
            </a:r>
            <a:r>
              <a:rPr lang="zh-CN" altLang="en-US" sz="2700" b="1" dirty="0">
                <a:solidFill>
                  <a:srgbClr val="C0504D">
                    <a:lumMod val="50000"/>
                  </a:srgbClr>
                </a:solidFill>
                <a:latin typeface="微软雅黑" panose="020B0503020204020204" pitchFamily="34" charset="-122"/>
                <a:ea typeface="微软雅黑" panose="020B0503020204020204" pitchFamily="34" charset="-122"/>
              </a:rPr>
              <a:t>号</a:t>
            </a:r>
            <a:r>
              <a:rPr lang="zh-CN" altLang="en-US" sz="2700" b="1" dirty="0" smtClean="0">
                <a:solidFill>
                  <a:srgbClr val="C0504D">
                    <a:lumMod val="50000"/>
                  </a:srgbClr>
                </a:solidFill>
                <a:latin typeface="微软雅黑" panose="020B0503020204020204" pitchFamily="34" charset="-122"/>
                <a:ea typeface="微软雅黑" panose="020B0503020204020204" pitchFamily="34" charset="-122"/>
              </a:rPr>
              <a:t>文</a:t>
            </a:r>
            <a:endParaRPr lang="zh-CN" altLang="en-US" sz="2700" b="1" dirty="0">
              <a:solidFill>
                <a:srgbClr val="C0504D">
                  <a:lumMod val="50000"/>
                </a:srgbClr>
              </a:solidFill>
              <a:latin typeface="微软雅黑" panose="020B0503020204020204" pitchFamily="34" charset="-122"/>
              <a:ea typeface="微软雅黑" panose="020B0503020204020204" pitchFamily="34" charset="-122"/>
            </a:endParaRPr>
          </a:p>
        </p:txBody>
      </p:sp>
      <p:sp>
        <p:nvSpPr>
          <p:cNvPr id="11" name="矩形 10"/>
          <p:cNvSpPr/>
          <p:nvPr/>
        </p:nvSpPr>
        <p:spPr>
          <a:xfrm>
            <a:off x="569441" y="1903745"/>
            <a:ext cx="11116592" cy="938719"/>
          </a:xfrm>
          <a:prstGeom prst="rect">
            <a:avLst/>
          </a:prstGeom>
        </p:spPr>
        <p:txBody>
          <a:bodyPr wrap="square">
            <a:spAutoFit/>
          </a:bodyPr>
          <a:lstStyle/>
          <a:p>
            <a:pPr marL="63500" algn="just">
              <a:lnSpc>
                <a:spcPts val="3300"/>
              </a:lnSpc>
              <a:spcBef>
                <a:spcPts val="1200"/>
              </a:spcBef>
            </a:pPr>
            <a:r>
              <a:rPr lang="en-US" altLang="zh-CN" sz="19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加强</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对工程总承包项目招标的监督管理，工程总承包项目招标文件载明的事项不满足苏建招办</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〔2018〕3</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号文第八条要求，</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不具备工程总承包招标条件的，</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分别对代理机构及从业人员扣</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0.1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0.3</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分。</a:t>
            </a:r>
            <a:endParaRPr lang="zh-CN" altLang="zh-CN"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566826" y="3459359"/>
            <a:ext cx="11234711" cy="152229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p:nvSpPr>
        <p:spPr>
          <a:xfrm>
            <a:off x="613932" y="3539549"/>
            <a:ext cx="11133775" cy="1361911"/>
          </a:xfrm>
          <a:prstGeom prst="rect">
            <a:avLst/>
          </a:prstGeom>
        </p:spPr>
        <p:txBody>
          <a:bodyPr wrap="square">
            <a:spAutoFit/>
          </a:bodyPr>
          <a:lstStyle/>
          <a:p>
            <a:pPr marL="63500" algn="just">
              <a:lnSpc>
                <a:spcPts val="3300"/>
              </a:lnSpc>
              <a:spcBef>
                <a:spcPts val="1200"/>
              </a:spcBef>
            </a:pPr>
            <a:r>
              <a:rPr lang="zh-CN" altLang="en-US" sz="19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900"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本</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通知从</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日起执行。各市县招标办（处）根据此通知和苏建招办</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〔2018〕10</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号文相关规定，抓紧对</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招标文件范本、资格预审文件范本及电子模板</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进行相应修改，以保证房屋建筑和市政基础设施项目施工招标、工程总承包招标在我省规范推进。</a:t>
            </a:r>
            <a:endParaRPr lang="zh-CN" altLang="zh-CN"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椭圆 8"/>
          <p:cNvSpPr/>
          <p:nvPr/>
        </p:nvSpPr>
        <p:spPr>
          <a:xfrm>
            <a:off x="7947377" y="674248"/>
            <a:ext cx="1772355" cy="567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8207020" y="762480"/>
            <a:ext cx="1512711" cy="369332"/>
          </a:xfrm>
          <a:prstGeom prst="rect">
            <a:avLst/>
          </a:prstGeom>
          <a:noFill/>
        </p:spPr>
        <p:txBody>
          <a:bodyPr wrap="square" rtlCol="0">
            <a:spAutoFit/>
          </a:bodyPr>
          <a:lstStyle/>
          <a:p>
            <a:r>
              <a:rPr lang="zh-CN" altLang="en-US" b="1" dirty="0" smtClean="0">
                <a:solidFill>
                  <a:srgbClr val="FFFF00"/>
                </a:solidFill>
              </a:rPr>
              <a:t>打击假</a:t>
            </a:r>
            <a:r>
              <a:rPr lang="en-US" altLang="zh-CN" b="1" dirty="0" smtClean="0">
                <a:solidFill>
                  <a:srgbClr val="FFFF00"/>
                </a:solidFill>
              </a:rPr>
              <a:t>EPC</a:t>
            </a:r>
            <a:endParaRPr lang="zh-CN" altLang="en-US" b="1" dirty="0">
              <a:solidFill>
                <a:srgbClr val="FFFF00"/>
              </a:solidFill>
            </a:endParaRPr>
          </a:p>
        </p:txBody>
      </p:sp>
      <p:cxnSp>
        <p:nvCxnSpPr>
          <p:cNvPr id="5" name="直接箭头连接符 4"/>
          <p:cNvCxnSpPr/>
          <p:nvPr/>
        </p:nvCxnSpPr>
        <p:spPr>
          <a:xfrm flipH="1">
            <a:off x="6649517" y="1131812"/>
            <a:ext cx="1805861" cy="132609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921" y="5234620"/>
            <a:ext cx="10058400" cy="798660"/>
          </a:xfrm>
          <a:prstGeom prst="rect">
            <a:avLst/>
          </a:prstGeom>
        </p:spPr>
      </p:pic>
    </p:spTree>
    <p:extLst>
      <p:ext uri="{BB962C8B-B14F-4D97-AF65-F5344CB8AC3E}">
        <p14:creationId xmlns:p14="http://schemas.microsoft.com/office/powerpoint/2010/main" val="22769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60935" y="381054"/>
            <a:ext cx="5598318" cy="423863"/>
          </a:xfrm>
        </p:spPr>
        <p:txBody>
          <a:bodyPr>
            <a:normAutofit fontScale="92500" lnSpcReduction="20000"/>
          </a:bodyPr>
          <a:lstStyle/>
          <a:p>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（三）</a:t>
            </a:r>
            <a:r>
              <a:rPr lang="zh-CN" altLang="en-US"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住建部、发改委</a:t>
            </a:r>
            <a:r>
              <a:rPr lang="en-US" altLang="zh-CN" b="1" dirty="0">
                <a:solidFill>
                  <a:schemeClr val="accent2">
                    <a:lumMod val="50000"/>
                  </a:schemeClr>
                </a:solidFill>
                <a:latin typeface="微软雅黑" panose="020B0503020204020204" pitchFamily="34" charset="-122"/>
                <a:ea typeface="微软雅黑" panose="020B0503020204020204" pitchFamily="34" charset="-122"/>
              </a:rPr>
              <a:t>12</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号文</a:t>
            </a: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2118" y="1314269"/>
            <a:ext cx="10935160" cy="498411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53466" y="1419125"/>
            <a:ext cx="10516908" cy="4814130"/>
          </a:xfrm>
          <a:prstGeom prst="rect">
            <a:avLst/>
          </a:prstGeom>
        </p:spPr>
        <p:txBody>
          <a:bodyPr wrap="square" lIns="91432" tIns="45716" rIns="91432" bIns="45716">
            <a:spAutoFit/>
          </a:bodyPr>
          <a:lstStyle/>
          <a:p>
            <a:pPr defTabSz="0" fontAlgn="base">
              <a:lnSpc>
                <a:spcPts val="3219"/>
              </a:lnSpc>
              <a:spcBef>
                <a:spcPct val="20000"/>
              </a:spcBef>
              <a:spcAft>
                <a:spcPct val="0"/>
              </a:spcAft>
              <a:buClr>
                <a:srgbClr val="2F2F2F"/>
              </a:buClr>
              <a:buSzPct val="50000"/>
            </a:pPr>
            <a:r>
              <a:rPr lang="zh-CN" altLang="en-US" kern="0" dirty="0">
                <a:latin typeface="微软雅黑" pitchFamily="34" charset="-122"/>
                <a:ea typeface="微软雅黑" pitchFamily="34" charset="-122"/>
              </a:rPr>
              <a:t> </a:t>
            </a:r>
            <a:r>
              <a:rPr lang="zh-CN" altLang="en-US" kern="0" dirty="0" smtClean="0">
                <a:latin typeface="微软雅黑" pitchFamily="34" charset="-122"/>
                <a:ea typeface="微软雅黑" pitchFamily="34" charset="-122"/>
              </a:rPr>
              <a:t>   经过两年多的努力，住建部于</a:t>
            </a:r>
            <a:r>
              <a:rPr lang="en-US" altLang="zh-CN" kern="0" dirty="0">
                <a:latin typeface="微软雅黑" pitchFamily="34" charset="-122"/>
                <a:ea typeface="微软雅黑" pitchFamily="34" charset="-122"/>
              </a:rPr>
              <a:t>2019</a:t>
            </a:r>
            <a:r>
              <a:rPr lang="zh-CN" altLang="en-US" kern="0" dirty="0">
                <a:latin typeface="微软雅黑" pitchFamily="34" charset="-122"/>
                <a:ea typeface="微软雅黑" pitchFamily="34" charset="-122"/>
              </a:rPr>
              <a:t>年</a:t>
            </a:r>
            <a:r>
              <a:rPr lang="en-US" altLang="zh-CN" kern="0" dirty="0">
                <a:latin typeface="微软雅黑" pitchFamily="34" charset="-122"/>
                <a:ea typeface="微软雅黑" pitchFamily="34" charset="-122"/>
              </a:rPr>
              <a:t>12</a:t>
            </a:r>
            <a:r>
              <a:rPr lang="zh-CN" altLang="en-US" kern="0" dirty="0">
                <a:latin typeface="微软雅黑" pitchFamily="34" charset="-122"/>
                <a:ea typeface="微软雅黑" pitchFamily="34" charset="-122"/>
              </a:rPr>
              <a:t>月</a:t>
            </a:r>
            <a:r>
              <a:rPr lang="en-US" altLang="zh-CN" kern="0" dirty="0">
                <a:latin typeface="微软雅黑" pitchFamily="34" charset="-122"/>
                <a:ea typeface="微软雅黑" pitchFamily="34" charset="-122"/>
              </a:rPr>
              <a:t>23</a:t>
            </a:r>
            <a:r>
              <a:rPr lang="zh-CN" altLang="en-US" kern="0" dirty="0" smtClean="0">
                <a:latin typeface="微软雅黑" pitchFamily="34" charset="-122"/>
                <a:ea typeface="微软雅黑" pitchFamily="34" charset="-122"/>
              </a:rPr>
              <a:t>日，联合发改委</a:t>
            </a:r>
            <a:endParaRPr lang="en-US" altLang="zh-CN" kern="0" dirty="0" smtClean="0">
              <a:latin typeface="微软雅黑" pitchFamily="34" charset="-122"/>
              <a:ea typeface="微软雅黑" pitchFamily="34" charset="-122"/>
            </a:endParaRPr>
          </a:p>
          <a:p>
            <a:pPr defTabSz="0" fontAlgn="base">
              <a:lnSpc>
                <a:spcPts val="3219"/>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rPr>
              <a:t>出台了</a:t>
            </a:r>
            <a:r>
              <a:rPr lang="en-US" altLang="zh-CN" kern="0" dirty="0">
                <a:solidFill>
                  <a:srgbClr val="FF0000"/>
                </a:solidFill>
                <a:latin typeface="微软雅黑" pitchFamily="34" charset="-122"/>
                <a:ea typeface="微软雅黑" pitchFamily="34" charset="-122"/>
              </a:rPr>
              <a:t>《</a:t>
            </a:r>
            <a:r>
              <a:rPr lang="zh-CN" altLang="en-US" kern="0" dirty="0">
                <a:solidFill>
                  <a:srgbClr val="FF0000"/>
                </a:solidFill>
                <a:latin typeface="微软雅黑" pitchFamily="34" charset="-122"/>
                <a:ea typeface="微软雅黑" pitchFamily="34" charset="-122"/>
              </a:rPr>
              <a:t>房屋建筑和市政基础设施项目工程总承包</a:t>
            </a:r>
            <a:r>
              <a:rPr lang="zh-CN" altLang="en-US" kern="0" dirty="0" smtClean="0">
                <a:solidFill>
                  <a:srgbClr val="FF0000"/>
                </a:solidFill>
                <a:latin typeface="微软雅黑" pitchFamily="34" charset="-122"/>
                <a:ea typeface="微软雅黑" pitchFamily="34" charset="-122"/>
              </a:rPr>
              <a:t>管理办法</a:t>
            </a:r>
            <a:r>
              <a:rPr lang="en-US" altLang="zh-CN" kern="0" dirty="0" smtClean="0">
                <a:solidFill>
                  <a:srgbClr val="FF0000"/>
                </a:solidFill>
                <a:latin typeface="微软雅黑" pitchFamily="34" charset="-122"/>
                <a:ea typeface="微软雅黑" pitchFamily="34" charset="-122"/>
              </a:rPr>
              <a:t>》</a:t>
            </a:r>
            <a:r>
              <a:rPr lang="zh-CN" altLang="en-US" kern="0" dirty="0" smtClean="0">
                <a:latin typeface="微软雅黑" pitchFamily="34" charset="-122"/>
                <a:ea typeface="微软雅黑" pitchFamily="34" charset="-122"/>
              </a:rPr>
              <a:t>，</a:t>
            </a:r>
            <a:endParaRPr lang="en-US" altLang="zh-CN" kern="0" dirty="0" smtClean="0">
              <a:latin typeface="微软雅黑" pitchFamily="34" charset="-122"/>
              <a:ea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rPr>
              <a:t>办法共</a:t>
            </a:r>
            <a:r>
              <a:rPr lang="en-US" altLang="zh-CN" kern="0" dirty="0" smtClean="0">
                <a:latin typeface="微软雅黑" pitchFamily="34" charset="-122"/>
                <a:ea typeface="微软雅黑" pitchFamily="34" charset="-122"/>
              </a:rPr>
              <a:t>4</a:t>
            </a:r>
            <a:r>
              <a:rPr lang="zh-CN" altLang="en-US" kern="0" dirty="0" smtClean="0">
                <a:latin typeface="微软雅黑" pitchFamily="34" charset="-122"/>
                <a:ea typeface="微软雅黑" pitchFamily="34" charset="-122"/>
              </a:rPr>
              <a:t>章</a:t>
            </a:r>
            <a:r>
              <a:rPr lang="en-US" altLang="zh-CN" kern="0" dirty="0" smtClean="0">
                <a:latin typeface="微软雅黑" pitchFamily="34" charset="-122"/>
                <a:ea typeface="微软雅黑" pitchFamily="34" charset="-122"/>
              </a:rPr>
              <a:t>28</a:t>
            </a:r>
            <a:r>
              <a:rPr lang="zh-CN" altLang="en-US" kern="0" dirty="0" smtClean="0">
                <a:latin typeface="微软雅黑" pitchFamily="34" charset="-122"/>
                <a:ea typeface="微软雅黑" pitchFamily="34" charset="-122"/>
              </a:rPr>
              <a:t>条。尽管发改委塞进了一些不合逻辑的规定，但有</a:t>
            </a:r>
            <a:endParaRPr lang="en-US" altLang="zh-CN" kern="0" dirty="0" smtClean="0">
              <a:latin typeface="微软雅黑" pitchFamily="34" charset="-122"/>
              <a:ea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rPr>
              <a:t>一个东西比没有强。</a:t>
            </a:r>
            <a:r>
              <a:rPr lang="zh-CN" altLang="en-US" kern="0" dirty="0" smtClean="0">
                <a:solidFill>
                  <a:srgbClr val="00B050"/>
                </a:solidFill>
                <a:latin typeface="微软雅黑" pitchFamily="34" charset="-122"/>
                <a:ea typeface="微软雅黑" pitchFamily="34" charset="-122"/>
              </a:rPr>
              <a:t>对照江苏</a:t>
            </a:r>
            <a:r>
              <a:rPr lang="en-US" altLang="zh-CN" kern="0" dirty="0" smtClean="0">
                <a:solidFill>
                  <a:srgbClr val="00B050"/>
                </a:solidFill>
                <a:latin typeface="微软雅黑" pitchFamily="34" charset="-122"/>
                <a:ea typeface="微软雅黑" pitchFamily="34" charset="-122"/>
              </a:rPr>
              <a:t>3</a:t>
            </a:r>
            <a:r>
              <a:rPr lang="zh-CN" altLang="en-US" kern="0" dirty="0" smtClean="0">
                <a:solidFill>
                  <a:srgbClr val="00B050"/>
                </a:solidFill>
                <a:latin typeface="微软雅黑" pitchFamily="34" charset="-122"/>
                <a:ea typeface="微软雅黑" pitchFamily="34" charset="-122"/>
              </a:rPr>
              <a:t>号、</a:t>
            </a:r>
            <a:r>
              <a:rPr lang="en-US" altLang="zh-CN" kern="0" dirty="0" smtClean="0">
                <a:solidFill>
                  <a:srgbClr val="00B050"/>
                </a:solidFill>
                <a:latin typeface="微软雅黑" pitchFamily="34" charset="-122"/>
                <a:ea typeface="微软雅黑" pitchFamily="34" charset="-122"/>
              </a:rPr>
              <a:t>10</a:t>
            </a:r>
            <a:r>
              <a:rPr lang="zh-CN" altLang="en-US" kern="0" dirty="0" smtClean="0">
                <a:solidFill>
                  <a:srgbClr val="00B050"/>
                </a:solidFill>
                <a:latin typeface="微软雅黑" pitchFamily="34" charset="-122"/>
                <a:ea typeface="微软雅黑" pitchFamily="34" charset="-122"/>
              </a:rPr>
              <a:t>号、</a:t>
            </a:r>
            <a:r>
              <a:rPr lang="en-US" altLang="zh-CN" kern="0" dirty="0" smtClean="0">
                <a:solidFill>
                  <a:srgbClr val="00B050"/>
                </a:solidFill>
                <a:latin typeface="微软雅黑" pitchFamily="34" charset="-122"/>
                <a:ea typeface="微软雅黑" pitchFamily="34" charset="-122"/>
              </a:rPr>
              <a:t>2</a:t>
            </a:r>
            <a:r>
              <a:rPr lang="zh-CN" altLang="en-US" kern="0" dirty="0" smtClean="0">
                <a:solidFill>
                  <a:srgbClr val="00B050"/>
                </a:solidFill>
                <a:latin typeface="微软雅黑" pitchFamily="34" charset="-122"/>
                <a:ea typeface="微软雅黑" pitchFamily="34" charset="-122"/>
              </a:rPr>
              <a:t>号文，一些地方变</a:t>
            </a:r>
            <a:endParaRPr lang="en-US" altLang="zh-CN" kern="0" dirty="0" smtClean="0">
              <a:solidFill>
                <a:srgbClr val="00B050"/>
              </a:solidFill>
              <a:latin typeface="微软雅黑" pitchFamily="34" charset="-122"/>
              <a:ea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solidFill>
                  <a:srgbClr val="00B050"/>
                </a:solidFill>
                <a:latin typeface="微软雅黑" pitchFamily="34" charset="-122"/>
                <a:ea typeface="微软雅黑" pitchFamily="34" charset="-122"/>
              </a:rPr>
              <a:t>化较大。</a:t>
            </a:r>
            <a:endParaRPr lang="en-US" altLang="zh-CN" kern="0" dirty="0" smtClean="0">
              <a:solidFill>
                <a:srgbClr val="00B050"/>
              </a:solidFill>
              <a:latin typeface="微软雅黑" pitchFamily="34" charset="-122"/>
              <a:ea typeface="微软雅黑" pitchFamily="34" charset="-122"/>
            </a:endParaRPr>
          </a:p>
          <a:p>
            <a:pPr defTabSz="0" fontAlgn="base">
              <a:lnSpc>
                <a:spcPts val="2900"/>
              </a:lnSpc>
              <a:spcBef>
                <a:spcPct val="20000"/>
              </a:spcBef>
              <a:spcAft>
                <a:spcPct val="0"/>
              </a:spcAft>
              <a:buClr>
                <a:srgbClr val="2F2F2F"/>
              </a:buClr>
              <a:buSzPct val="50000"/>
            </a:pPr>
            <a:r>
              <a:rPr lang="en-US" altLang="zh-CN" kern="0" dirty="0">
                <a:latin typeface="微软雅黑" pitchFamily="34" charset="-122"/>
                <a:ea typeface="微软雅黑" pitchFamily="34" charset="-122"/>
                <a:sym typeface="微软雅黑" pitchFamily="34" charset="-122"/>
              </a:rPr>
              <a:t> </a:t>
            </a:r>
            <a:r>
              <a:rPr lang="en-US" altLang="zh-CN" kern="0" dirty="0" smtClean="0">
                <a:latin typeface="微软雅黑" pitchFamily="34" charset="-122"/>
                <a:ea typeface="微软雅黑" pitchFamily="34" charset="-122"/>
                <a:sym typeface="微软雅黑" pitchFamily="34" charset="-122"/>
              </a:rPr>
              <a:t>   </a:t>
            </a:r>
            <a:r>
              <a:rPr lang="en-US" altLang="zh-CN" b="1" kern="0" dirty="0" smtClean="0">
                <a:solidFill>
                  <a:srgbClr val="00B0F0"/>
                </a:solidFill>
                <a:latin typeface="微软雅黑" pitchFamily="34" charset="-122"/>
                <a:ea typeface="微软雅黑" pitchFamily="34" charset="-122"/>
                <a:sym typeface="微软雅黑" pitchFamily="34" charset="-122"/>
              </a:rPr>
              <a:t>1</a:t>
            </a:r>
            <a:r>
              <a:rPr lang="zh-CN" altLang="en-US" b="1" kern="0" dirty="0">
                <a:solidFill>
                  <a:srgbClr val="00B0F0"/>
                </a:solidFill>
                <a:latin typeface="微软雅黑" pitchFamily="34" charset="-122"/>
                <a:ea typeface="微软雅黑" pitchFamily="34" charset="-122"/>
                <a:sym typeface="微软雅黑" pitchFamily="34" charset="-122"/>
              </a:rPr>
              <a:t>、第七条  </a:t>
            </a:r>
            <a:r>
              <a:rPr lang="zh-CN" altLang="en-US" kern="0" dirty="0">
                <a:latin typeface="微软雅黑" pitchFamily="34" charset="-122"/>
                <a:ea typeface="微软雅黑" pitchFamily="34" charset="-122"/>
                <a:sym typeface="微软雅黑" pitchFamily="34" charset="-122"/>
              </a:rPr>
              <a:t>┅采用工程总承包方式的</a:t>
            </a:r>
            <a:r>
              <a:rPr lang="zh-CN" altLang="en-US" kern="0" dirty="0">
                <a:solidFill>
                  <a:srgbClr val="FF0000"/>
                </a:solidFill>
                <a:latin typeface="微软雅黑" pitchFamily="34" charset="-122"/>
                <a:ea typeface="微软雅黑" pitchFamily="34" charset="-122"/>
                <a:sym typeface="微软雅黑" pitchFamily="34" charset="-122"/>
              </a:rPr>
              <a:t>企业投资</a:t>
            </a:r>
            <a:r>
              <a:rPr lang="zh-CN" altLang="en-US" kern="0" dirty="0">
                <a:latin typeface="微软雅黑" pitchFamily="34" charset="-122"/>
                <a:ea typeface="微软雅黑" pitchFamily="34" charset="-122"/>
                <a:sym typeface="微软雅黑" pitchFamily="34" charset="-122"/>
              </a:rPr>
              <a:t>项目，应当在</a:t>
            </a:r>
            <a:r>
              <a:rPr lang="zh-CN" altLang="en-US" kern="0" dirty="0" smtClean="0">
                <a:latin typeface="微软雅黑" pitchFamily="34" charset="-122"/>
                <a:ea typeface="微软雅黑" pitchFamily="34" charset="-122"/>
                <a:sym typeface="微软雅黑" pitchFamily="34" charset="-122"/>
              </a:rPr>
              <a:t>核</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准或者</a:t>
            </a:r>
            <a:r>
              <a:rPr lang="zh-CN" altLang="en-US" kern="0" dirty="0">
                <a:latin typeface="微软雅黑" pitchFamily="34" charset="-122"/>
                <a:ea typeface="微软雅黑" pitchFamily="34" charset="-122"/>
                <a:sym typeface="微软雅黑" pitchFamily="34" charset="-122"/>
              </a:rPr>
              <a:t>备案后进行工程总承包项目发包。</a:t>
            </a:r>
            <a:r>
              <a:rPr lang="zh-CN" altLang="en-US" kern="0" dirty="0" smtClean="0">
                <a:solidFill>
                  <a:srgbClr val="FF0000"/>
                </a:solidFill>
                <a:latin typeface="微软雅黑" pitchFamily="34" charset="-122"/>
                <a:ea typeface="微软雅黑" pitchFamily="34" charset="-122"/>
                <a:sym typeface="微软雅黑" pitchFamily="34" charset="-122"/>
              </a:rPr>
              <a:t>采用</a:t>
            </a:r>
            <a:r>
              <a:rPr lang="zh-CN" altLang="en-US" kern="0" dirty="0">
                <a:solidFill>
                  <a:srgbClr val="FF0000"/>
                </a:solidFill>
                <a:latin typeface="微软雅黑" pitchFamily="34" charset="-122"/>
                <a:ea typeface="微软雅黑" pitchFamily="34" charset="-122"/>
                <a:sym typeface="微软雅黑" pitchFamily="34" charset="-122"/>
              </a:rPr>
              <a:t>工程总承包方式</a:t>
            </a:r>
            <a:r>
              <a:rPr lang="zh-CN" altLang="en-US" kern="0" dirty="0" smtClean="0">
                <a:solidFill>
                  <a:srgbClr val="FF0000"/>
                </a:solidFill>
                <a:latin typeface="微软雅黑" pitchFamily="34" charset="-122"/>
                <a:ea typeface="微软雅黑" pitchFamily="34" charset="-122"/>
                <a:sym typeface="微软雅黑" pitchFamily="34" charset="-122"/>
              </a:rPr>
              <a:t>的</a:t>
            </a:r>
            <a:endParaRPr lang="en-US" altLang="zh-CN" kern="0" dirty="0" smtClean="0">
              <a:solidFill>
                <a:srgbClr val="FF0000"/>
              </a:solidFill>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zh-CN" altLang="en-US" b="1" kern="0" dirty="0" smtClean="0">
                <a:solidFill>
                  <a:srgbClr val="FF0000"/>
                </a:solidFill>
                <a:latin typeface="微软雅黑" pitchFamily="34" charset="-122"/>
                <a:ea typeface="微软雅黑" pitchFamily="34" charset="-122"/>
                <a:sym typeface="微软雅黑" pitchFamily="34" charset="-122"/>
              </a:rPr>
              <a:t>政府投资</a:t>
            </a:r>
            <a:r>
              <a:rPr lang="zh-CN" altLang="en-US" kern="0" dirty="0">
                <a:solidFill>
                  <a:srgbClr val="FF0000"/>
                </a:solidFill>
                <a:latin typeface="微软雅黑" pitchFamily="34" charset="-122"/>
                <a:ea typeface="微软雅黑" pitchFamily="34" charset="-122"/>
                <a:sym typeface="微软雅黑" pitchFamily="34" charset="-122"/>
              </a:rPr>
              <a:t>项目，</a:t>
            </a:r>
            <a:r>
              <a:rPr lang="zh-CN" altLang="en-US" kern="0" dirty="0" smtClean="0">
                <a:solidFill>
                  <a:srgbClr val="FF0000"/>
                </a:solidFill>
                <a:latin typeface="微软雅黑" pitchFamily="34" charset="-122"/>
                <a:ea typeface="微软雅黑" pitchFamily="34" charset="-122"/>
                <a:sym typeface="微软雅黑" pitchFamily="34" charset="-122"/>
              </a:rPr>
              <a:t>原则上</a:t>
            </a:r>
            <a:r>
              <a:rPr lang="zh-CN" altLang="en-US" kern="0" dirty="0">
                <a:solidFill>
                  <a:srgbClr val="FF0000"/>
                </a:solidFill>
                <a:latin typeface="微软雅黑" pitchFamily="34" charset="-122"/>
                <a:ea typeface="微软雅黑" pitchFamily="34" charset="-122"/>
                <a:sym typeface="微软雅黑" pitchFamily="34" charset="-122"/>
              </a:rPr>
              <a:t>应当在初步设计审批完成后进行工程总</a:t>
            </a:r>
            <a:r>
              <a:rPr lang="zh-CN" altLang="en-US" kern="0" dirty="0" smtClean="0">
                <a:solidFill>
                  <a:srgbClr val="FF0000"/>
                </a:solidFill>
                <a:latin typeface="微软雅黑" pitchFamily="34" charset="-122"/>
                <a:ea typeface="微软雅黑" pitchFamily="34" charset="-122"/>
                <a:sym typeface="微软雅黑" pitchFamily="34" charset="-122"/>
              </a:rPr>
              <a:t>承</a:t>
            </a:r>
            <a:endParaRPr lang="en-US" altLang="zh-CN" kern="0" dirty="0" smtClean="0">
              <a:solidFill>
                <a:srgbClr val="FF0000"/>
              </a:solidFill>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solidFill>
                  <a:srgbClr val="FF0000"/>
                </a:solidFill>
                <a:latin typeface="微软雅黑" pitchFamily="34" charset="-122"/>
                <a:ea typeface="微软雅黑" pitchFamily="34" charset="-122"/>
                <a:sym typeface="微软雅黑" pitchFamily="34" charset="-122"/>
              </a:rPr>
              <a:t>包项目发包</a:t>
            </a:r>
            <a:r>
              <a:rPr lang="zh-CN" altLang="en-US" kern="0" dirty="0">
                <a:latin typeface="微软雅黑" pitchFamily="34" charset="-122"/>
                <a:ea typeface="微软雅黑" pitchFamily="34" charset="-122"/>
                <a:sym typeface="微软雅黑" pitchFamily="34" charset="-122"/>
              </a:rPr>
              <a:t>；</a:t>
            </a:r>
            <a:r>
              <a:rPr lang="zh-CN" altLang="en-US" kern="0" dirty="0" smtClean="0">
                <a:latin typeface="微软雅黑" pitchFamily="34" charset="-122"/>
                <a:ea typeface="微软雅黑" pitchFamily="34" charset="-122"/>
                <a:sym typeface="微软雅黑" pitchFamily="34" charset="-122"/>
              </a:rPr>
              <a:t>其中</a:t>
            </a:r>
            <a:r>
              <a:rPr lang="zh-CN" altLang="en-US" kern="0" dirty="0">
                <a:latin typeface="微软雅黑" pitchFamily="34" charset="-122"/>
                <a:ea typeface="微软雅黑" pitchFamily="34" charset="-122"/>
                <a:sym typeface="微软雅黑" pitchFamily="34" charset="-122"/>
              </a:rPr>
              <a:t>，按照国家有关规定简化报批文件和审批</a:t>
            </a:r>
            <a:r>
              <a:rPr lang="zh-CN" altLang="en-US" kern="0" dirty="0" smtClean="0">
                <a:latin typeface="微软雅黑" pitchFamily="34" charset="-122"/>
                <a:ea typeface="微软雅黑" pitchFamily="34" charset="-122"/>
                <a:sym typeface="微软雅黑" pitchFamily="34" charset="-122"/>
              </a:rPr>
              <a:t>程序</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的</a:t>
            </a:r>
            <a:r>
              <a:rPr lang="zh-CN" altLang="en-US" kern="0" dirty="0">
                <a:latin typeface="微软雅黑" pitchFamily="34" charset="-122"/>
                <a:ea typeface="微软雅黑" pitchFamily="34" charset="-122"/>
                <a:sym typeface="微软雅黑" pitchFamily="34" charset="-122"/>
              </a:rPr>
              <a:t>政府</a:t>
            </a:r>
            <a:r>
              <a:rPr lang="zh-CN" altLang="en-US" kern="0" dirty="0" smtClean="0">
                <a:latin typeface="微软雅黑" pitchFamily="34" charset="-122"/>
                <a:ea typeface="微软雅黑" pitchFamily="34" charset="-122"/>
                <a:sym typeface="微软雅黑" pitchFamily="34" charset="-122"/>
              </a:rPr>
              <a:t>投资项目</a:t>
            </a:r>
            <a:r>
              <a:rPr lang="zh-CN" altLang="en-US" kern="0" dirty="0">
                <a:latin typeface="微软雅黑" pitchFamily="34" charset="-122"/>
                <a:ea typeface="微软雅黑" pitchFamily="34" charset="-122"/>
                <a:sym typeface="微软雅黑" pitchFamily="34" charset="-122"/>
              </a:rPr>
              <a:t>，应当在完成相应的投资决策审批后进行工程</a:t>
            </a:r>
            <a:r>
              <a:rPr lang="zh-CN" altLang="en-US" kern="0" dirty="0" smtClean="0">
                <a:latin typeface="微软雅黑" pitchFamily="34" charset="-122"/>
                <a:ea typeface="微软雅黑" pitchFamily="34" charset="-122"/>
                <a:sym typeface="微软雅黑" pitchFamily="34" charset="-122"/>
              </a:rPr>
              <a:t>总</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承包项目发包。</a:t>
            </a:r>
            <a:r>
              <a:rPr lang="en-US" altLang="zh-CN" b="1" kern="0" dirty="0" smtClean="0">
                <a:solidFill>
                  <a:srgbClr val="0070C0"/>
                </a:solidFill>
                <a:latin typeface="方正舒体" panose="02010601030101010101" pitchFamily="2" charset="-122"/>
                <a:ea typeface="方正舒体" panose="02010601030101010101" pitchFamily="2" charset="-122"/>
                <a:sym typeface="微软雅黑" pitchFamily="34" charset="-122"/>
              </a:rPr>
              <a:t>-</a:t>
            </a:r>
            <a:r>
              <a:rPr lang="zh-CN" altLang="en-US" b="1" kern="0" dirty="0" smtClean="0">
                <a:solidFill>
                  <a:srgbClr val="0070C0"/>
                </a:solidFill>
                <a:latin typeface="方正舒体" panose="02010601030101010101" pitchFamily="2" charset="-122"/>
                <a:ea typeface="方正舒体" panose="02010601030101010101" pitchFamily="2" charset="-122"/>
                <a:sym typeface="微软雅黑" pitchFamily="34" charset="-122"/>
              </a:rPr>
              <a:t>发包阶段与投资性质有何关联？</a:t>
            </a:r>
            <a:endParaRPr lang="en-US" altLang="zh-CN" b="1" kern="0" dirty="0">
              <a:solidFill>
                <a:srgbClr val="0070C0"/>
              </a:solidFill>
              <a:latin typeface="方正舒体" panose="02010601030101010101" pitchFamily="2" charset="-122"/>
              <a:ea typeface="方正舒体" panose="02010601030101010101" pitchFamily="2" charset="-122"/>
              <a:sym typeface="微软雅黑" pitchFamily="34" charset="-122"/>
            </a:endParaRPr>
          </a:p>
        </p:txBody>
      </p:sp>
      <p:pic>
        <p:nvPicPr>
          <p:cNvPr id="7" name="Picture 3" descr="C:\Users\aaa\Desktop\微信图片_20200226222143.jpg"/>
          <p:cNvPicPr>
            <a:picLocks noChangeAspect="1" noChangeArrowheads="1"/>
          </p:cNvPicPr>
          <p:nvPr/>
        </p:nvPicPr>
        <p:blipFill rotWithShape="1">
          <a:blip r:embed="rId2">
            <a:extLst>
              <a:ext uri="{28A0092B-C50C-407E-A947-70E740481C1C}">
                <a14:useLocalDpi xmlns:a14="http://schemas.microsoft.com/office/drawing/2010/main" val="0"/>
              </a:ext>
            </a:extLst>
          </a:blip>
          <a:srcRect l="2060" t="4735" r="3401" b="27065"/>
          <a:stretch/>
        </p:blipFill>
        <p:spPr bwMode="auto">
          <a:xfrm>
            <a:off x="8280314" y="1572768"/>
            <a:ext cx="3306964" cy="465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15985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7782" y="388056"/>
            <a:ext cx="5598318" cy="423863"/>
          </a:xfrm>
        </p:spPr>
        <p:txBody>
          <a:bodyPr>
            <a:normAutofit fontScale="92500" lnSpcReduction="20000"/>
          </a:bodyPr>
          <a:lstStyle/>
          <a:p>
            <a:pPr lvl="0"/>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（三）住建部、发改委</a:t>
            </a:r>
            <a:r>
              <a:rPr lang="en-US" altLang="zh-CN" b="1" dirty="0">
                <a:solidFill>
                  <a:schemeClr val="accent2">
                    <a:lumMod val="50000"/>
                  </a:schemeClr>
                </a:solidFill>
                <a:latin typeface="微软雅黑" panose="020B0503020204020204" pitchFamily="34" charset="-122"/>
                <a:ea typeface="微软雅黑" panose="020B0503020204020204" pitchFamily="34" charset="-122"/>
              </a:rPr>
              <a:t>12</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号文</a:t>
            </a: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1" y="1326286"/>
            <a:ext cx="10840676" cy="492089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81187" y="1347882"/>
            <a:ext cx="10593804" cy="4811053"/>
          </a:xfrm>
          <a:prstGeom prst="rect">
            <a:avLst/>
          </a:prstGeom>
        </p:spPr>
        <p:txBody>
          <a:bodyPr wrap="square" lIns="91432" tIns="45716" rIns="91432" bIns="45716">
            <a:spAutoFit/>
          </a:bodyPr>
          <a:lstStyle/>
          <a:p>
            <a:pPr defTabSz="0" fontAlgn="base">
              <a:lnSpc>
                <a:spcPts val="3541"/>
              </a:lnSpc>
              <a:spcBef>
                <a:spcPct val="20000"/>
              </a:spcBef>
              <a:spcAft>
                <a:spcPct val="0"/>
              </a:spcAft>
              <a:buClr>
                <a:srgbClr val="2F2F2F"/>
              </a:buClr>
              <a:buSzPct val="50000"/>
            </a:pPr>
            <a:r>
              <a:rPr lang="zh-CN" altLang="en-US" kern="0" dirty="0">
                <a:latin typeface="微软雅黑" pitchFamily="34" charset="-122"/>
                <a:ea typeface="微软雅黑" pitchFamily="34" charset="-122"/>
              </a:rPr>
              <a:t> </a:t>
            </a:r>
            <a:r>
              <a:rPr lang="zh-CN" altLang="en-US" kern="0" dirty="0" smtClean="0">
                <a:latin typeface="微软雅黑" pitchFamily="34" charset="-122"/>
                <a:ea typeface="微软雅黑" pitchFamily="34" charset="-122"/>
              </a:rPr>
              <a:t>   </a:t>
            </a:r>
            <a:r>
              <a:rPr lang="en-US" altLang="zh-CN" b="1" kern="0" dirty="0">
                <a:solidFill>
                  <a:srgbClr val="00B0F0"/>
                </a:solidFill>
                <a:latin typeface="微软雅黑" pitchFamily="34" charset="-122"/>
                <a:ea typeface="微软雅黑" pitchFamily="34" charset="-122"/>
              </a:rPr>
              <a:t>2</a:t>
            </a:r>
            <a:r>
              <a:rPr lang="zh-CN" altLang="en-US" b="1" kern="0" dirty="0">
                <a:solidFill>
                  <a:srgbClr val="00B0F0"/>
                </a:solidFill>
                <a:latin typeface="微软雅黑" pitchFamily="34" charset="-122"/>
                <a:ea typeface="微软雅黑" pitchFamily="34" charset="-122"/>
              </a:rPr>
              <a:t>、第六条  </a:t>
            </a:r>
            <a:r>
              <a:rPr lang="zh-CN" altLang="en-US" kern="0" dirty="0">
                <a:latin typeface="微软雅黑" pitchFamily="34" charset="-122"/>
                <a:ea typeface="微软雅黑" pitchFamily="34" charset="-122"/>
              </a:rPr>
              <a:t>建设单位应当根据项目情况和自身管理能力等，合理选择工程建设组织实施方式</a:t>
            </a:r>
            <a:r>
              <a:rPr lang="zh-CN" altLang="en-US" kern="0" dirty="0" smtClean="0">
                <a:latin typeface="微软雅黑" pitchFamily="34" charset="-122"/>
                <a:ea typeface="微软雅黑" pitchFamily="34" charset="-122"/>
              </a:rPr>
              <a:t>。</a:t>
            </a:r>
            <a:endParaRPr lang="en-US" altLang="zh-CN" kern="0" dirty="0" smtClean="0">
              <a:latin typeface="微软雅黑" pitchFamily="34" charset="-122"/>
              <a:ea typeface="微软雅黑" pitchFamily="34" charset="-122"/>
            </a:endParaRPr>
          </a:p>
          <a:p>
            <a:pPr indent="355600" algn="just">
              <a:lnSpc>
                <a:spcPts val="2900"/>
              </a:lnSpc>
              <a:spcAft>
                <a:spcPts val="0"/>
              </a:spcAft>
            </a:pPr>
            <a:r>
              <a:rPr lang="en-US" altLang="zh-CN" kern="0" dirty="0">
                <a:latin typeface="微软雅黑" pitchFamily="34" charset="-122"/>
                <a:ea typeface="微软雅黑" pitchFamily="34" charset="-122"/>
              </a:rPr>
              <a:t> </a:t>
            </a:r>
            <a:r>
              <a:rPr lang="en-US" altLang="zh-CN" kern="0" dirty="0" smtClean="0">
                <a:latin typeface="微软雅黑" pitchFamily="34" charset="-122"/>
                <a:ea typeface="微软雅黑" pitchFamily="34" charset="-122"/>
              </a:rPr>
              <a:t>   </a:t>
            </a:r>
            <a:r>
              <a:rPr lang="zh-CN" altLang="en-US" kern="0" dirty="0" smtClean="0">
                <a:solidFill>
                  <a:srgbClr val="FF0000"/>
                </a:solidFill>
                <a:latin typeface="微软雅黑" pitchFamily="34" charset="-122"/>
                <a:ea typeface="微软雅黑" pitchFamily="34" charset="-122"/>
              </a:rPr>
              <a:t>建设</a:t>
            </a:r>
            <a:r>
              <a:rPr lang="zh-CN" altLang="en-US" kern="0" dirty="0">
                <a:solidFill>
                  <a:srgbClr val="FF0000"/>
                </a:solidFill>
                <a:latin typeface="微软雅黑" pitchFamily="34" charset="-122"/>
                <a:ea typeface="微软雅黑" pitchFamily="34" charset="-122"/>
              </a:rPr>
              <a:t>内容明确、技术方案成熟的项目，适宜采用工程总承包方式</a:t>
            </a:r>
            <a:r>
              <a:rPr lang="zh-CN" altLang="en-US" kern="0" dirty="0" smtClean="0">
                <a:solidFill>
                  <a:srgbClr val="FF0000"/>
                </a:solidFill>
                <a:latin typeface="微软雅黑" pitchFamily="34" charset="-122"/>
                <a:ea typeface="微软雅黑" pitchFamily="34" charset="-122"/>
              </a:rPr>
              <a:t>。</a:t>
            </a:r>
            <a:r>
              <a:rPr lang="en-US" altLang="zh-CN" b="1" kern="0" dirty="0" smtClean="0">
                <a:solidFill>
                  <a:srgbClr val="0070C0"/>
                </a:solidFill>
                <a:latin typeface="华文新魏" panose="02010800040101010101" pitchFamily="2" charset="-122"/>
                <a:ea typeface="华文新魏" panose="02010800040101010101" pitchFamily="2" charset="-122"/>
              </a:rPr>
              <a:t>(</a:t>
            </a:r>
            <a:r>
              <a:rPr lang="zh-CN" altLang="zh-CN" b="1" kern="100" dirty="0">
                <a:solidFill>
                  <a:srgbClr val="0070C0"/>
                </a:solidFill>
                <a:latin typeface="华文新魏" panose="02010800040101010101" pitchFamily="2" charset="-122"/>
                <a:ea typeface="华文新魏" panose="02010800040101010101" pitchFamily="2" charset="-122"/>
                <a:cs typeface="Times New Roman"/>
              </a:rPr>
              <a:t>工程建设范围、建设规模、建设标准、功能需求、投资限额、工程质量</a:t>
            </a:r>
            <a:r>
              <a:rPr lang="zh-CN" altLang="zh-CN" b="1" kern="0" dirty="0">
                <a:solidFill>
                  <a:srgbClr val="0070C0"/>
                </a:solidFill>
                <a:latin typeface="华文新魏" panose="02010800040101010101" pitchFamily="2" charset="-122"/>
                <a:ea typeface="华文新魏" panose="02010800040101010101" pitchFamily="2" charset="-122"/>
                <a:cs typeface="仿宋_GB2312"/>
              </a:rPr>
              <a:t>、工程进度</a:t>
            </a:r>
            <a:r>
              <a:rPr lang="zh-CN" altLang="zh-CN" b="1" kern="100" dirty="0">
                <a:solidFill>
                  <a:srgbClr val="0070C0"/>
                </a:solidFill>
                <a:latin typeface="华文新魏" panose="02010800040101010101" pitchFamily="2" charset="-122"/>
                <a:ea typeface="华文新魏" panose="02010800040101010101" pitchFamily="2" charset="-122"/>
                <a:cs typeface="Times New Roman"/>
              </a:rPr>
              <a:t>等前期条件不明确、不充分的项目不宜采用工程总承包方式</a:t>
            </a:r>
            <a:r>
              <a:rPr lang="zh-CN" altLang="zh-CN" b="1" kern="100" dirty="0" smtClean="0">
                <a:solidFill>
                  <a:srgbClr val="0070C0"/>
                </a:solidFill>
                <a:latin typeface="华文新魏" panose="02010800040101010101" pitchFamily="2" charset="-122"/>
                <a:ea typeface="华文新魏" panose="02010800040101010101" pitchFamily="2" charset="-122"/>
                <a:cs typeface="Times New Roman"/>
              </a:rPr>
              <a:t>。</a:t>
            </a:r>
            <a:r>
              <a:rPr lang="en-US" altLang="zh-CN" b="1" kern="0" dirty="0" smtClean="0">
                <a:solidFill>
                  <a:srgbClr val="0070C0"/>
                </a:solidFill>
                <a:latin typeface="华文新魏" panose="02010800040101010101" pitchFamily="2" charset="-122"/>
                <a:ea typeface="华文新魏" panose="02010800040101010101" pitchFamily="2" charset="-122"/>
              </a:rPr>
              <a:t>)</a:t>
            </a:r>
            <a:endParaRPr lang="en-US" altLang="zh-CN" b="1" kern="0" dirty="0">
              <a:solidFill>
                <a:srgbClr val="0070C0"/>
              </a:solidFill>
              <a:latin typeface="华文新魏" panose="02010800040101010101" pitchFamily="2" charset="-122"/>
              <a:ea typeface="华文新魏" panose="02010800040101010101" pitchFamily="2" charset="-122"/>
            </a:endParaRPr>
          </a:p>
          <a:p>
            <a:pPr defTabSz="0" fontAlgn="base">
              <a:lnSpc>
                <a:spcPts val="3541"/>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   </a:t>
            </a:r>
            <a:r>
              <a:rPr lang="zh-CN" altLang="en-US" sz="2000" b="1" kern="0" dirty="0" smtClean="0">
                <a:solidFill>
                  <a:srgbClr val="FF0000"/>
                </a:solidFill>
                <a:latin typeface="微软雅黑" pitchFamily="34" charset="-122"/>
                <a:ea typeface="微软雅黑" pitchFamily="34" charset="-122"/>
                <a:sym typeface="微软雅黑" pitchFamily="34" charset="-122"/>
              </a:rPr>
              <a:t> </a:t>
            </a:r>
            <a:r>
              <a:rPr lang="en-US" altLang="zh-CN" sz="2000" b="1" kern="0" dirty="0">
                <a:solidFill>
                  <a:srgbClr val="FF0000"/>
                </a:solidFill>
                <a:latin typeface="微软雅黑" pitchFamily="34" charset="-122"/>
                <a:ea typeface="微软雅黑" pitchFamily="34" charset="-122"/>
                <a:sym typeface="微软雅黑" pitchFamily="34" charset="-122"/>
              </a:rPr>
              <a:t>#</a:t>
            </a:r>
            <a:r>
              <a:rPr lang="en-US" altLang="zh-CN" b="1" kern="0" dirty="0" smtClean="0">
                <a:solidFill>
                  <a:srgbClr val="00B0F0"/>
                </a:solidFill>
                <a:latin typeface="微软雅黑" pitchFamily="34" charset="-122"/>
                <a:ea typeface="微软雅黑" pitchFamily="34" charset="-122"/>
                <a:sym typeface="微软雅黑" pitchFamily="34" charset="-122"/>
              </a:rPr>
              <a:t>3</a:t>
            </a:r>
            <a:r>
              <a:rPr lang="zh-CN" altLang="en-US" b="1" kern="0" dirty="0">
                <a:solidFill>
                  <a:srgbClr val="00B0F0"/>
                </a:solidFill>
                <a:latin typeface="微软雅黑" pitchFamily="34" charset="-122"/>
                <a:ea typeface="微软雅黑" pitchFamily="34" charset="-122"/>
                <a:sym typeface="微软雅黑" pitchFamily="34" charset="-122"/>
              </a:rPr>
              <a:t>、</a:t>
            </a:r>
            <a:r>
              <a:rPr lang="zh-CN" altLang="en-US" b="1" kern="0" dirty="0" smtClean="0">
                <a:solidFill>
                  <a:srgbClr val="00B0F0"/>
                </a:solidFill>
                <a:latin typeface="微软雅黑" pitchFamily="34" charset="-122"/>
                <a:ea typeface="微软雅黑" pitchFamily="34" charset="-122"/>
                <a:sym typeface="微软雅黑" pitchFamily="34" charset="-122"/>
              </a:rPr>
              <a:t>第十</a:t>
            </a:r>
            <a:r>
              <a:rPr lang="zh-CN" altLang="en-US" b="1" kern="0" dirty="0">
                <a:solidFill>
                  <a:srgbClr val="00B0F0"/>
                </a:solidFill>
                <a:latin typeface="微软雅黑" pitchFamily="34" charset="-122"/>
                <a:ea typeface="微软雅黑" pitchFamily="34" charset="-122"/>
                <a:sym typeface="微软雅黑" pitchFamily="34" charset="-122"/>
              </a:rPr>
              <a:t>条  </a:t>
            </a:r>
            <a:r>
              <a:rPr lang="zh-CN" altLang="en-US" kern="0" dirty="0">
                <a:latin typeface="微软雅黑" pitchFamily="34" charset="-122"/>
                <a:ea typeface="微软雅黑" pitchFamily="34" charset="-122"/>
                <a:sym typeface="微软雅黑" pitchFamily="34" charset="-122"/>
              </a:rPr>
              <a:t>工程总承包单位应当</a:t>
            </a:r>
            <a:r>
              <a:rPr lang="zh-CN" altLang="en-US" b="1" kern="0" dirty="0">
                <a:solidFill>
                  <a:srgbClr val="FF0000"/>
                </a:solidFill>
                <a:latin typeface="微软雅黑" pitchFamily="34" charset="-122"/>
                <a:ea typeface="微软雅黑" pitchFamily="34" charset="-122"/>
                <a:sym typeface="微软雅黑" pitchFamily="34" charset="-122"/>
              </a:rPr>
              <a:t>同时具有与工程规模相适应的工程设计资质和施工资质，</a:t>
            </a:r>
            <a:r>
              <a:rPr lang="zh-CN" altLang="en-US" kern="0" dirty="0">
                <a:latin typeface="微软雅黑" pitchFamily="34" charset="-122"/>
                <a:ea typeface="微软雅黑" pitchFamily="34" charset="-122"/>
                <a:sym typeface="微软雅黑" pitchFamily="34" charset="-122"/>
              </a:rPr>
              <a:t>或者由具有相应资质的设计单位和施工单位组成联合体</a:t>
            </a:r>
            <a:r>
              <a:rPr lang="zh-CN" altLang="en-US" kern="0" dirty="0" smtClean="0">
                <a:latin typeface="微软雅黑" pitchFamily="34" charset="-122"/>
                <a:ea typeface="微软雅黑" pitchFamily="34" charset="-122"/>
                <a:sym typeface="微软雅黑" pitchFamily="34" charset="-122"/>
              </a:rPr>
              <a:t>。┅  </a:t>
            </a:r>
            <a:r>
              <a:rPr lang="en-US" altLang="zh-CN" b="1" kern="0" dirty="0" smtClean="0">
                <a:solidFill>
                  <a:srgbClr val="0070C0"/>
                </a:solidFill>
                <a:latin typeface="方正舒体" panose="02010601030101010101" pitchFamily="2" charset="-122"/>
                <a:ea typeface="方正舒体" panose="02010601030101010101" pitchFamily="2" charset="-122"/>
                <a:sym typeface="微软雅黑" pitchFamily="34" charset="-122"/>
              </a:rPr>
              <a:t>-</a:t>
            </a:r>
            <a:r>
              <a:rPr lang="zh-CN" altLang="en-US" b="1" kern="0" dirty="0">
                <a:solidFill>
                  <a:srgbClr val="0070C0"/>
                </a:solidFill>
                <a:latin typeface="方正舒体" panose="02010601030101010101" pitchFamily="2" charset="-122"/>
                <a:ea typeface="方正舒体" panose="02010601030101010101" pitchFamily="2" charset="-122"/>
                <a:sym typeface="微软雅黑" pitchFamily="34" charset="-122"/>
              </a:rPr>
              <a:t>重大</a:t>
            </a:r>
            <a:r>
              <a:rPr lang="zh-CN" altLang="en-US" b="1" kern="0" dirty="0" smtClean="0">
                <a:solidFill>
                  <a:srgbClr val="0070C0"/>
                </a:solidFill>
                <a:latin typeface="方正舒体" panose="02010601030101010101" pitchFamily="2" charset="-122"/>
                <a:ea typeface="方正舒体" panose="02010601030101010101" pitchFamily="2" charset="-122"/>
                <a:sym typeface="微软雅黑" pitchFamily="34" charset="-122"/>
              </a:rPr>
              <a:t>变化</a:t>
            </a:r>
            <a:endParaRPr lang="en-US" altLang="zh-CN" b="1" kern="0" dirty="0" smtClean="0">
              <a:solidFill>
                <a:srgbClr val="0070C0"/>
              </a:solidFill>
              <a:latin typeface="方正舒体" panose="02010601030101010101" pitchFamily="2" charset="-122"/>
              <a:ea typeface="方正舒体" panose="02010601030101010101" pitchFamily="2" charset="-122"/>
              <a:sym typeface="微软雅黑" pitchFamily="34" charset="-122"/>
            </a:endParaRPr>
          </a:p>
          <a:p>
            <a:pPr defTabSz="0" fontAlgn="base">
              <a:lnSpc>
                <a:spcPts val="3541"/>
              </a:lnSpc>
              <a:spcBef>
                <a:spcPct val="20000"/>
              </a:spcBef>
              <a:spcAft>
                <a:spcPct val="0"/>
              </a:spcAft>
              <a:buClr>
                <a:srgbClr val="2F2F2F"/>
              </a:buClr>
              <a:buSzPct val="50000"/>
            </a:pPr>
            <a:r>
              <a:rPr lang="en-US" altLang="zh-CN" kern="0" dirty="0" smtClean="0">
                <a:latin typeface="微软雅黑" pitchFamily="34" charset="-122"/>
                <a:ea typeface="微软雅黑" pitchFamily="34" charset="-122"/>
                <a:sym typeface="微软雅黑" pitchFamily="34" charset="-122"/>
              </a:rPr>
              <a:t>   </a:t>
            </a:r>
            <a:r>
              <a:rPr lang="en-US" altLang="zh-CN" sz="2000" kern="0" dirty="0" smtClean="0">
                <a:latin typeface="微软雅黑" pitchFamily="34" charset="-122"/>
                <a:ea typeface="微软雅黑" pitchFamily="34" charset="-122"/>
                <a:sym typeface="微软雅黑" pitchFamily="34" charset="-122"/>
              </a:rPr>
              <a:t> </a:t>
            </a:r>
            <a:r>
              <a:rPr lang="en-US" altLang="zh-CN" sz="2000" b="1" kern="0" dirty="0" smtClean="0">
                <a:solidFill>
                  <a:srgbClr val="FF0000"/>
                </a:solidFill>
                <a:latin typeface="微软雅黑" pitchFamily="34" charset="-122"/>
                <a:ea typeface="微软雅黑" pitchFamily="34" charset="-122"/>
                <a:sym typeface="微软雅黑" pitchFamily="34" charset="-122"/>
              </a:rPr>
              <a:t>#</a:t>
            </a:r>
            <a:r>
              <a:rPr lang="en-US" altLang="zh-CN" b="1" kern="0" dirty="0" smtClean="0">
                <a:solidFill>
                  <a:srgbClr val="00B0F0"/>
                </a:solidFill>
                <a:latin typeface="微软雅黑" pitchFamily="34" charset="-122"/>
                <a:ea typeface="微软雅黑" pitchFamily="34" charset="-122"/>
                <a:sym typeface="微软雅黑" pitchFamily="34" charset="-122"/>
              </a:rPr>
              <a:t>4</a:t>
            </a:r>
            <a:r>
              <a:rPr lang="zh-CN" altLang="en-US" b="1" kern="0" dirty="0">
                <a:solidFill>
                  <a:srgbClr val="00B0F0"/>
                </a:solidFill>
                <a:latin typeface="微软雅黑" pitchFamily="34" charset="-122"/>
                <a:ea typeface="微软雅黑" pitchFamily="34" charset="-122"/>
                <a:sym typeface="微软雅黑" pitchFamily="34" charset="-122"/>
              </a:rPr>
              <a:t>、</a:t>
            </a:r>
            <a:r>
              <a:rPr lang="zh-CN" altLang="en-US" b="1" kern="0" dirty="0" smtClean="0">
                <a:solidFill>
                  <a:srgbClr val="00B0F0"/>
                </a:solidFill>
                <a:latin typeface="微软雅黑" pitchFamily="34" charset="-122"/>
                <a:ea typeface="微软雅黑" pitchFamily="34" charset="-122"/>
                <a:sym typeface="微软雅黑" pitchFamily="34" charset="-122"/>
              </a:rPr>
              <a:t>第十一</a:t>
            </a:r>
            <a:r>
              <a:rPr lang="zh-CN" altLang="en-US" b="1" kern="0" dirty="0">
                <a:solidFill>
                  <a:srgbClr val="00B0F0"/>
                </a:solidFill>
                <a:latin typeface="微软雅黑" pitchFamily="34" charset="-122"/>
                <a:ea typeface="微软雅黑" pitchFamily="34" charset="-122"/>
                <a:sym typeface="微软雅黑" pitchFamily="34" charset="-122"/>
              </a:rPr>
              <a:t>条  </a:t>
            </a:r>
            <a:r>
              <a:rPr lang="zh-CN" altLang="en-US" kern="0" dirty="0">
                <a:latin typeface="微软雅黑" pitchFamily="34" charset="-122"/>
                <a:ea typeface="微软雅黑" pitchFamily="34" charset="-122"/>
                <a:sym typeface="微软雅黑" pitchFamily="34" charset="-122"/>
              </a:rPr>
              <a:t>工程总承包单位不得是工程总承包项目的代建单位、项目管理单位、监理单位、造价咨询单位、招标代理单位</a:t>
            </a:r>
            <a:r>
              <a:rPr lang="zh-CN" altLang="en-US" kern="0" dirty="0" smtClean="0">
                <a:latin typeface="微软雅黑" pitchFamily="34" charset="-122"/>
                <a:ea typeface="微软雅黑" pitchFamily="34" charset="-122"/>
                <a:sym typeface="微软雅黑" pitchFamily="34" charset="-122"/>
              </a:rPr>
              <a:t>。</a:t>
            </a:r>
            <a:r>
              <a:rPr lang="en-US" altLang="zh-CN" b="1" kern="0" dirty="0">
                <a:solidFill>
                  <a:srgbClr val="0070C0"/>
                </a:solidFill>
                <a:latin typeface="方正舒体" panose="02010601030101010101" pitchFamily="2" charset="-122"/>
                <a:ea typeface="方正舒体" panose="02010601030101010101" pitchFamily="2" charset="-122"/>
                <a:sym typeface="微软雅黑" pitchFamily="34" charset="-122"/>
              </a:rPr>
              <a:t>-93</a:t>
            </a:r>
            <a:r>
              <a:rPr lang="zh-CN" altLang="en-US" b="1" kern="0" dirty="0">
                <a:solidFill>
                  <a:srgbClr val="0070C0"/>
                </a:solidFill>
                <a:latin typeface="方正舒体" panose="02010601030101010101" pitchFamily="2" charset="-122"/>
                <a:ea typeface="方正舒体" panose="02010601030101010101" pitchFamily="2" charset="-122"/>
                <a:sym typeface="微软雅黑" pitchFamily="34" charset="-122"/>
              </a:rPr>
              <a:t>号文未作规定</a:t>
            </a:r>
          </a:p>
          <a:p>
            <a:pPr defTabSz="0" fontAlgn="base">
              <a:lnSpc>
                <a:spcPts val="3100"/>
              </a:lnSpc>
              <a:spcBef>
                <a:spcPct val="20000"/>
              </a:spcBef>
              <a:spcAft>
                <a:spcPct val="0"/>
              </a:spcAft>
              <a:buClr>
                <a:srgbClr val="2F2F2F"/>
              </a:buClr>
              <a:buSzPct val="50000"/>
            </a:pPr>
            <a:r>
              <a:rPr lang="zh-CN" altLang="en-US" kern="0" dirty="0">
                <a:latin typeface="微软雅黑" pitchFamily="34" charset="-122"/>
                <a:ea typeface="微软雅黑" pitchFamily="34" charset="-122"/>
                <a:sym typeface="微软雅黑" pitchFamily="34" charset="-122"/>
              </a:rPr>
              <a:t>　</a:t>
            </a:r>
            <a:r>
              <a:rPr lang="zh-CN" altLang="en-US" kern="0" dirty="0" smtClean="0">
                <a:latin typeface="微软雅黑" pitchFamily="34" charset="-122"/>
                <a:ea typeface="微软雅黑" pitchFamily="34" charset="-122"/>
                <a:sym typeface="微软雅黑" pitchFamily="34" charset="-122"/>
              </a:rPr>
              <a:t>政府</a:t>
            </a:r>
            <a:r>
              <a:rPr lang="zh-CN" altLang="en-US" kern="0" dirty="0">
                <a:latin typeface="微软雅黑" pitchFamily="34" charset="-122"/>
                <a:ea typeface="微软雅黑" pitchFamily="34" charset="-122"/>
                <a:sym typeface="微软雅黑" pitchFamily="34" charset="-122"/>
              </a:rPr>
              <a:t>投资项目的项目建议书、可行性研究报告、初步设计文件编制单位及其评估单位，</a:t>
            </a:r>
            <a:r>
              <a:rPr lang="zh-CN" altLang="en-US" kern="0" dirty="0">
                <a:solidFill>
                  <a:srgbClr val="FF0000"/>
                </a:solidFill>
                <a:latin typeface="微软雅黑" pitchFamily="34" charset="-122"/>
                <a:ea typeface="微软雅黑" pitchFamily="34" charset="-122"/>
                <a:sym typeface="微软雅黑" pitchFamily="34" charset="-122"/>
              </a:rPr>
              <a:t>一般不得</a:t>
            </a:r>
            <a:r>
              <a:rPr lang="zh-CN" altLang="en-US" kern="0" dirty="0">
                <a:latin typeface="微软雅黑" pitchFamily="34" charset="-122"/>
                <a:ea typeface="微软雅黑" pitchFamily="34" charset="-122"/>
                <a:sym typeface="微软雅黑" pitchFamily="34" charset="-122"/>
              </a:rPr>
              <a:t>成为该项目的工程总承包单位。</a:t>
            </a:r>
            <a:r>
              <a:rPr lang="zh-CN" altLang="en-US" kern="0" dirty="0">
                <a:solidFill>
                  <a:srgbClr val="FF0000"/>
                </a:solidFill>
                <a:latin typeface="微软雅黑" pitchFamily="34" charset="-122"/>
                <a:ea typeface="微软雅黑" pitchFamily="34" charset="-122"/>
                <a:sym typeface="微软雅黑" pitchFamily="34" charset="-122"/>
              </a:rPr>
              <a:t>政府投资项目招标人公开已经完成的项目建议书、可行性研究报告、初步设计文件的，上述单位可以参与该工程总承包项目的投标</a:t>
            </a:r>
            <a:r>
              <a:rPr lang="zh-CN" altLang="en-US" kern="0" dirty="0" smtClean="0">
                <a:solidFill>
                  <a:srgbClr val="FF0000"/>
                </a:solidFill>
                <a:latin typeface="微软雅黑" pitchFamily="34" charset="-122"/>
                <a:ea typeface="微软雅黑" pitchFamily="34" charset="-122"/>
                <a:sym typeface="微软雅黑" pitchFamily="34" charset="-122"/>
              </a:rPr>
              <a:t>，</a:t>
            </a:r>
            <a:r>
              <a:rPr lang="zh-CN" altLang="en-US" kern="0" dirty="0">
                <a:latin typeface="微软雅黑" pitchFamily="34" charset="-122"/>
                <a:ea typeface="微软雅黑" pitchFamily="34" charset="-122"/>
                <a:sym typeface="微软雅黑" pitchFamily="34" charset="-122"/>
              </a:rPr>
              <a:t> ┅ </a:t>
            </a:r>
            <a:endParaRPr lang="en-US" altLang="zh-CN" kern="0" dirty="0">
              <a:solidFill>
                <a:srgbClr val="FF0000"/>
              </a:solidFill>
              <a:latin typeface="微软雅黑" pitchFamily="34" charset="-122"/>
              <a:ea typeface="微软雅黑" pitchFamily="34" charset="-122"/>
              <a:sym typeface="微软雅黑" pitchFamily="34" charset="-122"/>
            </a:endParaRPr>
          </a:p>
        </p:txBody>
      </p:sp>
      <p:sp>
        <p:nvSpPr>
          <p:cNvPr id="3" name="椭圆 2"/>
          <p:cNvSpPr/>
          <p:nvPr/>
        </p:nvSpPr>
        <p:spPr>
          <a:xfrm>
            <a:off x="8207655" y="493813"/>
            <a:ext cx="1865376" cy="5422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solidFill>
                <a:srgbClr val="FFFF00"/>
              </a:solidFill>
              <a:latin typeface="微软雅黑" panose="020B0503020204020204" pitchFamily="34" charset="-122"/>
              <a:ea typeface="微软雅黑" panose="020B0503020204020204" pitchFamily="34" charset="-122"/>
            </a:endParaRPr>
          </a:p>
        </p:txBody>
      </p:sp>
      <p:cxnSp>
        <p:nvCxnSpPr>
          <p:cNvPr id="7" name="直接箭头连接符 6"/>
          <p:cNvCxnSpPr/>
          <p:nvPr/>
        </p:nvCxnSpPr>
        <p:spPr>
          <a:xfrm>
            <a:off x="9140343" y="1036076"/>
            <a:ext cx="296265" cy="93171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459382" y="599988"/>
            <a:ext cx="1516479" cy="329915"/>
          </a:xfrm>
          <a:prstGeom prst="rect">
            <a:avLst/>
          </a:prstGeom>
          <a:noFill/>
        </p:spPr>
        <p:txBody>
          <a:bodyPr wrap="square" lIns="98124" tIns="49062" rIns="98124" bIns="49062" rtlCol="0">
            <a:spAutoFit/>
          </a:bodyPr>
          <a:lstStyle/>
          <a:p>
            <a:r>
              <a:rPr lang="zh-CN" altLang="en-US" sz="1500" b="1" dirty="0"/>
              <a:t>江苏</a:t>
            </a:r>
            <a:r>
              <a:rPr lang="en-US" altLang="zh-CN" sz="1500" b="1" dirty="0"/>
              <a:t>3</a:t>
            </a:r>
            <a:r>
              <a:rPr lang="zh-CN" altLang="en-US" sz="1500" b="1" dirty="0"/>
              <a:t>号</a:t>
            </a:r>
            <a:r>
              <a:rPr lang="zh-CN" altLang="en-US" sz="1500" b="1" dirty="0" smtClean="0"/>
              <a:t>文</a:t>
            </a:r>
            <a:r>
              <a:rPr lang="zh-CN" altLang="en-US" sz="1500" b="1" dirty="0"/>
              <a:t>表述</a:t>
            </a:r>
          </a:p>
        </p:txBody>
      </p:sp>
    </p:spTree>
    <p:extLst>
      <p:ext uri="{BB962C8B-B14F-4D97-AF65-F5344CB8AC3E}">
        <p14:creationId xmlns:p14="http://schemas.microsoft.com/office/powerpoint/2010/main" val="11012381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5098" y="404132"/>
            <a:ext cx="5598318" cy="423863"/>
          </a:xfrm>
        </p:spPr>
        <p:txBody>
          <a:bodyPr>
            <a:normAutofit fontScale="92500" lnSpcReduction="20000"/>
          </a:bodyPr>
          <a:lstStyle/>
          <a:p>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（三）住建部、发改委</a:t>
            </a:r>
            <a:r>
              <a:rPr lang="en-US" altLang="zh-CN" b="1" dirty="0">
                <a:solidFill>
                  <a:schemeClr val="accent2">
                    <a:lumMod val="50000"/>
                  </a:schemeClr>
                </a:solidFill>
                <a:latin typeface="微软雅黑" panose="020B0503020204020204" pitchFamily="34" charset="-122"/>
                <a:ea typeface="微软雅黑" panose="020B0503020204020204" pitchFamily="34" charset="-122"/>
              </a:rPr>
              <a:t>12</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号文</a:t>
            </a: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1" y="1419217"/>
            <a:ext cx="10840676" cy="472154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81187" y="1522066"/>
            <a:ext cx="10593804" cy="4618692"/>
          </a:xfrm>
          <a:prstGeom prst="rect">
            <a:avLst/>
          </a:prstGeom>
        </p:spPr>
        <p:txBody>
          <a:bodyPr wrap="square" lIns="91432" tIns="45716" rIns="91432" bIns="45716">
            <a:spAutoFit/>
          </a:bodyPr>
          <a:lstStyle/>
          <a:p>
            <a:pPr defTabSz="0" fontAlgn="base">
              <a:lnSpc>
                <a:spcPts val="3434"/>
              </a:lnSpc>
              <a:spcBef>
                <a:spcPct val="20000"/>
              </a:spcBef>
              <a:spcAft>
                <a:spcPct val="0"/>
              </a:spcAft>
              <a:buClr>
                <a:srgbClr val="2F2F2F"/>
              </a:buClr>
              <a:buSzPct val="50000"/>
            </a:pPr>
            <a:r>
              <a:rPr lang="en-US" altLang="zh-CN" kern="0" dirty="0" smtClean="0">
                <a:latin typeface="微软雅黑" pitchFamily="34" charset="-122"/>
                <a:ea typeface="微软雅黑" pitchFamily="34" charset="-122"/>
              </a:rPr>
              <a:t>   </a:t>
            </a:r>
            <a:r>
              <a:rPr lang="en-US" altLang="zh-CN" b="1" kern="0" dirty="0">
                <a:solidFill>
                  <a:srgbClr val="0070C0"/>
                </a:solidFill>
                <a:latin typeface="微软雅黑" pitchFamily="34" charset="-122"/>
                <a:ea typeface="微软雅黑" pitchFamily="34" charset="-122"/>
              </a:rPr>
              <a:t> </a:t>
            </a:r>
            <a:r>
              <a:rPr lang="en-US" altLang="zh-CN" b="1" kern="0" dirty="0">
                <a:solidFill>
                  <a:srgbClr val="00B0F0"/>
                </a:solidFill>
                <a:latin typeface="微软雅黑" pitchFamily="34" charset="-122"/>
                <a:ea typeface="微软雅黑" pitchFamily="34" charset="-122"/>
              </a:rPr>
              <a:t>5</a:t>
            </a:r>
            <a:r>
              <a:rPr lang="zh-CN" altLang="en-US" b="1" kern="0" dirty="0">
                <a:solidFill>
                  <a:srgbClr val="00B0F0"/>
                </a:solidFill>
                <a:latin typeface="微软雅黑" pitchFamily="34" charset="-122"/>
                <a:ea typeface="微软雅黑" pitchFamily="34" charset="-122"/>
              </a:rPr>
              <a:t>、第十二条  </a:t>
            </a:r>
            <a:r>
              <a:rPr lang="zh-CN" altLang="en-US" kern="0" dirty="0">
                <a:latin typeface="微软雅黑" pitchFamily="34" charset="-122"/>
                <a:ea typeface="微软雅黑" pitchFamily="34" charset="-122"/>
              </a:rPr>
              <a:t>鼓励设计单位申请取得施工资质，已取得工程设计综合资质、行业甲级资质、建筑工程专业甲级资质的单位，可以直接申请相应类别</a:t>
            </a:r>
            <a:r>
              <a:rPr lang="zh-CN" altLang="en-US" kern="0" dirty="0">
                <a:solidFill>
                  <a:srgbClr val="FF0000"/>
                </a:solidFill>
                <a:latin typeface="微软雅黑" pitchFamily="34" charset="-122"/>
                <a:ea typeface="微软雅黑" pitchFamily="34" charset="-122"/>
              </a:rPr>
              <a:t>施工总承包一级资质</a:t>
            </a:r>
            <a:r>
              <a:rPr lang="zh-CN" altLang="en-US" kern="0" dirty="0">
                <a:latin typeface="微软雅黑" pitchFamily="34" charset="-122"/>
                <a:ea typeface="微软雅黑" pitchFamily="34" charset="-122"/>
              </a:rPr>
              <a:t>。鼓励施工单位申请取得工程设计资质，具有一级及以上施工总承包资质的单位可以直接申请</a:t>
            </a:r>
            <a:r>
              <a:rPr lang="zh-CN" altLang="en-US" kern="0" dirty="0">
                <a:solidFill>
                  <a:srgbClr val="FF0000"/>
                </a:solidFill>
                <a:latin typeface="微软雅黑" pitchFamily="34" charset="-122"/>
                <a:ea typeface="微软雅黑" pitchFamily="34" charset="-122"/>
              </a:rPr>
              <a:t>相应类别的工程设计甲级资质</a:t>
            </a:r>
            <a:r>
              <a:rPr lang="zh-CN" altLang="en-US" kern="0" dirty="0">
                <a:latin typeface="微软雅黑" pitchFamily="34" charset="-122"/>
                <a:ea typeface="微软雅黑" pitchFamily="34" charset="-122"/>
              </a:rPr>
              <a:t>。</a:t>
            </a:r>
            <a:r>
              <a:rPr lang="zh-CN" altLang="en-US" b="1" kern="0" dirty="0">
                <a:solidFill>
                  <a:srgbClr val="0070C0"/>
                </a:solidFill>
                <a:latin typeface="微软雅黑" pitchFamily="34" charset="-122"/>
                <a:ea typeface="微软雅黑" pitchFamily="34" charset="-122"/>
              </a:rPr>
              <a:t>完成的相应规模工程总承包业绩可以作为设计、施工业绩申报。</a:t>
            </a:r>
            <a:endParaRPr lang="en-US" altLang="zh-CN" b="1" kern="0" dirty="0">
              <a:solidFill>
                <a:srgbClr val="0070C0"/>
              </a:solidFill>
              <a:latin typeface="微软雅黑" pitchFamily="34" charset="-122"/>
              <a:ea typeface="微软雅黑" pitchFamily="34" charset="-122"/>
            </a:endParaRPr>
          </a:p>
          <a:p>
            <a:pPr defTabSz="0" fontAlgn="base">
              <a:lnSpc>
                <a:spcPts val="3434"/>
              </a:lnSpc>
              <a:spcBef>
                <a:spcPct val="20000"/>
              </a:spcBef>
              <a:spcAft>
                <a:spcPct val="0"/>
              </a:spcAft>
              <a:buClr>
                <a:srgbClr val="2F2F2F"/>
              </a:buClr>
              <a:buSzPct val="50000"/>
            </a:pPr>
            <a:r>
              <a:rPr lang="en-US" altLang="zh-CN" b="1" kern="0" dirty="0" smtClean="0">
                <a:solidFill>
                  <a:srgbClr val="00B0F0"/>
                </a:solidFill>
                <a:latin typeface="微软雅黑" pitchFamily="34" charset="-122"/>
                <a:ea typeface="微软雅黑" pitchFamily="34" charset="-122"/>
              </a:rPr>
              <a:t>    6</a:t>
            </a:r>
            <a:r>
              <a:rPr lang="zh-CN" altLang="en-US" b="1" kern="0" dirty="0" smtClean="0">
                <a:solidFill>
                  <a:srgbClr val="00B0F0"/>
                </a:solidFill>
                <a:latin typeface="微软雅黑" pitchFamily="34" charset="-122"/>
                <a:ea typeface="微软雅黑" pitchFamily="34" charset="-122"/>
              </a:rPr>
              <a:t>、第十六</a:t>
            </a:r>
            <a:r>
              <a:rPr lang="zh-CN" altLang="en-US" b="1" kern="0" dirty="0">
                <a:solidFill>
                  <a:srgbClr val="00B0F0"/>
                </a:solidFill>
                <a:latin typeface="微软雅黑" pitchFamily="34" charset="-122"/>
                <a:ea typeface="微软雅黑" pitchFamily="34" charset="-122"/>
              </a:rPr>
              <a:t>条  </a:t>
            </a:r>
            <a:r>
              <a:rPr lang="zh-CN" altLang="en-US" kern="0" dirty="0">
                <a:solidFill>
                  <a:srgbClr val="FF0000"/>
                </a:solidFill>
                <a:latin typeface="微软雅黑" pitchFamily="34" charset="-122"/>
                <a:ea typeface="微软雅黑" pitchFamily="34" charset="-122"/>
              </a:rPr>
              <a:t>企业投资项目的工程总承包宜采用总价合同，政府投资项目的工程总承包应当合理确定合同价格形式。</a:t>
            </a:r>
            <a:r>
              <a:rPr lang="zh-CN" altLang="en-US" kern="0" dirty="0">
                <a:latin typeface="微软雅黑" pitchFamily="34" charset="-122"/>
                <a:ea typeface="微软雅黑" pitchFamily="34" charset="-122"/>
              </a:rPr>
              <a:t>采用总价合同的，除合同约定可以调整的情形外，合同总价一般不予调整</a:t>
            </a:r>
            <a:r>
              <a:rPr lang="zh-CN" altLang="en-US" kern="0" dirty="0" smtClean="0">
                <a:latin typeface="微软雅黑" pitchFamily="34" charset="-122"/>
                <a:ea typeface="微软雅黑" pitchFamily="34" charset="-122"/>
              </a:rPr>
              <a:t>。</a:t>
            </a:r>
            <a:r>
              <a:rPr lang="en-US" altLang="zh-CN" b="1" kern="0" dirty="0">
                <a:solidFill>
                  <a:srgbClr val="0070C0"/>
                </a:solidFill>
                <a:latin typeface="方正舒体" panose="02010601030101010101" pitchFamily="2" charset="-122"/>
                <a:ea typeface="方正舒体" panose="02010601030101010101" pitchFamily="2" charset="-122"/>
              </a:rPr>
              <a:t>-</a:t>
            </a:r>
            <a:r>
              <a:rPr lang="zh-CN" altLang="en-US" b="1" kern="0" dirty="0">
                <a:solidFill>
                  <a:srgbClr val="0070C0"/>
                </a:solidFill>
                <a:latin typeface="方正舒体" panose="02010601030101010101" pitchFamily="2" charset="-122"/>
                <a:ea typeface="方正舒体" panose="02010601030101010101" pitchFamily="2" charset="-122"/>
              </a:rPr>
              <a:t>政府投资为何不能用总价合同</a:t>
            </a:r>
            <a:r>
              <a:rPr lang="zh-CN" altLang="en-US" b="1" kern="0" dirty="0" smtClean="0">
                <a:solidFill>
                  <a:srgbClr val="0070C0"/>
                </a:solidFill>
                <a:latin typeface="方正舒体" panose="02010601030101010101" pitchFamily="2" charset="-122"/>
                <a:ea typeface="方正舒体" panose="02010601030101010101" pitchFamily="2" charset="-122"/>
              </a:rPr>
              <a:t>？</a:t>
            </a:r>
            <a:endParaRPr lang="en-US" altLang="zh-CN" b="1" kern="0" dirty="0" smtClean="0">
              <a:solidFill>
                <a:srgbClr val="0070C0"/>
              </a:solidFill>
              <a:latin typeface="方正舒体" panose="02010601030101010101" pitchFamily="2" charset="-122"/>
              <a:ea typeface="方正舒体" panose="02010601030101010101" pitchFamily="2" charset="-122"/>
            </a:endParaRPr>
          </a:p>
          <a:p>
            <a:pPr defTabSz="0" fontAlgn="base">
              <a:lnSpc>
                <a:spcPts val="3434"/>
              </a:lnSpc>
              <a:spcBef>
                <a:spcPct val="20000"/>
              </a:spcBef>
              <a:spcAft>
                <a:spcPct val="0"/>
              </a:spcAft>
              <a:buClr>
                <a:srgbClr val="2F2F2F"/>
              </a:buClr>
              <a:buSzPct val="50000"/>
            </a:pPr>
            <a:r>
              <a:rPr lang="en-US" altLang="zh-CN" kern="0" dirty="0" smtClean="0">
                <a:latin typeface="微软雅黑" pitchFamily="34" charset="-122"/>
                <a:ea typeface="微软雅黑" pitchFamily="34" charset="-122"/>
                <a:sym typeface="微软雅黑" pitchFamily="34" charset="-122"/>
              </a:rPr>
              <a:t>    </a:t>
            </a:r>
            <a:r>
              <a:rPr lang="en-US" altLang="zh-CN" b="1" kern="0" dirty="0" smtClean="0">
                <a:solidFill>
                  <a:srgbClr val="00B0F0"/>
                </a:solidFill>
                <a:latin typeface="微软雅黑" pitchFamily="34" charset="-122"/>
                <a:ea typeface="微软雅黑" pitchFamily="34" charset="-122"/>
                <a:sym typeface="微软雅黑" pitchFamily="34" charset="-122"/>
              </a:rPr>
              <a:t>7</a:t>
            </a:r>
            <a:r>
              <a:rPr lang="zh-CN" altLang="en-US" b="1" kern="0" dirty="0" smtClean="0">
                <a:solidFill>
                  <a:srgbClr val="00B0F0"/>
                </a:solidFill>
                <a:latin typeface="微软雅黑" pitchFamily="34" charset="-122"/>
                <a:ea typeface="微软雅黑" pitchFamily="34" charset="-122"/>
                <a:sym typeface="微软雅黑" pitchFamily="34" charset="-122"/>
              </a:rPr>
              <a:t>、第二十</a:t>
            </a:r>
            <a:r>
              <a:rPr lang="zh-CN" altLang="en-US" b="1" kern="0" dirty="0">
                <a:solidFill>
                  <a:srgbClr val="00B0F0"/>
                </a:solidFill>
                <a:latin typeface="微软雅黑" pitchFamily="34" charset="-122"/>
                <a:ea typeface="微软雅黑" pitchFamily="34" charset="-122"/>
                <a:sym typeface="微软雅黑" pitchFamily="34" charset="-122"/>
              </a:rPr>
              <a:t>条  </a:t>
            </a:r>
            <a:r>
              <a:rPr lang="zh-CN" altLang="en-US" kern="0" dirty="0">
                <a:latin typeface="微软雅黑" pitchFamily="34" charset="-122"/>
                <a:ea typeface="微软雅黑" pitchFamily="34" charset="-122"/>
                <a:sym typeface="微软雅黑" pitchFamily="34" charset="-122"/>
              </a:rPr>
              <a:t>工程总承包项目经理应当具备下列条件</a:t>
            </a:r>
            <a:r>
              <a:rPr lang="zh-CN" altLang="en-US" kern="0" dirty="0" smtClean="0">
                <a:latin typeface="微软雅黑" pitchFamily="34" charset="-122"/>
                <a:ea typeface="微软雅黑" pitchFamily="34" charset="-122"/>
                <a:sym typeface="微软雅黑" pitchFamily="34" charset="-122"/>
              </a:rPr>
              <a:t>：┈</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434"/>
              </a:lnSpc>
              <a:spcBef>
                <a:spcPct val="20000"/>
              </a:spcBef>
              <a:spcAft>
                <a:spcPct val="0"/>
              </a:spcAft>
              <a:buClr>
                <a:srgbClr val="2F2F2F"/>
              </a:buClr>
              <a:buSzPct val="50000"/>
            </a:pPr>
            <a:r>
              <a:rPr lang="en-US" altLang="zh-CN" kern="0" dirty="0">
                <a:latin typeface="微软雅黑" pitchFamily="34" charset="-122"/>
                <a:ea typeface="微软雅黑" pitchFamily="34" charset="-122"/>
                <a:sym typeface="微软雅黑" pitchFamily="34" charset="-122"/>
              </a:rPr>
              <a:t> </a:t>
            </a:r>
            <a:r>
              <a:rPr lang="en-US" altLang="zh-CN" kern="0" dirty="0" smtClean="0">
                <a:latin typeface="微软雅黑" pitchFamily="34" charset="-122"/>
                <a:ea typeface="微软雅黑" pitchFamily="34" charset="-122"/>
                <a:sym typeface="微软雅黑" pitchFamily="34" charset="-122"/>
              </a:rPr>
              <a:t>  </a:t>
            </a:r>
            <a:r>
              <a:rPr lang="zh-CN" altLang="en-US" kern="0" dirty="0" smtClean="0">
                <a:latin typeface="微软雅黑" pitchFamily="34" charset="-122"/>
                <a:ea typeface="微软雅黑" pitchFamily="34" charset="-122"/>
                <a:sym typeface="微软雅黑" pitchFamily="34" charset="-122"/>
              </a:rPr>
              <a:t>（</a:t>
            </a:r>
            <a:r>
              <a:rPr lang="zh-CN" altLang="en-US" kern="0" dirty="0">
                <a:latin typeface="微软雅黑" pitchFamily="34" charset="-122"/>
                <a:ea typeface="微软雅黑" pitchFamily="34" charset="-122"/>
                <a:sym typeface="微软雅黑" pitchFamily="34" charset="-122"/>
              </a:rPr>
              <a:t>二）担任过与拟建项目相类似的工程总承包项目经理、设计项目负责人、施工项目负责人或者</a:t>
            </a:r>
            <a:r>
              <a:rPr lang="zh-CN" altLang="en-US" kern="0" dirty="0">
                <a:solidFill>
                  <a:srgbClr val="FF0000"/>
                </a:solidFill>
                <a:latin typeface="微软雅黑" pitchFamily="34" charset="-122"/>
                <a:ea typeface="微软雅黑" pitchFamily="34" charset="-122"/>
                <a:sym typeface="微软雅黑" pitchFamily="34" charset="-122"/>
              </a:rPr>
              <a:t>项目总监理工程师</a:t>
            </a:r>
            <a:r>
              <a:rPr lang="zh-CN" altLang="en-US" kern="0" dirty="0">
                <a:latin typeface="微软雅黑" pitchFamily="34" charset="-122"/>
                <a:ea typeface="微软雅黑" pitchFamily="34" charset="-122"/>
                <a:sym typeface="微软雅黑" pitchFamily="34" charset="-122"/>
              </a:rPr>
              <a:t>；工程总承包项目经理</a:t>
            </a:r>
            <a:r>
              <a:rPr lang="zh-CN" altLang="en-US" kern="0" dirty="0">
                <a:solidFill>
                  <a:srgbClr val="FF0000"/>
                </a:solidFill>
                <a:latin typeface="微软雅黑" pitchFamily="34" charset="-122"/>
                <a:ea typeface="微软雅黑" pitchFamily="34" charset="-122"/>
                <a:sym typeface="微软雅黑" pitchFamily="34" charset="-122"/>
              </a:rPr>
              <a:t>不得同时在两个或者两个以上工程项目</a:t>
            </a:r>
            <a:r>
              <a:rPr lang="zh-CN" altLang="en-US" kern="0" dirty="0">
                <a:latin typeface="微软雅黑" pitchFamily="34" charset="-122"/>
                <a:ea typeface="微软雅黑" pitchFamily="34" charset="-122"/>
                <a:sym typeface="微软雅黑" pitchFamily="34" charset="-122"/>
              </a:rPr>
              <a:t>担任工程总承包项目经理、　</a:t>
            </a:r>
            <a:endParaRPr lang="en-US" altLang="zh-CN" kern="0" dirty="0" smtClean="0">
              <a:latin typeface="微软雅黑" pitchFamily="34" charset="-122"/>
              <a:ea typeface="微软雅黑" pitchFamily="34" charset="-122"/>
              <a:sym typeface="微软雅黑" pitchFamily="34" charset="-122"/>
            </a:endParaRPr>
          </a:p>
        </p:txBody>
      </p:sp>
      <p:sp>
        <p:nvSpPr>
          <p:cNvPr id="7" name="椭圆 6"/>
          <p:cNvSpPr/>
          <p:nvPr/>
        </p:nvSpPr>
        <p:spPr>
          <a:xfrm>
            <a:off x="7300570" y="343814"/>
            <a:ext cx="2106778" cy="84124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solidFill>
                <a:srgbClr val="FFFF00"/>
              </a:solidFill>
              <a:latin typeface="微软雅黑" panose="020B0503020204020204" pitchFamily="34" charset="-122"/>
              <a:ea typeface="微软雅黑" panose="020B0503020204020204" pitchFamily="34" charset="-122"/>
            </a:endParaRPr>
          </a:p>
        </p:txBody>
      </p:sp>
      <p:cxnSp>
        <p:nvCxnSpPr>
          <p:cNvPr id="4" name="直接箭头连接符 3"/>
          <p:cNvCxnSpPr>
            <a:stCxn id="7" idx="4"/>
          </p:cNvCxnSpPr>
          <p:nvPr/>
        </p:nvCxnSpPr>
        <p:spPr>
          <a:xfrm flipH="1">
            <a:off x="7710283" y="1185061"/>
            <a:ext cx="643676" cy="221650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00006" y="429917"/>
            <a:ext cx="1559109" cy="622302"/>
          </a:xfrm>
          <a:prstGeom prst="rect">
            <a:avLst/>
          </a:prstGeom>
          <a:noFill/>
        </p:spPr>
        <p:txBody>
          <a:bodyPr wrap="square" lIns="98124" tIns="49062" rIns="98124" bIns="49062" rtlCol="0">
            <a:spAutoFit/>
          </a:bodyPr>
          <a:lstStyle/>
          <a:p>
            <a:r>
              <a:rPr lang="zh-CN" altLang="en-US" sz="1700" b="1" dirty="0" smtClean="0">
                <a:latin typeface="华文新魏" panose="02010800040101010101" pitchFamily="2" charset="-122"/>
                <a:ea typeface="华文新魏" panose="02010800040101010101" pitchFamily="2" charset="-122"/>
              </a:rPr>
              <a:t>本条和第七条事业单位</a:t>
            </a:r>
            <a:r>
              <a:rPr lang="zh-CN" altLang="en-US" sz="1700" b="1" dirty="0">
                <a:latin typeface="华文新魏" panose="02010800040101010101" pitchFamily="2" charset="-122"/>
                <a:ea typeface="华文新魏" panose="02010800040101010101" pitchFamily="2" charset="-122"/>
              </a:rPr>
              <a:t>投资？</a:t>
            </a:r>
          </a:p>
        </p:txBody>
      </p:sp>
    </p:spTree>
    <p:extLst>
      <p:ext uri="{BB962C8B-B14F-4D97-AF65-F5344CB8AC3E}">
        <p14:creationId xmlns:p14="http://schemas.microsoft.com/office/powerpoint/2010/main" val="1006496957"/>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09728" y="388370"/>
            <a:ext cx="5598318" cy="423863"/>
          </a:xfrm>
        </p:spPr>
        <p:txBody>
          <a:bodyPr>
            <a:normAutofit fontScale="92500" lnSpcReduction="20000"/>
          </a:bodyPr>
          <a:lstStyle/>
          <a:p>
            <a:pPr lvl="0"/>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（三）住建部、发改委</a:t>
            </a:r>
            <a:r>
              <a:rPr lang="en-US" altLang="zh-CN" b="1" dirty="0">
                <a:solidFill>
                  <a:schemeClr val="accent2">
                    <a:lumMod val="50000"/>
                  </a:schemeClr>
                </a:solidFill>
                <a:latin typeface="微软雅黑" panose="020B0503020204020204" pitchFamily="34" charset="-122"/>
                <a:ea typeface="微软雅黑" panose="020B0503020204020204" pitchFamily="34" charset="-122"/>
              </a:rPr>
              <a:t>12</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号文</a:t>
            </a: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2118" y="1326285"/>
            <a:ext cx="10840676" cy="4917323"/>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altLang="zh-CN" dirty="0" smtClean="0">
                <a:solidFill>
                  <a:prstClr val="white"/>
                </a:solidFill>
              </a:rPr>
              <a:t>  </a:t>
            </a:r>
            <a:endParaRPr lang="zh-CN" altLang="en-US" dirty="0">
              <a:solidFill>
                <a:prstClr val="white"/>
              </a:solidFill>
            </a:endParaRPr>
          </a:p>
        </p:txBody>
      </p:sp>
      <p:sp>
        <p:nvSpPr>
          <p:cNvPr id="6" name="矩形 5"/>
          <p:cNvSpPr/>
          <p:nvPr/>
        </p:nvSpPr>
        <p:spPr>
          <a:xfrm>
            <a:off x="775554" y="1417635"/>
            <a:ext cx="10593804" cy="4734621"/>
          </a:xfrm>
          <a:prstGeom prst="rect">
            <a:avLst/>
          </a:prstGeom>
        </p:spPr>
        <p:txBody>
          <a:bodyPr wrap="square" lIns="91432" tIns="45716" rIns="91432" bIns="45716">
            <a:spAutoFit/>
          </a:bodyPr>
          <a:lstStyle/>
          <a:p>
            <a:pPr>
              <a:lnSpc>
                <a:spcPts val="3700"/>
              </a:lnSpc>
              <a:defRPr/>
            </a:pPr>
            <a:r>
              <a:rPr lang="zh-CN" altLang="en-US" kern="0" dirty="0" smtClean="0">
                <a:solidFill>
                  <a:prstClr val="black"/>
                </a:solidFill>
                <a:latin typeface="微软雅黑" pitchFamily="34" charset="-122"/>
                <a:ea typeface="微软雅黑" pitchFamily="34" charset="-122"/>
                <a:sym typeface="微软雅黑" pitchFamily="34" charset="-122"/>
              </a:rPr>
              <a:t>施工</a:t>
            </a:r>
            <a:r>
              <a:rPr lang="zh-CN" altLang="en-US" kern="0" dirty="0" smtClean="0">
                <a:latin typeface="微软雅黑" pitchFamily="34" charset="-122"/>
                <a:ea typeface="微软雅黑" pitchFamily="34" charset="-122"/>
              </a:rPr>
              <a:t>项目</a:t>
            </a:r>
            <a:r>
              <a:rPr lang="zh-CN" altLang="en-US" kern="0" dirty="0">
                <a:latin typeface="微软雅黑" pitchFamily="34" charset="-122"/>
                <a:ea typeface="微软雅黑" pitchFamily="34" charset="-122"/>
              </a:rPr>
              <a:t>负责人</a:t>
            </a:r>
            <a:r>
              <a:rPr lang="zh-CN" altLang="en-US" kern="0" dirty="0" smtClean="0">
                <a:latin typeface="微软雅黑" pitchFamily="34" charset="-122"/>
                <a:ea typeface="微软雅黑" pitchFamily="34" charset="-122"/>
              </a:rPr>
              <a:t>。</a:t>
            </a:r>
            <a:r>
              <a:rPr lang="en-US" altLang="zh-CN" b="1" kern="0" dirty="0">
                <a:solidFill>
                  <a:srgbClr val="0070C0"/>
                </a:solidFill>
                <a:latin typeface="方正舒体" panose="02010601030101010101" pitchFamily="2" charset="-122"/>
                <a:ea typeface="方正舒体" panose="02010601030101010101" pitchFamily="2" charset="-122"/>
              </a:rPr>
              <a:t>--</a:t>
            </a:r>
            <a:r>
              <a:rPr lang="zh-CN" altLang="en-US" b="1" kern="0" dirty="0" smtClean="0">
                <a:solidFill>
                  <a:srgbClr val="0070C0"/>
                </a:solidFill>
                <a:latin typeface="方正舒体" panose="02010601030101010101" pitchFamily="2" charset="-122"/>
                <a:ea typeface="方正舒体" panose="02010601030101010101" pitchFamily="2" charset="-122"/>
              </a:rPr>
              <a:t>与施工</a:t>
            </a:r>
            <a:r>
              <a:rPr lang="zh-CN" altLang="en-US" b="1" kern="0" dirty="0">
                <a:solidFill>
                  <a:srgbClr val="0070C0"/>
                </a:solidFill>
                <a:latin typeface="方正舒体" panose="02010601030101010101" pitchFamily="2" charset="-122"/>
                <a:ea typeface="方正舒体" panose="02010601030101010101" pitchFamily="2" charset="-122"/>
              </a:rPr>
              <a:t>总</a:t>
            </a:r>
            <a:r>
              <a:rPr lang="zh-CN" altLang="en-US" b="1" kern="0" dirty="0" smtClean="0">
                <a:solidFill>
                  <a:srgbClr val="0070C0"/>
                </a:solidFill>
                <a:latin typeface="方正舒体" panose="02010601030101010101" pitchFamily="2" charset="-122"/>
                <a:ea typeface="方正舒体" panose="02010601030101010101" pitchFamily="2" charset="-122"/>
              </a:rPr>
              <a:t>承包</a:t>
            </a:r>
            <a:r>
              <a:rPr lang="zh-CN" altLang="en-US" b="1" kern="0" dirty="0" smtClean="0">
                <a:solidFill>
                  <a:srgbClr val="0070C0"/>
                </a:solidFill>
                <a:latin typeface="方正舒体" panose="02010601030101010101" pitchFamily="2" charset="-122"/>
                <a:ea typeface="方正舒体" panose="02010601030101010101" pitchFamily="2" charset="-122"/>
              </a:rPr>
              <a:t>项目经理规定</a:t>
            </a:r>
            <a:r>
              <a:rPr lang="zh-CN" altLang="en-US" b="1" kern="0" dirty="0" smtClean="0">
                <a:solidFill>
                  <a:srgbClr val="0070C0"/>
                </a:solidFill>
                <a:latin typeface="方正舒体" panose="02010601030101010101" pitchFamily="2" charset="-122"/>
                <a:ea typeface="方正舒体" panose="02010601030101010101" pitchFamily="2" charset="-122"/>
              </a:rPr>
              <a:t>有</a:t>
            </a:r>
            <a:r>
              <a:rPr lang="zh-CN" altLang="en-US" b="1" kern="0" dirty="0">
                <a:solidFill>
                  <a:srgbClr val="0070C0"/>
                </a:solidFill>
                <a:latin typeface="方正舒体" panose="02010601030101010101" pitchFamily="2" charset="-122"/>
                <a:ea typeface="方正舒体" panose="02010601030101010101" pitchFamily="2" charset="-122"/>
              </a:rPr>
              <a:t>区别</a:t>
            </a:r>
            <a:endParaRPr lang="en-US" altLang="zh-CN" b="1" kern="0" dirty="0">
              <a:solidFill>
                <a:srgbClr val="0070C0"/>
              </a:solidFill>
              <a:latin typeface="方正舒体" panose="02010601030101010101" pitchFamily="2" charset="-122"/>
              <a:ea typeface="方正舒体" panose="02010601030101010101" pitchFamily="2" charset="-122"/>
            </a:endParaRPr>
          </a:p>
          <a:p>
            <a:pPr>
              <a:lnSpc>
                <a:spcPts val="3700"/>
              </a:lnSpc>
              <a:defRPr/>
            </a:pPr>
            <a:r>
              <a:rPr lang="en-US" altLang="zh-CN"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200"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案例</a:t>
            </a: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dirty="0">
                <a:solidFill>
                  <a:srgbClr val="7030A0"/>
                </a:solidFill>
              </a:rPr>
              <a:t>一</a:t>
            </a:r>
            <a:r>
              <a:rPr lang="zh-CN" altLang="en-US"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期工程承包人能否中二期工程？ </a:t>
            </a:r>
            <a:endParaRPr lang="en-US" altLang="zh-CN"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ts val="3200"/>
              </a:lnSpc>
              <a:defRPr/>
            </a:pPr>
            <a:r>
              <a:rPr lang="en-US" altLang="zh-CN" b="1" dirty="0">
                <a:solidFill>
                  <a:srgbClr val="7030A0"/>
                </a:solidFill>
                <a:latin typeface="华文楷体" pitchFamily="2" charset="-122"/>
                <a:ea typeface="华文楷体" pitchFamily="2" charset="-122"/>
              </a:rPr>
              <a:t>    </a:t>
            </a:r>
            <a:r>
              <a:rPr lang="zh-CN" altLang="en-US" b="1" dirty="0">
                <a:solidFill>
                  <a:srgbClr val="002060"/>
                </a:solidFill>
                <a:latin typeface="华文楷体" pitchFamily="2" charset="-122"/>
                <a:ea typeface="华文楷体" pitchFamily="2" charset="-122"/>
              </a:rPr>
              <a:t>某国有</a:t>
            </a:r>
            <a:r>
              <a:rPr lang="zh-CN" altLang="zh-CN" b="1" dirty="0">
                <a:solidFill>
                  <a:srgbClr val="002060"/>
                </a:solidFill>
                <a:latin typeface="华文楷体" pitchFamily="2" charset="-122"/>
                <a:ea typeface="华文楷体" pitchFamily="2" charset="-122"/>
              </a:rPr>
              <a:t>公司建设的</a:t>
            </a:r>
            <a:r>
              <a:rPr lang="en-US" altLang="zh-CN" b="1" dirty="0">
                <a:solidFill>
                  <a:srgbClr val="002060"/>
                </a:solidFill>
                <a:latin typeface="华文楷体" pitchFamily="2" charset="-122"/>
                <a:ea typeface="华文楷体" pitchFamily="2" charset="-122"/>
              </a:rPr>
              <a:t>NO.2014G31</a:t>
            </a:r>
            <a:r>
              <a:rPr lang="zh-CN" altLang="zh-CN" b="1" dirty="0">
                <a:solidFill>
                  <a:srgbClr val="002060"/>
                </a:solidFill>
                <a:latin typeface="华文楷体" pitchFamily="2" charset="-122"/>
                <a:ea typeface="华文楷体" pitchFamily="2" charset="-122"/>
              </a:rPr>
              <a:t>地块，分两期实施</a:t>
            </a:r>
            <a:r>
              <a:rPr lang="zh-CN" altLang="en-US" b="1" dirty="0">
                <a:solidFill>
                  <a:srgbClr val="002060"/>
                </a:solidFill>
                <a:latin typeface="华文楷体" pitchFamily="2" charset="-122"/>
                <a:ea typeface="华文楷体" pitchFamily="2" charset="-122"/>
              </a:rPr>
              <a:t>。</a:t>
            </a:r>
            <a:r>
              <a:rPr lang="zh-CN" altLang="zh-CN" b="1" dirty="0">
                <a:solidFill>
                  <a:srgbClr val="002060"/>
                </a:solidFill>
                <a:latin typeface="华文楷体" pitchFamily="2" charset="-122"/>
                <a:ea typeface="华文楷体" pitchFamily="2" charset="-122"/>
              </a:rPr>
              <a:t>但因区发改局审批项目规模的限制，先后进行了两次立项（即</a:t>
            </a:r>
            <a:r>
              <a:rPr lang="zh-CN" altLang="en-US" b="1" dirty="0">
                <a:solidFill>
                  <a:srgbClr val="002060"/>
                </a:solidFill>
                <a:latin typeface="华文楷体" pitchFamily="2" charset="-122"/>
                <a:ea typeface="华文楷体" pitchFamily="2" charset="-122"/>
              </a:rPr>
              <a:t>有</a:t>
            </a:r>
            <a:r>
              <a:rPr lang="en-US" altLang="zh-CN" b="1" dirty="0">
                <a:solidFill>
                  <a:srgbClr val="002060"/>
                </a:solidFill>
                <a:latin typeface="华文楷体" pitchFamily="2" charset="-122"/>
                <a:ea typeface="华文楷体" pitchFamily="2" charset="-122"/>
              </a:rPr>
              <a:t>“</a:t>
            </a:r>
            <a:r>
              <a:rPr lang="zh-CN" altLang="zh-CN" b="1" dirty="0">
                <a:solidFill>
                  <a:srgbClr val="002060"/>
                </a:solidFill>
                <a:latin typeface="华文楷体" pitchFamily="2" charset="-122"/>
                <a:ea typeface="华文楷体" pitchFamily="2" charset="-122"/>
              </a:rPr>
              <a:t>一期</a:t>
            </a:r>
            <a:r>
              <a:rPr lang="en-US" altLang="zh-CN" b="1" dirty="0">
                <a:solidFill>
                  <a:srgbClr val="002060"/>
                </a:solidFill>
                <a:latin typeface="华文楷体" pitchFamily="2" charset="-122"/>
                <a:ea typeface="华文楷体" pitchFamily="2" charset="-122"/>
              </a:rPr>
              <a:t>”</a:t>
            </a:r>
            <a:r>
              <a:rPr lang="zh-CN" altLang="zh-CN" b="1" dirty="0">
                <a:solidFill>
                  <a:srgbClr val="002060"/>
                </a:solidFill>
                <a:latin typeface="华文楷体" pitchFamily="2" charset="-122"/>
                <a:ea typeface="华文楷体" pitchFamily="2" charset="-122"/>
              </a:rPr>
              <a:t>和</a:t>
            </a:r>
            <a:r>
              <a:rPr lang="zh-CN" altLang="en-US" b="1" dirty="0">
                <a:solidFill>
                  <a:srgbClr val="002060"/>
                </a:solidFill>
                <a:latin typeface="华文楷体" pitchFamily="2" charset="-122"/>
                <a:ea typeface="华文楷体" pitchFamily="2" charset="-122"/>
              </a:rPr>
              <a:t>、</a:t>
            </a:r>
            <a:r>
              <a:rPr lang="zh-CN" altLang="zh-CN" b="1" dirty="0">
                <a:solidFill>
                  <a:srgbClr val="002060"/>
                </a:solidFill>
                <a:latin typeface="华文楷体" pitchFamily="2" charset="-122"/>
                <a:ea typeface="华文楷体" pitchFamily="2" charset="-122"/>
              </a:rPr>
              <a:t>二期</a:t>
            </a:r>
            <a:r>
              <a:rPr lang="en-US" altLang="zh-CN" b="1" dirty="0">
                <a:solidFill>
                  <a:srgbClr val="002060"/>
                </a:solidFill>
                <a:latin typeface="华文楷体" pitchFamily="2" charset="-122"/>
                <a:ea typeface="华文楷体" pitchFamily="2" charset="-122"/>
              </a:rPr>
              <a:t>”</a:t>
            </a:r>
            <a:r>
              <a:rPr lang="zh-CN" altLang="en-US" b="1" dirty="0">
                <a:solidFill>
                  <a:srgbClr val="002060"/>
                </a:solidFill>
                <a:latin typeface="华文楷体" pitchFamily="2" charset="-122"/>
                <a:ea typeface="华文楷体" pitchFamily="2" charset="-122"/>
              </a:rPr>
              <a:t>两个立项批文</a:t>
            </a:r>
            <a:r>
              <a:rPr lang="zh-CN" altLang="zh-CN" b="1" dirty="0">
                <a:solidFill>
                  <a:srgbClr val="002060"/>
                </a:solidFill>
                <a:latin typeface="华文楷体" pitchFamily="2" charset="-122"/>
                <a:ea typeface="华文楷体" pitchFamily="2" charset="-122"/>
              </a:rPr>
              <a:t>）。工程的建设地点完全相同，建设内容为</a:t>
            </a:r>
            <a:r>
              <a:rPr lang="en-US" altLang="zh-CN" b="1" dirty="0">
                <a:solidFill>
                  <a:srgbClr val="002060"/>
                </a:solidFill>
                <a:latin typeface="华文楷体" pitchFamily="2" charset="-122"/>
                <a:ea typeface="华文楷体" pitchFamily="2" charset="-122"/>
              </a:rPr>
              <a:t>“</a:t>
            </a:r>
            <a:r>
              <a:rPr lang="zh-CN" altLang="zh-CN" b="1" dirty="0">
                <a:solidFill>
                  <a:srgbClr val="002060"/>
                </a:solidFill>
                <a:latin typeface="华文楷体" pitchFamily="2" charset="-122"/>
                <a:ea typeface="华文楷体" pitchFamily="2" charset="-122"/>
              </a:rPr>
              <a:t>商品房开发</a:t>
            </a:r>
            <a:r>
              <a:rPr lang="en-US" altLang="zh-CN" b="1" dirty="0">
                <a:solidFill>
                  <a:srgbClr val="002060"/>
                </a:solidFill>
                <a:latin typeface="华文楷体" pitchFamily="2" charset="-122"/>
                <a:ea typeface="华文楷体" pitchFamily="2" charset="-122"/>
              </a:rPr>
              <a:t>”</a:t>
            </a:r>
            <a:r>
              <a:rPr lang="zh-CN" altLang="zh-CN" b="1" dirty="0">
                <a:solidFill>
                  <a:srgbClr val="002060"/>
                </a:solidFill>
                <a:latin typeface="华文楷体" pitchFamily="2" charset="-122"/>
                <a:ea typeface="华文楷体" pitchFamily="2" charset="-122"/>
              </a:rPr>
              <a:t>，两次立项的先后时间相差无几（</a:t>
            </a:r>
            <a:r>
              <a:rPr lang="zh-CN" altLang="zh-CN" b="1" dirty="0">
                <a:solidFill>
                  <a:srgbClr val="FF0000"/>
                </a:solidFill>
                <a:latin typeface="华文楷体" pitchFamily="2" charset="-122"/>
                <a:ea typeface="华文楷体" pitchFamily="2" charset="-122"/>
              </a:rPr>
              <a:t>即：</a:t>
            </a:r>
            <a:r>
              <a:rPr lang="zh-CN" altLang="en-US" b="1" dirty="0">
                <a:solidFill>
                  <a:srgbClr val="FF0000"/>
                </a:solidFill>
                <a:latin typeface="华文楷体" pitchFamily="2" charset="-122"/>
                <a:ea typeface="华文楷体" pitchFamily="2" charset="-122"/>
              </a:rPr>
              <a:t>某</a:t>
            </a:r>
            <a:r>
              <a:rPr lang="zh-CN" altLang="zh-CN" b="1" dirty="0">
                <a:solidFill>
                  <a:srgbClr val="FF0000"/>
                </a:solidFill>
                <a:latin typeface="华文楷体" pitchFamily="2" charset="-122"/>
                <a:ea typeface="华文楷体" pitchFamily="2" charset="-122"/>
              </a:rPr>
              <a:t>发</a:t>
            </a:r>
            <a:r>
              <a:rPr lang="zh-CN" altLang="zh-CN" b="1" dirty="0" smtClean="0">
                <a:solidFill>
                  <a:srgbClr val="FF0000"/>
                </a:solidFill>
                <a:latin typeface="华文楷体" pitchFamily="2" charset="-122"/>
                <a:ea typeface="华文楷体" pitchFamily="2" charset="-122"/>
              </a:rPr>
              <a:t>改</a:t>
            </a:r>
            <a:endParaRPr lang="en-US" altLang="zh-CN" b="1" dirty="0" smtClean="0">
              <a:solidFill>
                <a:srgbClr val="FF0000"/>
              </a:solidFill>
              <a:latin typeface="华文楷体" pitchFamily="2" charset="-122"/>
              <a:ea typeface="华文楷体" pitchFamily="2" charset="-122"/>
            </a:endParaRPr>
          </a:p>
          <a:p>
            <a:pPr>
              <a:lnSpc>
                <a:spcPts val="3200"/>
              </a:lnSpc>
              <a:defRPr/>
            </a:pPr>
            <a:r>
              <a:rPr lang="zh-CN" altLang="zh-CN" b="1" dirty="0" smtClean="0">
                <a:solidFill>
                  <a:srgbClr val="FF0000"/>
                </a:solidFill>
                <a:latin typeface="华文楷体" pitchFamily="2" charset="-122"/>
                <a:ea typeface="华文楷体" pitchFamily="2" charset="-122"/>
              </a:rPr>
              <a:t>投资</a:t>
            </a:r>
            <a:r>
              <a:rPr lang="zh-CN" altLang="zh-CN" b="1" dirty="0">
                <a:solidFill>
                  <a:srgbClr val="FF0000"/>
                </a:solidFill>
                <a:latin typeface="华文楷体" pitchFamily="2" charset="-122"/>
                <a:ea typeface="华文楷体" pitchFamily="2" charset="-122"/>
              </a:rPr>
              <a:t>字【</a:t>
            </a:r>
            <a:r>
              <a:rPr lang="en-US" altLang="zh-CN" b="1" dirty="0">
                <a:solidFill>
                  <a:srgbClr val="FF0000"/>
                </a:solidFill>
                <a:latin typeface="华文楷体" pitchFamily="2" charset="-122"/>
                <a:ea typeface="华文楷体" pitchFamily="2" charset="-122"/>
              </a:rPr>
              <a:t>2015</a:t>
            </a:r>
            <a:r>
              <a:rPr lang="zh-CN" altLang="zh-CN" b="1" dirty="0">
                <a:solidFill>
                  <a:srgbClr val="FF0000"/>
                </a:solidFill>
                <a:latin typeface="华文楷体" pitchFamily="2" charset="-122"/>
                <a:ea typeface="华文楷体" pitchFamily="2" charset="-122"/>
              </a:rPr>
              <a:t>】</a:t>
            </a:r>
            <a:r>
              <a:rPr lang="en-US" altLang="zh-CN" b="1" dirty="0">
                <a:solidFill>
                  <a:srgbClr val="FF0000"/>
                </a:solidFill>
                <a:latin typeface="华文楷体" pitchFamily="2" charset="-122"/>
                <a:ea typeface="华文楷体" pitchFamily="2" charset="-122"/>
              </a:rPr>
              <a:t>51</a:t>
            </a:r>
            <a:r>
              <a:rPr lang="zh-CN" altLang="zh-CN" b="1" dirty="0">
                <a:solidFill>
                  <a:srgbClr val="FF0000"/>
                </a:solidFill>
                <a:latin typeface="华文楷体" pitchFamily="2" charset="-122"/>
                <a:ea typeface="华文楷体" pitchFamily="2" charset="-122"/>
              </a:rPr>
              <a:t>号、</a:t>
            </a:r>
            <a:r>
              <a:rPr lang="zh-CN" altLang="en-US" b="1" dirty="0">
                <a:solidFill>
                  <a:srgbClr val="FF0000"/>
                </a:solidFill>
                <a:latin typeface="华文楷体" pitchFamily="2" charset="-122"/>
                <a:ea typeface="华文楷体" pitchFamily="2" charset="-122"/>
              </a:rPr>
              <a:t>某</a:t>
            </a:r>
            <a:r>
              <a:rPr lang="zh-CN" altLang="zh-CN" b="1" dirty="0">
                <a:solidFill>
                  <a:srgbClr val="FF0000"/>
                </a:solidFill>
                <a:latin typeface="华文楷体" pitchFamily="2" charset="-122"/>
                <a:ea typeface="华文楷体" pitchFamily="2" charset="-122"/>
              </a:rPr>
              <a:t>发改投资字【</a:t>
            </a:r>
            <a:r>
              <a:rPr lang="en-US" altLang="zh-CN" b="1" dirty="0">
                <a:solidFill>
                  <a:srgbClr val="FF0000"/>
                </a:solidFill>
                <a:latin typeface="华文楷体" pitchFamily="2" charset="-122"/>
                <a:ea typeface="华文楷体" pitchFamily="2" charset="-122"/>
              </a:rPr>
              <a:t>2015</a:t>
            </a:r>
            <a:r>
              <a:rPr lang="zh-CN" altLang="zh-CN" b="1" dirty="0">
                <a:solidFill>
                  <a:srgbClr val="FF0000"/>
                </a:solidFill>
                <a:latin typeface="华文楷体" pitchFamily="2" charset="-122"/>
                <a:ea typeface="华文楷体" pitchFamily="2" charset="-122"/>
              </a:rPr>
              <a:t>】</a:t>
            </a:r>
            <a:r>
              <a:rPr lang="en-US" altLang="zh-CN" b="1" dirty="0">
                <a:solidFill>
                  <a:srgbClr val="FF0000"/>
                </a:solidFill>
                <a:latin typeface="华文楷体" pitchFamily="2" charset="-122"/>
                <a:ea typeface="华文楷体" pitchFamily="2" charset="-122"/>
              </a:rPr>
              <a:t>107</a:t>
            </a:r>
            <a:r>
              <a:rPr lang="zh-CN" altLang="zh-CN" b="1" dirty="0" smtClean="0">
                <a:solidFill>
                  <a:srgbClr val="FF0000"/>
                </a:solidFill>
                <a:latin typeface="华文楷体" pitchFamily="2" charset="-122"/>
                <a:ea typeface="华文楷体" pitchFamily="2" charset="-122"/>
              </a:rPr>
              <a:t>号</a:t>
            </a:r>
            <a:endParaRPr lang="en-US" altLang="zh-CN" b="1" dirty="0" smtClean="0">
              <a:solidFill>
                <a:srgbClr val="FF0000"/>
              </a:solidFill>
              <a:latin typeface="华文楷体" pitchFamily="2" charset="-122"/>
              <a:ea typeface="华文楷体" pitchFamily="2" charset="-122"/>
            </a:endParaRPr>
          </a:p>
          <a:p>
            <a:pPr>
              <a:lnSpc>
                <a:spcPts val="3200"/>
              </a:lnSpc>
              <a:defRPr/>
            </a:pPr>
            <a:r>
              <a:rPr lang="zh-CN" altLang="zh-CN" b="1" dirty="0" smtClean="0">
                <a:solidFill>
                  <a:srgbClr val="002060"/>
                </a:solidFill>
                <a:latin typeface="华文楷体" pitchFamily="2" charset="-122"/>
                <a:ea typeface="华文楷体" pitchFamily="2" charset="-122"/>
              </a:rPr>
              <a:t>）。现</a:t>
            </a:r>
            <a:r>
              <a:rPr lang="zh-CN" altLang="zh-CN" b="1" dirty="0">
                <a:solidFill>
                  <a:srgbClr val="002060"/>
                </a:solidFill>
                <a:latin typeface="华文楷体" pitchFamily="2" charset="-122"/>
                <a:ea typeface="华文楷体" pitchFamily="2" charset="-122"/>
              </a:rPr>
              <a:t>一期工程已于去年招标完成且主体施工</a:t>
            </a:r>
            <a:r>
              <a:rPr lang="zh-CN" altLang="zh-CN" b="1" dirty="0" smtClean="0">
                <a:solidFill>
                  <a:srgbClr val="002060"/>
                </a:solidFill>
                <a:latin typeface="华文楷体" pitchFamily="2" charset="-122"/>
                <a:ea typeface="华文楷体" pitchFamily="2" charset="-122"/>
              </a:rPr>
              <a:t>已经</a:t>
            </a:r>
            <a:endParaRPr lang="en-US" altLang="zh-CN" b="1" dirty="0" smtClean="0">
              <a:solidFill>
                <a:srgbClr val="002060"/>
              </a:solidFill>
              <a:latin typeface="华文楷体" pitchFamily="2" charset="-122"/>
              <a:ea typeface="华文楷体" pitchFamily="2" charset="-122"/>
            </a:endParaRPr>
          </a:p>
          <a:p>
            <a:pPr>
              <a:lnSpc>
                <a:spcPts val="3200"/>
              </a:lnSpc>
              <a:defRPr/>
            </a:pPr>
            <a:r>
              <a:rPr lang="zh-CN" altLang="zh-CN" b="1" dirty="0" smtClean="0">
                <a:solidFill>
                  <a:srgbClr val="002060"/>
                </a:solidFill>
                <a:latin typeface="华文楷体" pitchFamily="2" charset="-122"/>
                <a:ea typeface="华文楷体" pitchFamily="2" charset="-122"/>
              </a:rPr>
              <a:t>结束，近期</a:t>
            </a:r>
            <a:r>
              <a:rPr lang="zh-CN" altLang="zh-CN" b="1" dirty="0">
                <a:solidFill>
                  <a:srgbClr val="002060"/>
                </a:solidFill>
                <a:latin typeface="华文楷体" pitchFamily="2" charset="-122"/>
                <a:ea typeface="华文楷体" pitchFamily="2" charset="-122"/>
              </a:rPr>
              <a:t>招标人对二期工程实施了招标活动，</a:t>
            </a:r>
            <a:r>
              <a:rPr lang="zh-CN" altLang="zh-CN" b="1" dirty="0" smtClean="0">
                <a:solidFill>
                  <a:srgbClr val="FF0000"/>
                </a:solidFill>
                <a:latin typeface="华文楷体" pitchFamily="2" charset="-122"/>
                <a:ea typeface="华文楷体" pitchFamily="2" charset="-122"/>
              </a:rPr>
              <a:t>第</a:t>
            </a:r>
            <a:endParaRPr lang="en-US" altLang="zh-CN" b="1" dirty="0" smtClean="0">
              <a:solidFill>
                <a:srgbClr val="FF0000"/>
              </a:solidFill>
              <a:latin typeface="华文楷体" pitchFamily="2" charset="-122"/>
              <a:ea typeface="华文楷体" pitchFamily="2" charset="-122"/>
            </a:endParaRPr>
          </a:p>
          <a:p>
            <a:pPr>
              <a:lnSpc>
                <a:spcPts val="3200"/>
              </a:lnSpc>
              <a:defRPr/>
            </a:pPr>
            <a:r>
              <a:rPr lang="zh-CN" altLang="zh-CN" b="1" dirty="0" smtClean="0">
                <a:solidFill>
                  <a:srgbClr val="FF0000"/>
                </a:solidFill>
                <a:latin typeface="华文楷体" pitchFamily="2" charset="-122"/>
                <a:ea typeface="华文楷体" pitchFamily="2" charset="-122"/>
              </a:rPr>
              <a:t>一</a:t>
            </a:r>
            <a:r>
              <a:rPr lang="zh-CN" altLang="zh-CN" b="1" dirty="0">
                <a:solidFill>
                  <a:srgbClr val="FF0000"/>
                </a:solidFill>
                <a:latin typeface="华文楷体" pitchFamily="2" charset="-122"/>
                <a:ea typeface="华文楷体" pitchFamily="2" charset="-122"/>
              </a:rPr>
              <a:t>中标</a:t>
            </a:r>
            <a:r>
              <a:rPr lang="zh-CN" altLang="zh-CN" b="1" dirty="0" smtClean="0">
                <a:solidFill>
                  <a:srgbClr val="FF0000"/>
                </a:solidFill>
                <a:latin typeface="华文楷体" pitchFamily="2" charset="-122"/>
                <a:ea typeface="华文楷体" pitchFamily="2" charset="-122"/>
              </a:rPr>
              <a:t>人</a:t>
            </a:r>
            <a:r>
              <a:rPr lang="zh-CN" altLang="en-US" b="1" dirty="0" smtClean="0">
                <a:solidFill>
                  <a:srgbClr val="FF0000"/>
                </a:solidFill>
                <a:latin typeface="华文楷体" pitchFamily="2" charset="-122"/>
                <a:ea typeface="华文楷体" pitchFamily="2" charset="-122"/>
              </a:rPr>
              <a:t>候选人</a:t>
            </a:r>
            <a:r>
              <a:rPr lang="zh-CN" altLang="zh-CN" b="1" dirty="0">
                <a:solidFill>
                  <a:srgbClr val="FF0000"/>
                </a:solidFill>
                <a:latin typeface="华文楷体" pitchFamily="2" charset="-122"/>
                <a:ea typeface="华文楷体" pitchFamily="2" charset="-122"/>
              </a:rPr>
              <a:t>及其项目负责人是该项目一期</a:t>
            </a:r>
            <a:r>
              <a:rPr lang="zh-CN" altLang="zh-CN" b="1" dirty="0" smtClean="0">
                <a:solidFill>
                  <a:srgbClr val="FF0000"/>
                </a:solidFill>
                <a:latin typeface="华文楷体" pitchFamily="2" charset="-122"/>
                <a:ea typeface="华文楷体" pitchFamily="2" charset="-122"/>
              </a:rPr>
              <a:t>工程</a:t>
            </a:r>
            <a:endParaRPr lang="en-US" altLang="zh-CN" b="1" dirty="0" smtClean="0">
              <a:solidFill>
                <a:srgbClr val="FF0000"/>
              </a:solidFill>
              <a:latin typeface="华文楷体" pitchFamily="2" charset="-122"/>
              <a:ea typeface="华文楷体" pitchFamily="2" charset="-122"/>
            </a:endParaRPr>
          </a:p>
          <a:p>
            <a:pPr>
              <a:lnSpc>
                <a:spcPts val="3200"/>
              </a:lnSpc>
              <a:defRPr/>
            </a:pPr>
            <a:r>
              <a:rPr lang="zh-CN" altLang="zh-CN" b="1" dirty="0" smtClean="0">
                <a:solidFill>
                  <a:srgbClr val="FF0000"/>
                </a:solidFill>
                <a:latin typeface="华文楷体" pitchFamily="2" charset="-122"/>
                <a:ea typeface="华文楷体" pitchFamily="2" charset="-122"/>
              </a:rPr>
              <a:t>的</a:t>
            </a:r>
            <a:r>
              <a:rPr lang="zh-CN" altLang="zh-CN" b="1" dirty="0">
                <a:solidFill>
                  <a:srgbClr val="FF0000"/>
                </a:solidFill>
                <a:latin typeface="华文楷体" pitchFamily="2" charset="-122"/>
                <a:ea typeface="华文楷体" pitchFamily="2" charset="-122"/>
              </a:rPr>
              <a:t>承包人</a:t>
            </a:r>
            <a:r>
              <a:rPr lang="zh-CN" altLang="en-US" b="1" dirty="0" smtClean="0">
                <a:solidFill>
                  <a:srgbClr val="FF0000"/>
                </a:solidFill>
                <a:latin typeface="华文楷体" pitchFamily="2" charset="-122"/>
                <a:ea typeface="华文楷体" pitchFamily="2" charset="-122"/>
              </a:rPr>
              <a:t>及项目</a:t>
            </a:r>
            <a:r>
              <a:rPr lang="zh-CN" altLang="en-US" b="1" dirty="0">
                <a:solidFill>
                  <a:srgbClr val="FF0000"/>
                </a:solidFill>
                <a:latin typeface="华文楷体" pitchFamily="2" charset="-122"/>
                <a:ea typeface="华文楷体" pitchFamily="2" charset="-122"/>
              </a:rPr>
              <a:t>经理</a:t>
            </a:r>
            <a:r>
              <a:rPr lang="zh-CN" altLang="zh-CN" b="1" dirty="0" smtClean="0">
                <a:solidFill>
                  <a:srgbClr val="FF0000"/>
                </a:solidFill>
                <a:latin typeface="华文楷体" pitchFamily="2" charset="-122"/>
                <a:ea typeface="华文楷体" pitchFamily="2" charset="-122"/>
              </a:rPr>
              <a:t>。</a:t>
            </a:r>
            <a:endParaRPr lang="en-US" altLang="zh-CN" b="1" dirty="0" smtClean="0">
              <a:solidFill>
                <a:srgbClr val="FF0000"/>
              </a:solidFill>
              <a:latin typeface="华文楷体" pitchFamily="2" charset="-122"/>
              <a:ea typeface="华文楷体" pitchFamily="2" charset="-122"/>
            </a:endParaRPr>
          </a:p>
          <a:p>
            <a:pPr>
              <a:lnSpc>
                <a:spcPts val="3200"/>
              </a:lnSpc>
              <a:defRPr/>
            </a:pPr>
            <a:r>
              <a:rPr lang="en-US" altLang="zh-CN" b="1" dirty="0">
                <a:solidFill>
                  <a:srgbClr val="FF0000"/>
                </a:solidFill>
                <a:latin typeface="华文楷体" pitchFamily="2" charset="-122"/>
                <a:ea typeface="华文楷体" pitchFamily="2" charset="-122"/>
              </a:rPr>
              <a:t> </a:t>
            </a:r>
            <a:r>
              <a:rPr lang="en-US" altLang="zh-CN" b="1" dirty="0" smtClean="0">
                <a:solidFill>
                  <a:srgbClr val="FF0000"/>
                </a:solidFill>
                <a:latin typeface="华文楷体" pitchFamily="2" charset="-122"/>
                <a:ea typeface="华文楷体" pitchFamily="2" charset="-122"/>
              </a:rPr>
              <a:t>   </a:t>
            </a:r>
            <a:r>
              <a:rPr lang="zh-CN" altLang="en-US" b="1" dirty="0" smtClean="0">
                <a:solidFill>
                  <a:srgbClr val="FF0000"/>
                </a:solidFill>
                <a:latin typeface="华文楷体" pitchFamily="2" charset="-122"/>
                <a:ea typeface="华文楷体" pitchFamily="2" charset="-122"/>
              </a:rPr>
              <a:t>从</a:t>
            </a:r>
            <a:r>
              <a:rPr lang="zh-CN" altLang="en-US" b="1" dirty="0">
                <a:solidFill>
                  <a:srgbClr val="FF0000"/>
                </a:solidFill>
                <a:latin typeface="华文楷体" pitchFamily="2" charset="-122"/>
                <a:ea typeface="华文楷体" pitchFamily="2" charset="-122"/>
              </a:rPr>
              <a:t>项目的实际情况来分析，该项目均</a:t>
            </a:r>
            <a:r>
              <a:rPr lang="zh-CN" altLang="en-US" b="1" dirty="0" smtClean="0">
                <a:solidFill>
                  <a:srgbClr val="FF0000"/>
                </a:solidFill>
                <a:latin typeface="华文楷体" pitchFamily="2" charset="-122"/>
                <a:ea typeface="华文楷体" pitchFamily="2" charset="-122"/>
              </a:rPr>
              <a:t>满足“同一</a:t>
            </a:r>
            <a:endParaRPr lang="zh-CN" altLang="en-US" kern="0" dirty="0">
              <a:latin typeface="微软雅黑" pitchFamily="34" charset="-122"/>
              <a:ea typeface="微软雅黑" pitchFamily="34" charset="-122"/>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799" y="3848364"/>
            <a:ext cx="4375908" cy="243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06559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8984" y="417266"/>
            <a:ext cx="6376357" cy="423863"/>
          </a:xfrm>
        </p:spPr>
        <p:txBody>
          <a:bodyPr>
            <a:normAutofit fontScale="92500" lnSpcReduction="20000"/>
          </a:bodyPr>
          <a:lstStyle/>
          <a:p>
            <a:r>
              <a:rPr lang="zh-CN" altLang="en-US" b="1" dirty="0" smtClean="0">
                <a:solidFill>
                  <a:srgbClr val="C0504D">
                    <a:lumMod val="50000"/>
                  </a:srgbClr>
                </a:solidFill>
                <a:latin typeface="微软雅黑" panose="020B0503020204020204" pitchFamily="34" charset="-122"/>
                <a:ea typeface="微软雅黑" panose="020B0503020204020204" pitchFamily="34" charset="-122"/>
                <a:sym typeface="微软雅黑" pitchFamily="34" charset="-122"/>
              </a:rPr>
              <a:t>（</a:t>
            </a:r>
            <a:r>
              <a:rPr lang="zh-CN" altLang="en-US" b="1" dirty="0">
                <a:solidFill>
                  <a:srgbClr val="C0504D">
                    <a:lumMod val="50000"/>
                  </a:srgbClr>
                </a:solidFill>
                <a:latin typeface="微软雅黑" panose="020B0503020204020204" pitchFamily="34" charset="-122"/>
                <a:ea typeface="微软雅黑" panose="020B0503020204020204" pitchFamily="34" charset="-122"/>
                <a:sym typeface="微软雅黑" pitchFamily="34" charset="-122"/>
              </a:rPr>
              <a:t>三）住建部、发改委</a:t>
            </a:r>
            <a:r>
              <a:rPr lang="en-US" altLang="zh-CN" b="1" dirty="0">
                <a:solidFill>
                  <a:srgbClr val="C0504D">
                    <a:lumMod val="50000"/>
                  </a:srgbClr>
                </a:solidFill>
                <a:latin typeface="微软雅黑" panose="020B0503020204020204" pitchFamily="34" charset="-122"/>
                <a:ea typeface="微软雅黑" panose="020B0503020204020204" pitchFamily="34" charset="-122"/>
              </a:rPr>
              <a:t>12</a:t>
            </a:r>
            <a:r>
              <a:rPr lang="zh-CN" altLang="en-US" b="1" dirty="0">
                <a:solidFill>
                  <a:srgbClr val="C0504D">
                    <a:lumMod val="50000"/>
                  </a:srgbClr>
                </a:solidFill>
                <a:latin typeface="微软雅黑" panose="020B0503020204020204" pitchFamily="34" charset="-122"/>
                <a:ea typeface="微软雅黑" panose="020B0503020204020204" pitchFamily="34" charset="-122"/>
              </a:rPr>
              <a:t>号文</a:t>
            </a:r>
            <a:endPar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9" name="矩形 8"/>
          <p:cNvSpPr/>
          <p:nvPr/>
        </p:nvSpPr>
        <p:spPr>
          <a:xfrm>
            <a:off x="652292" y="1485468"/>
            <a:ext cx="10816701" cy="480560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10" name="矩形 9"/>
          <p:cNvSpPr/>
          <p:nvPr/>
        </p:nvSpPr>
        <p:spPr>
          <a:xfrm>
            <a:off x="807760" y="1628316"/>
            <a:ext cx="10529391" cy="5178846"/>
          </a:xfrm>
          <a:prstGeom prst="rect">
            <a:avLst/>
          </a:prstGeom>
        </p:spPr>
        <p:txBody>
          <a:bodyPr wrap="square" lIns="91432" tIns="45716" rIns="91432" bIns="45716">
            <a:spAutoFit/>
          </a:bodyPr>
          <a:lstStyle/>
          <a:p>
            <a:pPr>
              <a:lnSpc>
                <a:spcPts val="3100"/>
              </a:lnSpc>
              <a:defRPr/>
            </a:pPr>
            <a:r>
              <a:rPr lang="zh-CN" altLang="en-US" b="1" dirty="0" smtClean="0">
                <a:solidFill>
                  <a:srgbClr val="002060"/>
                </a:solidFill>
                <a:latin typeface="华文楷体" pitchFamily="2" charset="-122"/>
                <a:ea typeface="华文楷体" pitchFamily="2" charset="-122"/>
              </a:rPr>
              <a:t>工程项目”、“</a:t>
            </a:r>
            <a:r>
              <a:rPr lang="zh-CN" altLang="en-US" b="1" dirty="0">
                <a:solidFill>
                  <a:srgbClr val="002060"/>
                </a:solidFill>
                <a:latin typeface="华文楷体" pitchFamily="2" charset="-122"/>
                <a:ea typeface="华文楷体" pitchFamily="2" charset="-122"/>
              </a:rPr>
              <a:t>同一施工地点”，</a:t>
            </a:r>
            <a:r>
              <a:rPr lang="zh-CN" altLang="en-US" b="1" dirty="0">
                <a:solidFill>
                  <a:srgbClr val="FF0000"/>
                </a:solidFill>
                <a:latin typeface="华文楷体" pitchFamily="2" charset="-122"/>
                <a:ea typeface="华文楷体" pitchFamily="2" charset="-122"/>
              </a:rPr>
              <a:t>只有一点不同，就是分为“一期”和“二期”分别立项</a:t>
            </a:r>
            <a:r>
              <a:rPr lang="zh-CN" altLang="en-US" b="1" dirty="0">
                <a:solidFill>
                  <a:srgbClr val="002060"/>
                </a:solidFill>
                <a:latin typeface="华文楷体" pitchFamily="2" charset="-122"/>
                <a:ea typeface="华文楷体" pitchFamily="2" charset="-122"/>
              </a:rPr>
              <a:t>。根据以上情况，我们能否认定二期工程招标时，该项目一期工程的承包人及其项目负责人参加投标并被推荐为第一中标候选人，满足继续承接该项目二期工程的基本条件（即：符合</a:t>
            </a:r>
            <a:r>
              <a:rPr lang="en-US" altLang="zh-CN" b="1" dirty="0">
                <a:solidFill>
                  <a:srgbClr val="002060"/>
                </a:solidFill>
                <a:latin typeface="华文楷体" pitchFamily="2" charset="-122"/>
                <a:ea typeface="华文楷体" pitchFamily="2" charset="-122"/>
              </a:rPr>
              <a:t>4</a:t>
            </a:r>
            <a:r>
              <a:rPr lang="zh-CN" altLang="en-US" b="1" dirty="0">
                <a:solidFill>
                  <a:srgbClr val="002060"/>
                </a:solidFill>
                <a:latin typeface="华文楷体" pitchFamily="2" charset="-122"/>
                <a:ea typeface="华文楷体" pitchFamily="2" charset="-122"/>
              </a:rPr>
              <a:t>号文附件一第十七条（七）规定，“项目负责人必须满足下列条件之一：</a:t>
            </a:r>
            <a:r>
              <a:rPr lang="en-US" altLang="zh-CN" b="1" dirty="0">
                <a:solidFill>
                  <a:srgbClr val="002060"/>
                </a:solidFill>
                <a:latin typeface="华文楷体" pitchFamily="2" charset="-122"/>
                <a:ea typeface="华文楷体" pitchFamily="2" charset="-122"/>
              </a:rPr>
              <a:t>3. </a:t>
            </a:r>
            <a:r>
              <a:rPr lang="zh-CN" altLang="en-US" b="1" dirty="0">
                <a:solidFill>
                  <a:srgbClr val="002060"/>
                </a:solidFill>
                <a:latin typeface="华文楷体" pitchFamily="2" charset="-122"/>
                <a:ea typeface="华文楷体" pitchFamily="2" charset="-122"/>
              </a:rPr>
              <a:t>项目负责人有在建工程，</a:t>
            </a:r>
            <a:r>
              <a:rPr lang="zh-CN" altLang="en-US" b="1" dirty="0" smtClean="0">
                <a:solidFill>
                  <a:srgbClr val="002060"/>
                </a:solidFill>
                <a:latin typeface="华文楷体" pitchFamily="2" charset="-122"/>
                <a:ea typeface="华文楷体" pitchFamily="2" charset="-122"/>
              </a:rPr>
              <a:t>但该</a:t>
            </a:r>
            <a:r>
              <a:rPr lang="zh-CN" altLang="en-US" b="1" dirty="0">
                <a:solidFill>
                  <a:srgbClr val="002060"/>
                </a:solidFill>
                <a:latin typeface="华文楷体" pitchFamily="2" charset="-122"/>
                <a:ea typeface="华文楷体" pitchFamily="2" charset="-122"/>
              </a:rPr>
              <a:t>在建工程与本次招标的工程属于同一工程项目</a:t>
            </a:r>
            <a:r>
              <a:rPr lang="zh-CN" altLang="en-US" b="1" dirty="0" smtClean="0">
                <a:solidFill>
                  <a:srgbClr val="002060"/>
                </a:solidFill>
                <a:latin typeface="华文楷体" pitchFamily="2" charset="-122"/>
                <a:ea typeface="华文楷体" pitchFamily="2" charset="-122"/>
              </a:rPr>
              <a:t>、同</a:t>
            </a:r>
            <a:r>
              <a:rPr lang="zh-CN" altLang="en-US" b="1" dirty="0">
                <a:solidFill>
                  <a:srgbClr val="002060"/>
                </a:solidFill>
                <a:latin typeface="华文楷体" pitchFamily="2" charset="-122"/>
                <a:ea typeface="华文楷体" pitchFamily="2" charset="-122"/>
              </a:rPr>
              <a:t>一项目批文、同一施工地点分段发包或分期</a:t>
            </a:r>
            <a:r>
              <a:rPr lang="zh-CN" altLang="en-US" b="1" dirty="0" smtClean="0">
                <a:solidFill>
                  <a:srgbClr val="002060"/>
                </a:solidFill>
                <a:latin typeface="华文楷体" pitchFamily="2" charset="-122"/>
                <a:ea typeface="华文楷体" pitchFamily="2" charset="-122"/>
              </a:rPr>
              <a:t>施工</a:t>
            </a:r>
            <a:r>
              <a:rPr lang="zh-CN" altLang="en-US" b="1" dirty="0">
                <a:solidFill>
                  <a:srgbClr val="002060"/>
                </a:solidFill>
                <a:latin typeface="华文楷体" pitchFamily="2" charset="-122"/>
                <a:ea typeface="华文楷体" pitchFamily="2" charset="-122"/>
              </a:rPr>
              <a:t>的情况。” ）？招标文件中资格条件有相同</a:t>
            </a:r>
            <a:r>
              <a:rPr lang="zh-CN" altLang="en-US" b="1" dirty="0" smtClean="0">
                <a:solidFill>
                  <a:srgbClr val="002060"/>
                </a:solidFill>
                <a:latin typeface="华文楷体" pitchFamily="2" charset="-122"/>
                <a:ea typeface="华文楷体" pitchFamily="2" charset="-122"/>
              </a:rPr>
              <a:t>的表述。</a:t>
            </a:r>
            <a:r>
              <a:rPr lang="zh-CN" altLang="en-US" b="1" dirty="0" smtClean="0">
                <a:solidFill>
                  <a:srgbClr val="FF0000"/>
                </a:solidFill>
                <a:latin typeface="华文楷体" pitchFamily="2" charset="-122"/>
                <a:ea typeface="华文楷体" pitchFamily="2" charset="-122"/>
              </a:rPr>
              <a:t>大家</a:t>
            </a:r>
            <a:r>
              <a:rPr lang="zh-CN" altLang="en-US" b="1" dirty="0">
                <a:solidFill>
                  <a:srgbClr val="FF0000"/>
                </a:solidFill>
                <a:latin typeface="华文楷体" pitchFamily="2" charset="-122"/>
                <a:ea typeface="华文楷体" pitchFamily="2" charset="-122"/>
              </a:rPr>
              <a:t>看是否符合要求？评委与代理有无失误？</a:t>
            </a:r>
          </a:p>
          <a:p>
            <a:pPr>
              <a:lnSpc>
                <a:spcPts val="3300"/>
              </a:lnSpc>
              <a:defRPr/>
            </a:pPr>
            <a:r>
              <a:rPr lang="en-US" altLang="zh-CN" b="1" kern="0" dirty="0" smtClean="0">
                <a:solidFill>
                  <a:srgbClr val="0070C0"/>
                </a:solidFill>
                <a:latin typeface="微软雅黑" pitchFamily="34" charset="-122"/>
                <a:ea typeface="微软雅黑" pitchFamily="34" charset="-122"/>
              </a:rPr>
              <a:t>    </a:t>
            </a:r>
            <a:r>
              <a:rPr lang="en-US" altLang="zh-CN" b="1" kern="0" dirty="0" smtClean="0">
                <a:solidFill>
                  <a:srgbClr val="00B0F0"/>
                </a:solidFill>
                <a:latin typeface="微软雅黑" pitchFamily="34" charset="-122"/>
                <a:ea typeface="微软雅黑" pitchFamily="34" charset="-122"/>
              </a:rPr>
              <a:t>8</a:t>
            </a:r>
            <a:r>
              <a:rPr lang="zh-CN" altLang="en-US" b="1" kern="0" dirty="0">
                <a:solidFill>
                  <a:srgbClr val="00B0F0"/>
                </a:solidFill>
                <a:latin typeface="微软雅黑" pitchFamily="34" charset="-122"/>
                <a:ea typeface="微软雅黑" pitchFamily="34" charset="-122"/>
              </a:rPr>
              <a:t>、第二十一条  </a:t>
            </a:r>
            <a:r>
              <a:rPr lang="zh-CN" altLang="en-US" kern="0" dirty="0">
                <a:solidFill>
                  <a:srgbClr val="FF0000"/>
                </a:solidFill>
                <a:latin typeface="微软雅黑" pitchFamily="34" charset="-122"/>
                <a:ea typeface="微软雅黑" pitchFamily="34" charset="-122"/>
              </a:rPr>
              <a:t>工程总承包单位可以采用直接发包的方式进行分包。</a:t>
            </a:r>
            <a:r>
              <a:rPr lang="zh-CN" altLang="en-US" kern="0" dirty="0">
                <a:latin typeface="微软雅黑" pitchFamily="34" charset="-122"/>
                <a:ea typeface="微软雅黑" pitchFamily="34" charset="-122"/>
              </a:rPr>
              <a:t>但以</a:t>
            </a:r>
            <a:r>
              <a:rPr lang="zh-CN" altLang="en-US" kern="0" dirty="0">
                <a:solidFill>
                  <a:srgbClr val="FF0000"/>
                </a:solidFill>
                <a:latin typeface="微软雅黑" pitchFamily="34" charset="-122"/>
                <a:ea typeface="微软雅黑" pitchFamily="34" charset="-122"/>
              </a:rPr>
              <a:t>暂估价形式</a:t>
            </a:r>
            <a:r>
              <a:rPr lang="zh-CN" altLang="en-US" kern="0" dirty="0">
                <a:latin typeface="微软雅黑" pitchFamily="34" charset="-122"/>
                <a:ea typeface="微软雅黑" pitchFamily="34" charset="-122"/>
              </a:rPr>
              <a:t>包括在总承包范围内的工程、货物、服务分包时，属于依法必须进行招标的项目范围且达到国家规定规模标准的，应当依法招标。</a:t>
            </a:r>
          </a:p>
          <a:p>
            <a:pPr defTabSz="0" fontAlgn="base">
              <a:lnSpc>
                <a:spcPts val="3000"/>
              </a:lnSpc>
              <a:spcBef>
                <a:spcPct val="20000"/>
              </a:spcBef>
              <a:spcAft>
                <a:spcPct val="0"/>
              </a:spcAft>
              <a:buClr>
                <a:srgbClr val="2F2F2F"/>
              </a:buClr>
              <a:buSzPct val="50000"/>
            </a:pPr>
            <a:r>
              <a:rPr lang="en-US" altLang="zh-CN" b="1" kern="0" dirty="0">
                <a:solidFill>
                  <a:srgbClr val="00B0F0"/>
                </a:solidFill>
                <a:latin typeface="微软雅黑" pitchFamily="34" charset="-122"/>
                <a:ea typeface="微软雅黑" pitchFamily="34" charset="-122"/>
                <a:sym typeface="微软雅黑" pitchFamily="34" charset="-122"/>
              </a:rPr>
              <a:t>    9</a:t>
            </a:r>
            <a:r>
              <a:rPr lang="zh-CN" altLang="en-US" b="1" kern="0" dirty="0">
                <a:solidFill>
                  <a:srgbClr val="00B0F0"/>
                </a:solidFill>
                <a:latin typeface="微软雅黑" pitchFamily="34" charset="-122"/>
                <a:ea typeface="微软雅黑" pitchFamily="34" charset="-122"/>
                <a:sym typeface="微软雅黑" pitchFamily="34" charset="-122"/>
              </a:rPr>
              <a:t>、第二十二条 </a:t>
            </a:r>
            <a:r>
              <a:rPr lang="zh-CN" altLang="en-US" kern="0" dirty="0">
                <a:latin typeface="微软雅黑" pitchFamily="34" charset="-122"/>
                <a:ea typeface="微软雅黑" pitchFamily="34" charset="-122"/>
                <a:sym typeface="微软雅黑" pitchFamily="34" charset="-122"/>
              </a:rPr>
              <a:t> 强调一：</a:t>
            </a:r>
            <a:r>
              <a:rPr lang="zh-CN" altLang="en-US" kern="0" dirty="0">
                <a:solidFill>
                  <a:srgbClr val="FF0000"/>
                </a:solidFill>
                <a:latin typeface="微软雅黑" pitchFamily="34" charset="-122"/>
                <a:ea typeface="微软雅黑" pitchFamily="34" charset="-122"/>
                <a:sym typeface="微软雅黑" pitchFamily="34" charset="-122"/>
              </a:rPr>
              <a:t>工程总承包单位</a:t>
            </a:r>
            <a:r>
              <a:rPr lang="zh-CN" altLang="en-US" kern="0" dirty="0" smtClean="0">
                <a:solidFill>
                  <a:srgbClr val="FF0000"/>
                </a:solidFill>
                <a:latin typeface="微软雅黑" pitchFamily="34" charset="-122"/>
                <a:ea typeface="微软雅黑" pitchFamily="34" charset="-122"/>
                <a:sym typeface="微软雅黑" pitchFamily="34" charset="-122"/>
              </a:rPr>
              <a:t>、总</a:t>
            </a:r>
            <a:r>
              <a:rPr lang="zh-CN" altLang="en-US" kern="0" dirty="0">
                <a:solidFill>
                  <a:srgbClr val="FF0000"/>
                </a:solidFill>
                <a:latin typeface="微软雅黑" pitchFamily="34" charset="-122"/>
                <a:ea typeface="微软雅黑" pitchFamily="34" charset="-122"/>
                <a:sym typeface="微软雅黑" pitchFamily="34" charset="-122"/>
              </a:rPr>
              <a:t>承包项目经理依法承担质量终身责任。</a:t>
            </a:r>
            <a:endParaRPr lang="en-US" altLang="zh-CN" kern="0" dirty="0">
              <a:solidFill>
                <a:srgbClr val="FF0000"/>
              </a:solidFill>
              <a:latin typeface="微软雅黑" pitchFamily="34" charset="-122"/>
              <a:ea typeface="微软雅黑" pitchFamily="34" charset="-122"/>
              <a:sym typeface="微软雅黑" pitchFamily="34" charset="-122"/>
            </a:endParaRPr>
          </a:p>
          <a:p>
            <a:pPr defTabSz="0" fontAlgn="base">
              <a:lnSpc>
                <a:spcPts val="3000"/>
              </a:lnSpc>
              <a:spcBef>
                <a:spcPct val="20000"/>
              </a:spcBef>
              <a:spcAft>
                <a:spcPct val="0"/>
              </a:spcAft>
              <a:buClr>
                <a:srgbClr val="2F2F2F"/>
              </a:buClr>
              <a:buSzPct val="50000"/>
            </a:pPr>
            <a:r>
              <a:rPr lang="en-US" altLang="zh-CN" kern="0" dirty="0">
                <a:latin typeface="微软雅黑" pitchFamily="34" charset="-122"/>
                <a:ea typeface="微软雅黑" pitchFamily="34" charset="-122"/>
                <a:sym typeface="微软雅黑" pitchFamily="34" charset="-122"/>
              </a:rPr>
              <a:t>    </a:t>
            </a:r>
            <a:r>
              <a:rPr lang="en-US" altLang="zh-CN" kern="0" dirty="0" smtClean="0">
                <a:latin typeface="微软雅黑" pitchFamily="34" charset="-122"/>
                <a:ea typeface="微软雅黑" pitchFamily="34" charset="-122"/>
                <a:sym typeface="微软雅黑" pitchFamily="34" charset="-122"/>
              </a:rPr>
              <a:t>                        </a:t>
            </a:r>
            <a:r>
              <a:rPr lang="zh-CN" altLang="en-US" kern="0" dirty="0" smtClean="0">
                <a:latin typeface="微软雅黑" pitchFamily="34" charset="-122"/>
                <a:ea typeface="微软雅黑" pitchFamily="34" charset="-122"/>
                <a:sym typeface="微软雅黑" pitchFamily="34" charset="-122"/>
              </a:rPr>
              <a:t>强调</a:t>
            </a:r>
            <a:r>
              <a:rPr lang="zh-CN" altLang="en-US" kern="0" dirty="0">
                <a:latin typeface="微软雅黑" pitchFamily="34" charset="-122"/>
                <a:ea typeface="微软雅黑" pitchFamily="34" charset="-122"/>
                <a:sym typeface="微软雅黑" pitchFamily="34" charset="-122"/>
              </a:rPr>
              <a:t>二：分包工程不免除工程总承包单位对工程的质量、安全的责任。</a:t>
            </a:r>
            <a:endParaRPr lang="en-US" altLang="zh-CN" b="1" dirty="0">
              <a:solidFill>
                <a:srgbClr val="FF0000"/>
              </a:solidFill>
              <a:latin typeface="华文楷体" pitchFamily="2" charset="-122"/>
              <a:ea typeface="华文楷体" pitchFamily="2" charset="-122"/>
              <a:sym typeface="微软雅黑" pitchFamily="34" charset="-122"/>
            </a:endParaRPr>
          </a:p>
          <a:p>
            <a:pPr>
              <a:lnSpc>
                <a:spcPts val="3100"/>
              </a:lnSpc>
              <a:defRPr/>
            </a:pPr>
            <a:endParaRPr lang="en-US" altLang="zh-CN" kern="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椭圆 5"/>
          <p:cNvSpPr/>
          <p:nvPr/>
        </p:nvSpPr>
        <p:spPr>
          <a:xfrm>
            <a:off x="8273490" y="146541"/>
            <a:ext cx="2677363" cy="103120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TextBox 6"/>
          <p:cNvSpPr txBox="1"/>
          <p:nvPr/>
        </p:nvSpPr>
        <p:spPr>
          <a:xfrm>
            <a:off x="8582377" y="279177"/>
            <a:ext cx="2192496" cy="765931"/>
          </a:xfrm>
          <a:prstGeom prst="rect">
            <a:avLst/>
          </a:prstGeom>
          <a:noFill/>
        </p:spPr>
        <p:txBody>
          <a:bodyPr wrap="square" lIns="98124" tIns="49062" rIns="98124" bIns="49062" rtlCol="0">
            <a:spAutoFit/>
          </a:bodyPr>
          <a:lstStyle/>
          <a:p>
            <a:pPr>
              <a:lnSpc>
                <a:spcPts val="2575"/>
              </a:lnSpc>
            </a:pPr>
            <a:r>
              <a:rPr lang="zh-CN" altLang="en-US" sz="1700" b="1" dirty="0">
                <a:solidFill>
                  <a:srgbClr val="0070C0"/>
                </a:solidFill>
                <a:latin typeface="华文楷体" panose="02010600040101010101" pitchFamily="2" charset="-122"/>
                <a:ea typeface="华文楷体" panose="02010600040101010101" pitchFamily="2" charset="-122"/>
              </a:rPr>
              <a:t>总承包的合同</a:t>
            </a:r>
            <a:r>
              <a:rPr lang="zh-CN" altLang="en-US" sz="1700" b="1" dirty="0" smtClean="0">
                <a:solidFill>
                  <a:srgbClr val="0070C0"/>
                </a:solidFill>
                <a:latin typeface="华文楷体" panose="02010600040101010101" pitchFamily="2" charset="-122"/>
                <a:ea typeface="华文楷体" panose="02010600040101010101" pitchFamily="2" charset="-122"/>
              </a:rPr>
              <a:t>形式</a:t>
            </a:r>
            <a:endParaRPr lang="en-US" altLang="zh-CN" sz="1700" b="1" dirty="0" smtClean="0">
              <a:solidFill>
                <a:srgbClr val="0070C0"/>
              </a:solidFill>
              <a:latin typeface="华文楷体" panose="02010600040101010101" pitchFamily="2" charset="-122"/>
              <a:ea typeface="华文楷体" panose="02010600040101010101" pitchFamily="2" charset="-122"/>
            </a:endParaRPr>
          </a:p>
          <a:p>
            <a:pPr>
              <a:lnSpc>
                <a:spcPts val="2575"/>
              </a:lnSpc>
            </a:pPr>
            <a:r>
              <a:rPr lang="zh-CN" altLang="en-US" sz="1700" b="1" dirty="0" smtClean="0">
                <a:solidFill>
                  <a:srgbClr val="0070C0"/>
                </a:solidFill>
                <a:latin typeface="华文楷体" panose="02010600040101010101" pitchFamily="2" charset="-122"/>
                <a:ea typeface="华文楷体" panose="02010600040101010101" pitchFamily="2" charset="-122"/>
              </a:rPr>
              <a:t>与</a:t>
            </a:r>
            <a:r>
              <a:rPr lang="zh-CN" altLang="en-US" sz="1700" b="1" dirty="0">
                <a:solidFill>
                  <a:srgbClr val="0070C0"/>
                </a:solidFill>
                <a:latin typeface="华文楷体" panose="02010600040101010101" pitchFamily="2" charset="-122"/>
                <a:ea typeface="华文楷体" panose="02010600040101010101" pitchFamily="2" charset="-122"/>
              </a:rPr>
              <a:t>暂估价能匹配吗？</a:t>
            </a:r>
          </a:p>
        </p:txBody>
      </p:sp>
      <p:cxnSp>
        <p:nvCxnSpPr>
          <p:cNvPr id="8" name="直接箭头连接符 7"/>
          <p:cNvCxnSpPr/>
          <p:nvPr/>
        </p:nvCxnSpPr>
        <p:spPr>
          <a:xfrm flipH="1">
            <a:off x="8946490" y="1177747"/>
            <a:ext cx="585830" cy="290413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07879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95683"/>
            <a:ext cx="5598318" cy="423863"/>
          </a:xfrm>
        </p:spPr>
        <p:txBody>
          <a:bodyPr>
            <a:normAutofit fontScale="85000" lnSpcReduction="20000"/>
          </a:bodyPr>
          <a:lstStyle/>
          <a:p>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四</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）苏建规字</a:t>
            </a:r>
            <a:r>
              <a:rPr lang="en-US" altLang="zh-CN" sz="3200" b="1" dirty="0" smtClean="0">
                <a:solidFill>
                  <a:schemeClr val="accent2">
                    <a:lumMod val="50000"/>
                  </a:schemeClr>
                </a:solidFill>
                <a:latin typeface="微软雅黑" panose="020B0503020204020204" pitchFamily="34" charset="-122"/>
                <a:ea typeface="微软雅黑" panose="020B0503020204020204" pitchFamily="34" charset="-122"/>
              </a:rPr>
              <a:t>〔2020〕5</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号文</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99497" y="1447685"/>
            <a:ext cx="10745918" cy="4718137"/>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833933" y="1529689"/>
            <a:ext cx="10467496" cy="4636133"/>
          </a:xfrm>
          <a:prstGeom prst="rect">
            <a:avLst/>
          </a:prstGeom>
        </p:spPr>
        <p:txBody>
          <a:bodyPr wrap="square" lIns="91432" tIns="45716" rIns="91432" bIns="45716">
            <a:spAutoFit/>
          </a:bodyPr>
          <a:lstStyle/>
          <a:p>
            <a:pPr defTabSz="0" fontAlgn="base">
              <a:lnSpc>
                <a:spcPts val="3541"/>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rPr>
              <a:t>     为贯彻</a:t>
            </a:r>
            <a:r>
              <a:rPr lang="zh-CN" altLang="zh-CN" kern="0" dirty="0" smtClean="0">
                <a:latin typeface="微软雅黑" pitchFamily="34" charset="-122"/>
                <a:ea typeface="微软雅黑" pitchFamily="34" charset="-122"/>
              </a:rPr>
              <a:t>国务院办公厅《关于促进建筑业持续健康发展的意见》</a:t>
            </a:r>
            <a:r>
              <a:rPr lang="zh-CN" altLang="zh-CN" kern="0" dirty="0" smtClean="0">
                <a:solidFill>
                  <a:srgbClr val="FF0000"/>
                </a:solidFill>
                <a:latin typeface="微软雅黑" pitchFamily="34" charset="-122"/>
                <a:ea typeface="微软雅黑" pitchFamily="34" charset="-122"/>
              </a:rPr>
              <a:t>（国办发〔</a:t>
            </a:r>
            <a:r>
              <a:rPr lang="en-US" altLang="zh-CN" kern="0" dirty="0" smtClean="0">
                <a:solidFill>
                  <a:srgbClr val="FF0000"/>
                </a:solidFill>
                <a:latin typeface="微软雅黑" pitchFamily="34" charset="-122"/>
                <a:ea typeface="微软雅黑" pitchFamily="34" charset="-122"/>
              </a:rPr>
              <a:t>2017</a:t>
            </a:r>
            <a:r>
              <a:rPr lang="zh-CN" altLang="zh-CN" kern="0" dirty="0" smtClean="0">
                <a:solidFill>
                  <a:srgbClr val="FF0000"/>
                </a:solidFill>
                <a:latin typeface="微软雅黑" pitchFamily="34" charset="-122"/>
                <a:ea typeface="微软雅黑" pitchFamily="34" charset="-122"/>
              </a:rPr>
              <a:t>〕</a:t>
            </a:r>
            <a:r>
              <a:rPr lang="en-US" altLang="zh-CN" kern="0" dirty="0" smtClean="0">
                <a:solidFill>
                  <a:srgbClr val="FF0000"/>
                </a:solidFill>
                <a:latin typeface="微软雅黑" pitchFamily="34" charset="-122"/>
                <a:ea typeface="微软雅黑" pitchFamily="34" charset="-122"/>
              </a:rPr>
              <a:t>19</a:t>
            </a:r>
            <a:r>
              <a:rPr lang="zh-CN" altLang="zh-CN" kern="0" dirty="0" smtClean="0">
                <a:solidFill>
                  <a:srgbClr val="FF0000"/>
                </a:solidFill>
                <a:latin typeface="微软雅黑" pitchFamily="34" charset="-122"/>
                <a:ea typeface="微软雅黑" pitchFamily="34" charset="-122"/>
              </a:rPr>
              <a:t>号）</a:t>
            </a:r>
            <a:r>
              <a:rPr lang="zh-CN" altLang="zh-CN" kern="0" dirty="0" smtClean="0">
                <a:latin typeface="微软雅黑" pitchFamily="34" charset="-122"/>
                <a:ea typeface="微软雅黑" pitchFamily="34" charset="-122"/>
              </a:rPr>
              <a:t>、《省政府关于促进建筑业改革发展的意见》</a:t>
            </a:r>
            <a:r>
              <a:rPr lang="zh-CN" altLang="zh-CN" kern="0" dirty="0" smtClean="0">
                <a:solidFill>
                  <a:srgbClr val="FF0000"/>
                </a:solidFill>
                <a:latin typeface="微软雅黑" pitchFamily="34" charset="-122"/>
                <a:ea typeface="微软雅黑" pitchFamily="34" charset="-122"/>
              </a:rPr>
              <a:t>（苏政发〔</a:t>
            </a:r>
            <a:r>
              <a:rPr lang="en-US" altLang="zh-CN" kern="0" dirty="0" smtClean="0">
                <a:solidFill>
                  <a:srgbClr val="FF0000"/>
                </a:solidFill>
                <a:latin typeface="微软雅黑" pitchFamily="34" charset="-122"/>
                <a:ea typeface="微软雅黑" pitchFamily="34" charset="-122"/>
              </a:rPr>
              <a:t>2017</a:t>
            </a:r>
            <a:r>
              <a:rPr lang="zh-CN" altLang="zh-CN" kern="0" dirty="0" smtClean="0">
                <a:solidFill>
                  <a:srgbClr val="FF0000"/>
                </a:solidFill>
                <a:latin typeface="微软雅黑" pitchFamily="34" charset="-122"/>
                <a:ea typeface="微软雅黑" pitchFamily="34" charset="-122"/>
              </a:rPr>
              <a:t>〕</a:t>
            </a:r>
            <a:r>
              <a:rPr lang="en-US" altLang="zh-CN" kern="0" dirty="0" smtClean="0">
                <a:solidFill>
                  <a:srgbClr val="FF0000"/>
                </a:solidFill>
                <a:latin typeface="微软雅黑" pitchFamily="34" charset="-122"/>
                <a:ea typeface="微软雅黑" pitchFamily="34" charset="-122"/>
              </a:rPr>
              <a:t>151</a:t>
            </a:r>
            <a:r>
              <a:rPr lang="zh-CN" altLang="zh-CN" kern="0" dirty="0" smtClean="0">
                <a:solidFill>
                  <a:srgbClr val="FF0000"/>
                </a:solidFill>
                <a:latin typeface="微软雅黑" pitchFamily="34" charset="-122"/>
                <a:ea typeface="微软雅黑" pitchFamily="34" charset="-122"/>
              </a:rPr>
              <a:t>号</a:t>
            </a:r>
            <a:r>
              <a:rPr lang="zh-CN" altLang="en-US" kern="0" dirty="0" smtClean="0">
                <a:solidFill>
                  <a:srgbClr val="FF0000"/>
                </a:solidFill>
                <a:latin typeface="微软雅黑" pitchFamily="34" charset="-122"/>
                <a:ea typeface="微软雅黑" pitchFamily="34" charset="-122"/>
              </a:rPr>
              <a:t>）</a:t>
            </a:r>
            <a:r>
              <a:rPr lang="zh-CN" altLang="en-US" kern="0" dirty="0" smtClean="0">
                <a:latin typeface="微软雅黑" pitchFamily="34" charset="-122"/>
                <a:ea typeface="微软雅黑" pitchFamily="34" charset="-122"/>
              </a:rPr>
              <a:t>、</a:t>
            </a:r>
            <a:r>
              <a:rPr lang="zh-CN" altLang="zh-CN" kern="0" dirty="0" smtClean="0">
                <a:latin typeface="微软雅黑" pitchFamily="34" charset="-122"/>
                <a:ea typeface="微软雅黑" pitchFamily="34" charset="-122"/>
              </a:rPr>
              <a:t>住房城乡建设部、国家发展改革委《关于印发房屋建筑和市政基础设施项目工程总承包管理办法的通知》</a:t>
            </a:r>
            <a:r>
              <a:rPr lang="zh-CN" altLang="zh-CN" kern="0" dirty="0" smtClean="0">
                <a:solidFill>
                  <a:srgbClr val="FF0000"/>
                </a:solidFill>
                <a:latin typeface="微软雅黑" pitchFamily="34" charset="-122"/>
                <a:ea typeface="微软雅黑" pitchFamily="34" charset="-122"/>
              </a:rPr>
              <a:t>（建市规〔</a:t>
            </a:r>
            <a:r>
              <a:rPr lang="en-US" altLang="zh-CN" kern="0" dirty="0" smtClean="0">
                <a:solidFill>
                  <a:srgbClr val="FF0000"/>
                </a:solidFill>
                <a:latin typeface="微软雅黑" pitchFamily="34" charset="-122"/>
                <a:ea typeface="微软雅黑" pitchFamily="34" charset="-122"/>
              </a:rPr>
              <a:t>2019</a:t>
            </a:r>
            <a:r>
              <a:rPr lang="zh-CN" altLang="zh-CN" kern="0" dirty="0" smtClean="0">
                <a:solidFill>
                  <a:srgbClr val="FF0000"/>
                </a:solidFill>
                <a:latin typeface="微软雅黑" pitchFamily="34" charset="-122"/>
                <a:ea typeface="微软雅黑" pitchFamily="34" charset="-122"/>
              </a:rPr>
              <a:t>〕</a:t>
            </a:r>
            <a:r>
              <a:rPr lang="en-US" altLang="zh-CN" kern="0" dirty="0" smtClean="0">
                <a:solidFill>
                  <a:srgbClr val="FF0000"/>
                </a:solidFill>
                <a:latin typeface="微软雅黑" pitchFamily="34" charset="-122"/>
                <a:ea typeface="微软雅黑" pitchFamily="34" charset="-122"/>
              </a:rPr>
              <a:t>12</a:t>
            </a:r>
            <a:r>
              <a:rPr lang="zh-CN" altLang="zh-CN" kern="0" dirty="0" smtClean="0">
                <a:solidFill>
                  <a:srgbClr val="FF0000"/>
                </a:solidFill>
                <a:latin typeface="微软雅黑" pitchFamily="34" charset="-122"/>
                <a:ea typeface="微软雅黑" pitchFamily="34" charset="-122"/>
              </a:rPr>
              <a:t>号）</a:t>
            </a:r>
            <a:r>
              <a:rPr lang="zh-CN" altLang="en-US" kern="0" dirty="0">
                <a:latin typeface="微软雅黑" pitchFamily="34" charset="-122"/>
                <a:ea typeface="微软雅黑" pitchFamily="34" charset="-122"/>
              </a:rPr>
              <a:t>精神</a:t>
            </a:r>
            <a:r>
              <a:rPr lang="zh-CN" altLang="en-US" kern="0" dirty="0" smtClean="0">
                <a:latin typeface="微软雅黑" pitchFamily="34" charset="-122"/>
                <a:ea typeface="微软雅黑" pitchFamily="34" charset="-122"/>
              </a:rPr>
              <a:t>，省住建厅、省发改委</a:t>
            </a:r>
            <a:r>
              <a:rPr lang="en-US" altLang="zh-CN" kern="0" dirty="0" smtClean="0">
                <a:latin typeface="微软雅黑" pitchFamily="34" charset="-122"/>
                <a:ea typeface="微软雅黑" pitchFamily="34" charset="-122"/>
              </a:rPr>
              <a:t>7</a:t>
            </a:r>
            <a:r>
              <a:rPr lang="zh-CN" altLang="en-US" kern="0" dirty="0" smtClean="0">
                <a:latin typeface="微软雅黑" pitchFamily="34" charset="-122"/>
                <a:ea typeface="微软雅黑" pitchFamily="34" charset="-122"/>
              </a:rPr>
              <a:t>月</a:t>
            </a:r>
            <a:r>
              <a:rPr lang="en-US" altLang="zh-CN" kern="0" dirty="0" smtClean="0">
                <a:latin typeface="微软雅黑" pitchFamily="34" charset="-122"/>
                <a:ea typeface="微软雅黑" pitchFamily="34" charset="-122"/>
              </a:rPr>
              <a:t>23</a:t>
            </a:r>
            <a:r>
              <a:rPr lang="zh-CN" altLang="en-US" kern="0" dirty="0" smtClean="0">
                <a:latin typeface="微软雅黑" pitchFamily="34" charset="-122"/>
                <a:ea typeface="微软雅黑" pitchFamily="34" charset="-122"/>
              </a:rPr>
              <a:t>日联合印发了关于推进</a:t>
            </a:r>
            <a:r>
              <a:rPr lang="zh-CN" altLang="en-US" kern="0" dirty="0">
                <a:latin typeface="微软雅黑" pitchFamily="34" charset="-122"/>
                <a:ea typeface="微软雅黑" pitchFamily="34" charset="-122"/>
              </a:rPr>
              <a:t>我省房屋建筑和市政基础设施项目工程总承包</a:t>
            </a:r>
            <a:r>
              <a:rPr lang="zh-CN" altLang="en-US" kern="0" dirty="0" smtClean="0">
                <a:latin typeface="微软雅黑" pitchFamily="34" charset="-122"/>
                <a:ea typeface="微软雅黑" pitchFamily="34" charset="-122"/>
              </a:rPr>
              <a:t>发展</a:t>
            </a:r>
            <a:r>
              <a:rPr lang="zh-CN" altLang="en-US" kern="0" dirty="0">
                <a:latin typeface="微软雅黑" pitchFamily="34" charset="-122"/>
                <a:ea typeface="微软雅黑" pitchFamily="34" charset="-122"/>
              </a:rPr>
              <a:t>的</a:t>
            </a:r>
            <a:r>
              <a:rPr lang="zh-CN" altLang="en-US" kern="0" dirty="0" smtClean="0">
                <a:latin typeface="微软雅黑" pitchFamily="34" charset="-122"/>
                <a:ea typeface="微软雅黑" pitchFamily="34" charset="-122"/>
              </a:rPr>
              <a:t>实施</a:t>
            </a:r>
            <a:r>
              <a:rPr lang="zh-CN" altLang="en-US" kern="0" dirty="0">
                <a:latin typeface="微软雅黑" pitchFamily="34" charset="-122"/>
                <a:ea typeface="微软雅黑" pitchFamily="34" charset="-122"/>
              </a:rPr>
              <a:t>意见</a:t>
            </a:r>
            <a:r>
              <a:rPr lang="zh-CN" altLang="en-US" kern="0" dirty="0" smtClean="0">
                <a:latin typeface="微软雅黑" pitchFamily="34" charset="-122"/>
                <a:ea typeface="微软雅黑" pitchFamily="34" charset="-122"/>
              </a:rPr>
              <a:t>。共</a:t>
            </a:r>
            <a:r>
              <a:rPr lang="en-US" altLang="zh-CN" kern="0" dirty="0" smtClean="0">
                <a:latin typeface="微软雅黑" pitchFamily="34" charset="-122"/>
                <a:ea typeface="微软雅黑" pitchFamily="34" charset="-122"/>
              </a:rPr>
              <a:t>10</a:t>
            </a:r>
            <a:r>
              <a:rPr lang="zh-CN" altLang="en-US" kern="0" dirty="0" smtClean="0">
                <a:latin typeface="微软雅黑" pitchFamily="34" charset="-122"/>
                <a:ea typeface="微软雅黑" pitchFamily="34" charset="-122"/>
              </a:rPr>
              <a:t>条</a:t>
            </a:r>
            <a:r>
              <a:rPr lang="zh-CN" altLang="en-US" kern="0" dirty="0" smtClean="0">
                <a:latin typeface="微软雅黑" pitchFamily="34" charset="-122"/>
                <a:ea typeface="微软雅黑" pitchFamily="34" charset="-122"/>
              </a:rPr>
              <a:t>：</a:t>
            </a:r>
            <a:r>
              <a:rPr lang="en-US" altLang="zh-CN" b="1" kern="0" dirty="0">
                <a:solidFill>
                  <a:srgbClr val="00B0F0"/>
                </a:solidFill>
                <a:latin typeface="方正舒体" panose="02010601030101010101" pitchFamily="2" charset="-122"/>
                <a:ea typeface="方正舒体" panose="02010601030101010101" pitchFamily="2" charset="-122"/>
              </a:rPr>
              <a:t>--</a:t>
            </a:r>
            <a:r>
              <a:rPr lang="zh-CN" altLang="en-US" b="1" kern="0" dirty="0">
                <a:solidFill>
                  <a:srgbClr val="00B0F0"/>
                </a:solidFill>
                <a:latin typeface="方正舒体" panose="02010601030101010101" pitchFamily="2" charset="-122"/>
                <a:ea typeface="方正舒体" panose="02010601030101010101" pitchFamily="2" charset="-122"/>
              </a:rPr>
              <a:t>基本上是态度和口号，无</a:t>
            </a:r>
            <a:r>
              <a:rPr lang="zh-CN" altLang="en-US" b="1" kern="0" dirty="0" smtClean="0">
                <a:solidFill>
                  <a:srgbClr val="00B0F0"/>
                </a:solidFill>
                <a:latin typeface="方正舒体" panose="02010601030101010101" pitchFamily="2" charset="-122"/>
                <a:ea typeface="方正舒体" panose="02010601030101010101" pitchFamily="2" charset="-122"/>
              </a:rPr>
              <a:t>实用性</a:t>
            </a:r>
            <a:endParaRPr lang="en-US" altLang="zh-CN" b="1" kern="0" dirty="0" smtClean="0">
              <a:solidFill>
                <a:srgbClr val="00B0F0"/>
              </a:solidFill>
              <a:latin typeface="方正舒体" panose="02010601030101010101" pitchFamily="2" charset="-122"/>
              <a:ea typeface="方正舒体" panose="02010601030101010101" pitchFamily="2" charset="-122"/>
            </a:endParaRPr>
          </a:p>
          <a:p>
            <a:pPr defTabSz="0" fontAlgn="base">
              <a:lnSpc>
                <a:spcPts val="3541"/>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    </a:t>
            </a:r>
            <a:r>
              <a:rPr lang="zh-CN" altLang="en-US" b="1" kern="0" dirty="0" smtClean="0">
                <a:solidFill>
                  <a:srgbClr val="0070C0"/>
                </a:solidFill>
                <a:latin typeface="微软雅黑" pitchFamily="34" charset="-122"/>
                <a:ea typeface="微软雅黑" pitchFamily="34" charset="-122"/>
                <a:sym typeface="微软雅黑" pitchFamily="34" charset="-122"/>
              </a:rPr>
              <a:t>一</a:t>
            </a:r>
            <a:r>
              <a:rPr lang="zh-CN" altLang="en-US" b="1" kern="0" dirty="0">
                <a:solidFill>
                  <a:srgbClr val="0070C0"/>
                </a:solidFill>
                <a:latin typeface="微软雅黑" pitchFamily="34" charset="-122"/>
                <a:ea typeface="微软雅黑" pitchFamily="34" charset="-122"/>
                <a:sym typeface="微软雅黑" pitchFamily="34" charset="-122"/>
              </a:rPr>
              <a:t>、明确基本原则和工作目标。</a:t>
            </a:r>
            <a:r>
              <a:rPr lang="zh-CN" altLang="en-US" kern="0" dirty="0">
                <a:latin typeface="微软雅黑" pitchFamily="34" charset="-122"/>
                <a:ea typeface="微软雅黑" pitchFamily="34" charset="-122"/>
                <a:sym typeface="微软雅黑" pitchFamily="34" charset="-122"/>
              </a:rPr>
              <a:t>实行集中建设的政府投资项目应当积极推行工程总承包方式，装配式建筑原则上采用工程总承包方式，鼓励社会资本投资项目、政府和社会资本合作（</a:t>
            </a:r>
            <a:r>
              <a:rPr lang="en-US" altLang="zh-CN" kern="0" dirty="0">
                <a:latin typeface="微软雅黑" pitchFamily="34" charset="-122"/>
                <a:ea typeface="微软雅黑" pitchFamily="34" charset="-122"/>
                <a:sym typeface="微软雅黑" pitchFamily="34" charset="-122"/>
              </a:rPr>
              <a:t>PPP</a:t>
            </a:r>
            <a:r>
              <a:rPr lang="zh-CN" altLang="en-US" kern="0" dirty="0">
                <a:latin typeface="微软雅黑" pitchFamily="34" charset="-122"/>
                <a:ea typeface="微软雅黑" pitchFamily="34" charset="-122"/>
                <a:sym typeface="微软雅黑" pitchFamily="34" charset="-122"/>
              </a:rPr>
              <a:t>）项目采用工程总承包方式。各地每年要明确</a:t>
            </a:r>
            <a:r>
              <a:rPr lang="zh-CN" altLang="en-US" kern="0" dirty="0">
                <a:solidFill>
                  <a:srgbClr val="FF0000"/>
                </a:solidFill>
                <a:latin typeface="微软雅黑" pitchFamily="34" charset="-122"/>
                <a:ea typeface="微软雅黑" pitchFamily="34" charset="-122"/>
                <a:sym typeface="微软雅黑" pitchFamily="34" charset="-122"/>
              </a:rPr>
              <a:t>不少于</a:t>
            </a:r>
            <a:r>
              <a:rPr lang="en-US" altLang="zh-CN" kern="0" dirty="0">
                <a:solidFill>
                  <a:srgbClr val="FF0000"/>
                </a:solidFill>
                <a:latin typeface="微软雅黑" pitchFamily="34" charset="-122"/>
                <a:ea typeface="微软雅黑" pitchFamily="34" charset="-122"/>
                <a:sym typeface="微软雅黑" pitchFamily="34" charset="-122"/>
              </a:rPr>
              <a:t>20%</a:t>
            </a:r>
            <a:r>
              <a:rPr lang="zh-CN" altLang="en-US" kern="0" dirty="0">
                <a:solidFill>
                  <a:srgbClr val="FF0000"/>
                </a:solidFill>
                <a:latin typeface="微软雅黑" pitchFamily="34" charset="-122"/>
                <a:ea typeface="微软雅黑" pitchFamily="34" charset="-122"/>
                <a:sym typeface="微软雅黑" pitchFamily="34" charset="-122"/>
              </a:rPr>
              <a:t>的国有资金投资占主导的项目实施工程总承包</a:t>
            </a:r>
            <a:r>
              <a:rPr lang="zh-CN" altLang="en-US" kern="0" dirty="0">
                <a:latin typeface="微软雅黑" pitchFamily="34" charset="-122"/>
                <a:ea typeface="微软雅黑" pitchFamily="34" charset="-122"/>
                <a:sym typeface="微软雅黑" pitchFamily="34" charset="-122"/>
              </a:rPr>
              <a:t>。至</a:t>
            </a:r>
            <a:r>
              <a:rPr lang="en-US" altLang="zh-CN" kern="0" dirty="0">
                <a:latin typeface="微软雅黑" pitchFamily="34" charset="-122"/>
                <a:ea typeface="微软雅黑" pitchFamily="34" charset="-122"/>
                <a:sym typeface="微软雅黑" pitchFamily="34" charset="-122"/>
              </a:rPr>
              <a:t>2025</a:t>
            </a:r>
            <a:r>
              <a:rPr lang="zh-CN" altLang="en-US" kern="0" dirty="0">
                <a:latin typeface="微软雅黑" pitchFamily="34" charset="-122"/>
                <a:ea typeface="微软雅黑" pitchFamily="34" charset="-122"/>
                <a:sym typeface="微软雅黑" pitchFamily="34" charset="-122"/>
              </a:rPr>
              <a:t>年，</a:t>
            </a:r>
            <a:r>
              <a:rPr lang="zh-CN" altLang="en-US" kern="0" dirty="0">
                <a:solidFill>
                  <a:srgbClr val="FF0000"/>
                </a:solidFill>
                <a:latin typeface="微软雅黑" pitchFamily="34" charset="-122"/>
                <a:ea typeface="微软雅黑" pitchFamily="34" charset="-122"/>
                <a:sym typeface="微软雅黑" pitchFamily="34" charset="-122"/>
              </a:rPr>
              <a:t>政府投资装配式建筑项目</a:t>
            </a:r>
            <a:r>
              <a:rPr lang="zh-CN" altLang="en-US" kern="0" dirty="0">
                <a:latin typeface="微软雅黑" pitchFamily="34" charset="-122"/>
                <a:ea typeface="微软雅黑" pitchFamily="34" charset="-122"/>
                <a:sym typeface="微软雅黑" pitchFamily="34" charset="-122"/>
              </a:rPr>
              <a:t>全部采用工程总承包方式，全省培育发展</a:t>
            </a:r>
            <a:r>
              <a:rPr lang="en-US" altLang="zh-CN" kern="0" dirty="0">
                <a:latin typeface="微软雅黑" pitchFamily="34" charset="-122"/>
                <a:ea typeface="微软雅黑" pitchFamily="34" charset="-122"/>
                <a:sym typeface="微软雅黑" pitchFamily="34" charset="-122"/>
              </a:rPr>
              <a:t>200</a:t>
            </a:r>
            <a:r>
              <a:rPr lang="zh-CN" altLang="en-US" kern="0" dirty="0">
                <a:latin typeface="微软雅黑" pitchFamily="34" charset="-122"/>
                <a:ea typeface="微软雅黑" pitchFamily="34" charset="-122"/>
                <a:sym typeface="微软雅黑" pitchFamily="34" charset="-122"/>
              </a:rPr>
              <a:t>家以上具有工程总承包能力的单位。</a:t>
            </a:r>
            <a:endParaRPr lang="en-US" altLang="zh-CN" kern="0" dirty="0">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303532644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4136" y="422897"/>
            <a:ext cx="6112932" cy="423863"/>
          </a:xfrm>
        </p:spPr>
        <p:txBody>
          <a:bodyPr>
            <a:normAutofit fontScale="92500" lnSpcReduction="2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概述</a:t>
            </a: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564444" y="1403011"/>
            <a:ext cx="10936998" cy="4831825"/>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10" name="矩形 9"/>
          <p:cNvSpPr/>
          <p:nvPr/>
        </p:nvSpPr>
        <p:spPr>
          <a:xfrm>
            <a:off x="659674" y="1493679"/>
            <a:ext cx="10746538" cy="4741157"/>
          </a:xfrm>
          <a:prstGeom prst="rect">
            <a:avLst/>
          </a:prstGeom>
        </p:spPr>
        <p:txBody>
          <a:bodyPr wrap="square" lIns="85204" tIns="42602" rIns="85204" bIns="42602">
            <a:spAutoFit/>
          </a:bodyPr>
          <a:lstStyle/>
          <a:p>
            <a:pPr marL="59169" algn="just">
              <a:lnSpc>
                <a:spcPts val="3100"/>
              </a:lnSpc>
              <a:spcBef>
                <a:spcPts val="1118"/>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的勘察、设计和施工企业，在其勘察设计或施工总承包资质等级许可的</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工程项目范围</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内开展工程总承包业务</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这</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一文件的关键在于第一次以部文的形式规定了什么是工程总承包，</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什么是项目管理</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？谁可以做工程总承包，谁可以做项目管理</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100"/>
              </a:lnSpc>
              <a:spcBef>
                <a:spcPts val="1118"/>
              </a:spcBef>
            </a:pP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2005</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月，我国第一部国家标准</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建设项目工程总承包管理规范</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GB/T 50358-2005</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）正式颁布。该规范主要适用于总包企业签订工程总承包合同后对工程总承包项目的管理，对指导企业建立工程总承包项目管理体系、科学实施项目具有里程碑意义</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3100"/>
              </a:lnSpc>
              <a:spcBef>
                <a:spcPts val="1118"/>
              </a:spcBef>
            </a:pP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2011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9</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月，住建部、国家工商行政管理总局联合印发了</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建设项目工程总承包合同示范文本（试行）</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。这是继</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建设项目工程总承包管理规范</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发布后，中国勘察设计协会建设项目管理和工程总承包分会完成的又一标准文件。虽然该文件填补了工程总承包没有合同示范文本的空白，</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但是，由于我国对设计、采购、施工实行不同的税率政策，导致工程总承包合同示范文本没有得到很好实施</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000"/>
              </a:lnSpc>
              <a:spcBef>
                <a:spcPts val="1118"/>
              </a:spcBef>
            </a:pPr>
            <a:r>
              <a:rPr lang="en-US" altLang="zh-CN"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kern="0" dirty="0" smtClean="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a:t>
            </a:r>
            <a:r>
              <a:rPr lang="zh-CN" altLang="en-US" b="1" kern="0" dirty="0" smtClean="0">
                <a:solidFill>
                  <a:srgbClr val="0070C0"/>
                </a:solidFill>
                <a:latin typeface="方正舒体" panose="02010601030101010101" pitchFamily="2" charset="-122"/>
                <a:ea typeface="方正舒体" panose="02010601030101010101" pitchFamily="2" charset="-122"/>
                <a:cs typeface="Times New Roman" panose="02020603050405020304" pitchFamily="18" charset="0"/>
              </a:rPr>
              <a:t>这一阶段，全国未大力推行工程总承包</a:t>
            </a:r>
            <a:endParaRPr lang="zh-CN" altLang="en-US" b="1" kern="0" dirty="0">
              <a:solidFill>
                <a:srgbClr val="0070C0"/>
              </a:solidFill>
              <a:latin typeface="方正舒体" panose="02010601030101010101" pitchFamily="2" charset="-122"/>
              <a:ea typeface="方正舒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76106363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95683"/>
            <a:ext cx="5598318" cy="423863"/>
          </a:xfrm>
        </p:spPr>
        <p:txBody>
          <a:bodyPr>
            <a:normAutofit fontScale="85000" lnSpcReduction="20000"/>
          </a:bodyPr>
          <a:lstStyle/>
          <a:p>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四</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）苏建规字</a:t>
            </a:r>
            <a:r>
              <a:rPr lang="en-US" altLang="zh-CN" sz="3200" b="1" dirty="0" smtClean="0">
                <a:solidFill>
                  <a:schemeClr val="accent2">
                    <a:lumMod val="50000"/>
                  </a:schemeClr>
                </a:solidFill>
                <a:latin typeface="微软雅黑" panose="020B0503020204020204" pitchFamily="34" charset="-122"/>
                <a:ea typeface="微软雅黑" panose="020B0503020204020204" pitchFamily="34" charset="-122"/>
              </a:rPr>
              <a:t>〔2020〕5</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号文</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99497" y="1447685"/>
            <a:ext cx="10745918" cy="480014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59991" y="1447685"/>
            <a:ext cx="10541438" cy="4720771"/>
          </a:xfrm>
          <a:prstGeom prst="rect">
            <a:avLst/>
          </a:prstGeom>
        </p:spPr>
        <p:txBody>
          <a:bodyPr wrap="square" lIns="91432" tIns="45716" rIns="91432" bIns="45716">
            <a:spAutoFit/>
          </a:bodyPr>
          <a:lstStyle/>
          <a:p>
            <a:pPr defTabSz="0" fontAlgn="base">
              <a:lnSpc>
                <a:spcPts val="3300"/>
              </a:lnSpc>
              <a:spcBef>
                <a:spcPct val="20000"/>
              </a:spcBef>
              <a:spcAft>
                <a:spcPct val="0"/>
              </a:spcAft>
              <a:buClr>
                <a:srgbClr val="2F2F2F"/>
              </a:buClr>
              <a:buSzPct val="50000"/>
            </a:pPr>
            <a:r>
              <a:rPr lang="zh-CN" altLang="en-US" kern="0" dirty="0">
                <a:latin typeface="微软雅黑" pitchFamily="34" charset="-122"/>
                <a:ea typeface="微软雅黑" pitchFamily="34" charset="-122"/>
              </a:rPr>
              <a:t> </a:t>
            </a:r>
            <a:r>
              <a:rPr lang="zh-CN" altLang="en-US" kern="0" dirty="0" smtClean="0">
                <a:latin typeface="微软雅黑" pitchFamily="34" charset="-122"/>
                <a:ea typeface="微软雅黑" pitchFamily="34" charset="-122"/>
              </a:rPr>
              <a:t>   </a:t>
            </a:r>
            <a:r>
              <a:rPr lang="zh-CN" altLang="en-US" b="1" kern="0" dirty="0">
                <a:solidFill>
                  <a:srgbClr val="0070C0"/>
                </a:solidFill>
                <a:latin typeface="微软雅黑" pitchFamily="34" charset="-122"/>
                <a:ea typeface="微软雅黑" pitchFamily="34" charset="-122"/>
              </a:rPr>
              <a:t>二、发挥示范引领作用。</a:t>
            </a:r>
            <a:r>
              <a:rPr lang="zh-CN" altLang="en-US" kern="0" dirty="0">
                <a:latin typeface="微软雅黑" pitchFamily="34" charset="-122"/>
                <a:ea typeface="微软雅黑" pitchFamily="34" charset="-122"/>
              </a:rPr>
              <a:t>开展多形式多层面的试点示范工作，充分发挥全省现有工程总承包试点单位和试点项目引领作用，</a:t>
            </a:r>
            <a:r>
              <a:rPr lang="zh-CN" altLang="en-US" kern="0" dirty="0">
                <a:solidFill>
                  <a:srgbClr val="FF0000"/>
                </a:solidFill>
                <a:latin typeface="微软雅黑" pitchFamily="34" charset="-122"/>
                <a:ea typeface="微软雅黑" pitchFamily="34" charset="-122"/>
              </a:rPr>
              <a:t>建立江苏省工程总承包单位和项目信息库</a:t>
            </a:r>
            <a:r>
              <a:rPr lang="zh-CN" altLang="en-US" kern="0" dirty="0">
                <a:latin typeface="微软雅黑" pitchFamily="34" charset="-122"/>
                <a:ea typeface="微软雅黑" pitchFamily="34" charset="-122"/>
              </a:rPr>
              <a:t>。在全省政府投资工程集中建设中开展工程总承包项目观摩活动</a:t>
            </a:r>
            <a:r>
              <a:rPr lang="zh-CN" altLang="en-US" kern="0" dirty="0" smtClean="0">
                <a:latin typeface="微软雅黑" pitchFamily="34" charset="-122"/>
                <a:ea typeface="微软雅黑" pitchFamily="34" charset="-122"/>
              </a:rPr>
              <a:t>。</a:t>
            </a:r>
            <a:endParaRPr lang="en-US" altLang="zh-CN" kern="0" dirty="0" smtClean="0">
              <a:latin typeface="微软雅黑" pitchFamily="34" charset="-122"/>
              <a:ea typeface="微软雅黑" pitchFamily="34" charset="-122"/>
            </a:endParaRPr>
          </a:p>
          <a:p>
            <a:pPr defTabSz="0" fontAlgn="base">
              <a:lnSpc>
                <a:spcPts val="3300"/>
              </a:lnSpc>
              <a:spcBef>
                <a:spcPct val="20000"/>
              </a:spcBef>
              <a:spcAft>
                <a:spcPct val="0"/>
              </a:spcAft>
              <a:buClr>
                <a:srgbClr val="2F2F2F"/>
              </a:buClr>
              <a:buSzPct val="50000"/>
            </a:pPr>
            <a:r>
              <a:rPr lang="zh-CN" altLang="en-US" b="1" kern="0" dirty="0">
                <a:solidFill>
                  <a:srgbClr val="0070C0"/>
                </a:solidFill>
                <a:latin typeface="微软雅黑" pitchFamily="34" charset="-122"/>
                <a:ea typeface="微软雅黑" pitchFamily="34" charset="-122"/>
                <a:sym typeface="微软雅黑" pitchFamily="34" charset="-122"/>
              </a:rPr>
              <a:t>    三、培育工程总承包单位。</a:t>
            </a:r>
            <a:r>
              <a:rPr lang="zh-CN" altLang="en-US" kern="0" dirty="0">
                <a:latin typeface="微软雅黑" pitchFamily="34" charset="-122"/>
                <a:ea typeface="微软雅黑" pitchFamily="34" charset="-122"/>
                <a:sym typeface="微软雅黑" pitchFamily="34" charset="-122"/>
              </a:rPr>
              <a:t>支持各地将已经承担了工程总承包任务且综合实力较强、合同履约情况良好、质量安全水平较高的单位培育成工程总承包骨干单位</a:t>
            </a:r>
            <a:r>
              <a:rPr lang="zh-CN" altLang="en-US" kern="0" dirty="0" smtClean="0">
                <a:latin typeface="微软雅黑" pitchFamily="34" charset="-122"/>
                <a:ea typeface="微软雅黑" pitchFamily="34" charset="-122"/>
                <a:sym typeface="微软雅黑" pitchFamily="34" charset="-122"/>
              </a:rPr>
              <a:t>。</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300"/>
              </a:lnSpc>
              <a:spcBef>
                <a:spcPct val="20000"/>
              </a:spcBef>
              <a:spcAft>
                <a:spcPct val="0"/>
              </a:spcAft>
              <a:buClr>
                <a:srgbClr val="2F2F2F"/>
              </a:buClr>
              <a:buSzPct val="50000"/>
            </a:pPr>
            <a:r>
              <a:rPr lang="zh-CN" altLang="en-US" b="1" kern="0" dirty="0">
                <a:solidFill>
                  <a:srgbClr val="0070C0"/>
                </a:solidFill>
                <a:latin typeface="微软雅黑" pitchFamily="34" charset="-122"/>
                <a:ea typeface="微软雅黑" pitchFamily="34" charset="-122"/>
                <a:sym typeface="微软雅黑" pitchFamily="34" charset="-122"/>
              </a:rPr>
              <a:t>    四、培养工程总承包管理人才。</a:t>
            </a:r>
            <a:r>
              <a:rPr lang="zh-CN" altLang="en-US" kern="0" dirty="0">
                <a:latin typeface="微软雅黑" pitchFamily="34" charset="-122"/>
                <a:ea typeface="微软雅黑" pitchFamily="34" charset="-122"/>
                <a:sym typeface="微软雅黑" pitchFamily="34" charset="-122"/>
              </a:rPr>
              <a:t>支持企业多渠道创新</a:t>
            </a:r>
            <a:r>
              <a:rPr lang="zh-CN" altLang="en-US" kern="0" dirty="0" smtClean="0">
                <a:latin typeface="微软雅黑" pitchFamily="34" charset="-122"/>
                <a:ea typeface="微软雅黑" pitchFamily="34" charset="-122"/>
                <a:sym typeface="微软雅黑" pitchFamily="34" charset="-122"/>
              </a:rPr>
              <a:t>人</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3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才</a:t>
            </a:r>
            <a:r>
              <a:rPr lang="zh-CN" altLang="en-US" kern="0" dirty="0">
                <a:latin typeface="微软雅黑" pitchFamily="34" charset="-122"/>
                <a:ea typeface="微软雅黑" pitchFamily="34" charset="-122"/>
                <a:sym typeface="微软雅黑" pitchFamily="34" charset="-122"/>
              </a:rPr>
              <a:t>培养</a:t>
            </a:r>
            <a:r>
              <a:rPr lang="zh-CN" altLang="en-US" kern="0" dirty="0" smtClean="0">
                <a:latin typeface="微软雅黑" pitchFamily="34" charset="-122"/>
                <a:ea typeface="微软雅黑" pitchFamily="34" charset="-122"/>
                <a:sym typeface="微软雅黑" pitchFamily="34" charset="-122"/>
              </a:rPr>
              <a:t>模式；鼓励</a:t>
            </a:r>
            <a:r>
              <a:rPr lang="zh-CN" altLang="en-US" kern="0" dirty="0">
                <a:latin typeface="微软雅黑" pitchFamily="34" charset="-122"/>
                <a:ea typeface="微软雅黑" pitchFamily="34" charset="-122"/>
                <a:sym typeface="微软雅黑" pitchFamily="34" charset="-122"/>
              </a:rPr>
              <a:t>高等院校、职业院校设置工程总承包</a:t>
            </a:r>
            <a:r>
              <a:rPr lang="zh-CN" altLang="en-US" kern="0" dirty="0" smtClean="0">
                <a:latin typeface="微软雅黑" pitchFamily="34" charset="-122"/>
                <a:ea typeface="微软雅黑" pitchFamily="34" charset="-122"/>
                <a:sym typeface="微软雅黑" pitchFamily="34" charset="-122"/>
              </a:rPr>
              <a:t>相</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3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关课程，推动</a:t>
            </a:r>
            <a:r>
              <a:rPr lang="zh-CN" altLang="en-US" kern="0" dirty="0">
                <a:latin typeface="微软雅黑" pitchFamily="34" charset="-122"/>
                <a:ea typeface="微软雅黑" pitchFamily="34" charset="-122"/>
                <a:sym typeface="微软雅黑" pitchFamily="34" charset="-122"/>
              </a:rPr>
              <a:t>开展校企合作，</a:t>
            </a:r>
            <a:r>
              <a:rPr lang="zh-CN" altLang="en-US" kern="0" dirty="0">
                <a:solidFill>
                  <a:srgbClr val="FF0000"/>
                </a:solidFill>
                <a:latin typeface="微软雅黑" pitchFamily="34" charset="-122"/>
                <a:ea typeface="微软雅黑" pitchFamily="34" charset="-122"/>
                <a:sym typeface="微软雅黑" pitchFamily="34" charset="-122"/>
              </a:rPr>
              <a:t>培养一批懂设计、通施工</a:t>
            </a:r>
            <a:r>
              <a:rPr lang="zh-CN" altLang="en-US" kern="0" dirty="0" smtClean="0">
                <a:solidFill>
                  <a:srgbClr val="FF0000"/>
                </a:solidFill>
                <a:latin typeface="微软雅黑" pitchFamily="34" charset="-122"/>
                <a:ea typeface="微软雅黑" pitchFamily="34" charset="-122"/>
                <a:sym typeface="微软雅黑" pitchFamily="34" charset="-122"/>
              </a:rPr>
              <a:t>、</a:t>
            </a:r>
            <a:endParaRPr lang="en-US" altLang="zh-CN" kern="0" dirty="0" smtClean="0">
              <a:solidFill>
                <a:srgbClr val="FF0000"/>
              </a:solidFill>
              <a:latin typeface="微软雅黑" pitchFamily="34" charset="-122"/>
              <a:ea typeface="微软雅黑" pitchFamily="34" charset="-122"/>
              <a:sym typeface="微软雅黑" pitchFamily="34" charset="-122"/>
            </a:endParaRPr>
          </a:p>
          <a:p>
            <a:pPr defTabSz="0" fontAlgn="base">
              <a:lnSpc>
                <a:spcPts val="3300"/>
              </a:lnSpc>
              <a:spcBef>
                <a:spcPct val="20000"/>
              </a:spcBef>
              <a:spcAft>
                <a:spcPct val="0"/>
              </a:spcAft>
              <a:buClr>
                <a:srgbClr val="2F2F2F"/>
              </a:buClr>
              <a:buSzPct val="50000"/>
            </a:pPr>
            <a:r>
              <a:rPr lang="zh-CN" altLang="en-US" kern="0" dirty="0" smtClean="0">
                <a:solidFill>
                  <a:srgbClr val="FF0000"/>
                </a:solidFill>
                <a:latin typeface="微软雅黑" pitchFamily="34" charset="-122"/>
                <a:ea typeface="微软雅黑" pitchFamily="34" charset="-122"/>
                <a:sym typeface="微软雅黑" pitchFamily="34" charset="-122"/>
              </a:rPr>
              <a:t>会</a:t>
            </a:r>
            <a:r>
              <a:rPr lang="zh-CN" altLang="en-US" kern="0" dirty="0">
                <a:solidFill>
                  <a:srgbClr val="FF0000"/>
                </a:solidFill>
                <a:latin typeface="微软雅黑" pitchFamily="34" charset="-122"/>
                <a:ea typeface="微软雅黑" pitchFamily="34" charset="-122"/>
                <a:sym typeface="微软雅黑" pitchFamily="34" charset="-122"/>
              </a:rPr>
              <a:t>管理的复合型</a:t>
            </a:r>
            <a:r>
              <a:rPr lang="zh-CN" altLang="en-US" kern="0" dirty="0" smtClean="0">
                <a:solidFill>
                  <a:srgbClr val="FF0000"/>
                </a:solidFill>
                <a:latin typeface="微软雅黑" pitchFamily="34" charset="-122"/>
                <a:ea typeface="微软雅黑" pitchFamily="34" charset="-122"/>
                <a:sym typeface="微软雅黑" pitchFamily="34" charset="-122"/>
              </a:rPr>
              <a:t>人才；</a:t>
            </a:r>
            <a:r>
              <a:rPr lang="zh-CN" altLang="en-US" kern="0" dirty="0" smtClean="0">
                <a:latin typeface="微软雅黑" pitchFamily="34" charset="-122"/>
                <a:ea typeface="微软雅黑" pitchFamily="34" charset="-122"/>
                <a:sym typeface="微软雅黑" pitchFamily="34" charset="-122"/>
              </a:rPr>
              <a:t>加快</a:t>
            </a:r>
            <a:r>
              <a:rPr lang="zh-CN" altLang="en-US" kern="0" dirty="0">
                <a:latin typeface="微软雅黑" pitchFamily="34" charset="-122"/>
                <a:ea typeface="微软雅黑" pitchFamily="34" charset="-122"/>
                <a:sym typeface="微软雅黑" pitchFamily="34" charset="-122"/>
              </a:rPr>
              <a:t>培养工程总承包项目经理人才</a:t>
            </a:r>
            <a:r>
              <a:rPr lang="zh-CN" altLang="en-US" kern="0" dirty="0" smtClean="0">
                <a:latin typeface="微软雅黑" pitchFamily="34" charset="-122"/>
                <a:ea typeface="微软雅黑" pitchFamily="34" charset="-122"/>
                <a:sym typeface="微软雅黑" pitchFamily="34" charset="-122"/>
              </a:rPr>
              <a:t>。</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300"/>
              </a:lnSpc>
              <a:spcBef>
                <a:spcPct val="20000"/>
              </a:spcBef>
              <a:spcAft>
                <a:spcPct val="0"/>
              </a:spcAft>
              <a:buClr>
                <a:srgbClr val="2F2F2F"/>
              </a:buClr>
              <a:buSzPct val="50000"/>
            </a:pPr>
            <a:r>
              <a:rPr lang="zh-CN" altLang="en-US" b="1" kern="0" dirty="0">
                <a:solidFill>
                  <a:srgbClr val="0070C0"/>
                </a:solidFill>
                <a:latin typeface="微软雅黑" pitchFamily="34" charset="-122"/>
                <a:ea typeface="微软雅黑" pitchFamily="34" charset="-122"/>
                <a:sym typeface="微软雅黑" pitchFamily="34" charset="-122"/>
              </a:rPr>
              <a:t>   </a:t>
            </a:r>
            <a:r>
              <a:rPr lang="zh-CN" altLang="en-US" b="1" kern="0" dirty="0" smtClean="0">
                <a:solidFill>
                  <a:srgbClr val="0070C0"/>
                </a:solidFill>
                <a:latin typeface="微软雅黑" pitchFamily="34" charset="-122"/>
                <a:ea typeface="微软雅黑" pitchFamily="34" charset="-122"/>
                <a:sym typeface="微软雅黑" pitchFamily="34" charset="-122"/>
              </a:rPr>
              <a:t>五</a:t>
            </a:r>
            <a:r>
              <a:rPr lang="zh-CN" altLang="en-US" b="1" kern="0" dirty="0">
                <a:solidFill>
                  <a:srgbClr val="0070C0"/>
                </a:solidFill>
                <a:latin typeface="微软雅黑" pitchFamily="34" charset="-122"/>
                <a:ea typeface="微软雅黑" pitchFamily="34" charset="-122"/>
                <a:sym typeface="微软雅黑" pitchFamily="34" charset="-122"/>
              </a:rPr>
              <a:t>、规范工程总承包招投标活动。</a:t>
            </a:r>
            <a:r>
              <a:rPr lang="zh-CN" altLang="en-US" kern="0" dirty="0" smtClean="0">
                <a:latin typeface="微软雅黑" pitchFamily="34" charset="-122"/>
                <a:ea typeface="微软雅黑" pitchFamily="34" charset="-122"/>
                <a:sym typeface="微软雅黑" pitchFamily="34" charset="-122"/>
              </a:rPr>
              <a:t>招标文件中应当标明</a:t>
            </a:r>
            <a:endParaRPr lang="en-US" altLang="zh-CN" kern="0" dirty="0">
              <a:latin typeface="微软雅黑" pitchFamily="34" charset="-122"/>
              <a:ea typeface="微软雅黑" pitchFamily="34" charset="-122"/>
              <a:sym typeface="微软雅黑"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362" y="3847755"/>
            <a:ext cx="3780053" cy="2400071"/>
          </a:xfrm>
          <a:prstGeom prst="rect">
            <a:avLst/>
          </a:prstGeom>
        </p:spPr>
      </p:pic>
    </p:spTree>
    <p:extLst>
      <p:ext uri="{BB962C8B-B14F-4D97-AF65-F5344CB8AC3E}">
        <p14:creationId xmlns:p14="http://schemas.microsoft.com/office/powerpoint/2010/main" val="672776016"/>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95683"/>
            <a:ext cx="5598318" cy="423863"/>
          </a:xfrm>
        </p:spPr>
        <p:txBody>
          <a:bodyPr>
            <a:normAutofit fontScale="85000" lnSpcReduction="20000"/>
          </a:bodyPr>
          <a:lstStyle/>
          <a:p>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四</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）苏建规字</a:t>
            </a:r>
            <a:r>
              <a:rPr lang="en-US" altLang="zh-CN" sz="3200" b="1" dirty="0" smtClean="0">
                <a:solidFill>
                  <a:schemeClr val="accent2">
                    <a:lumMod val="50000"/>
                  </a:schemeClr>
                </a:solidFill>
                <a:latin typeface="微软雅黑" panose="020B0503020204020204" pitchFamily="34" charset="-122"/>
                <a:ea typeface="微软雅黑" panose="020B0503020204020204" pitchFamily="34" charset="-122"/>
              </a:rPr>
              <a:t>〔2020〕5</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号文</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99497" y="1447685"/>
            <a:ext cx="10745918" cy="480014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59991" y="1500895"/>
            <a:ext cx="10541438" cy="4746932"/>
          </a:xfrm>
          <a:prstGeom prst="rect">
            <a:avLst/>
          </a:prstGeom>
        </p:spPr>
        <p:txBody>
          <a:bodyPr wrap="square" lIns="91432" tIns="45716" rIns="91432" bIns="45716">
            <a:spAutoFit/>
          </a:bodyPr>
          <a:lstStyle/>
          <a:p>
            <a:pPr defTabSz="0" fontAlgn="base">
              <a:lnSpc>
                <a:spcPts val="3541"/>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rPr>
              <a:t>接受联合体投标。同时倡导江苏意见：</a:t>
            </a:r>
            <a:r>
              <a:rPr lang="zh-CN" altLang="en-US" kern="0" dirty="0" smtClean="0">
                <a:solidFill>
                  <a:srgbClr val="FF0000"/>
                </a:solidFill>
                <a:latin typeface="微软雅黑" pitchFamily="34" charset="-122"/>
                <a:ea typeface="微软雅黑" pitchFamily="34" charset="-122"/>
              </a:rPr>
              <a:t>为</a:t>
            </a:r>
            <a:r>
              <a:rPr lang="zh-CN" altLang="en-US" kern="0" dirty="0">
                <a:solidFill>
                  <a:srgbClr val="FF0000"/>
                </a:solidFill>
                <a:latin typeface="微软雅黑" pitchFamily="34" charset="-122"/>
                <a:ea typeface="微软雅黑" pitchFamily="34" charset="-122"/>
              </a:rPr>
              <a:t>单独立项且合同估算价在</a:t>
            </a:r>
            <a:r>
              <a:rPr lang="en-US" altLang="zh-CN" kern="0" dirty="0">
                <a:solidFill>
                  <a:srgbClr val="FF0000"/>
                </a:solidFill>
                <a:latin typeface="微软雅黑" pitchFamily="34" charset="-122"/>
                <a:ea typeface="微软雅黑" pitchFamily="34" charset="-122"/>
              </a:rPr>
              <a:t>5000</a:t>
            </a:r>
            <a:r>
              <a:rPr lang="zh-CN" altLang="en-US" kern="0" dirty="0">
                <a:solidFill>
                  <a:srgbClr val="FF0000"/>
                </a:solidFill>
                <a:latin typeface="微软雅黑" pitchFamily="34" charset="-122"/>
                <a:ea typeface="微软雅黑" pitchFamily="34" charset="-122"/>
              </a:rPr>
              <a:t>万元以上的房屋建筑和市政基础设施，</a:t>
            </a:r>
            <a:r>
              <a:rPr lang="en-US" altLang="zh-CN" kern="0" dirty="0">
                <a:solidFill>
                  <a:srgbClr val="FF0000"/>
                </a:solidFill>
                <a:latin typeface="微软雅黑" pitchFamily="34" charset="-122"/>
                <a:ea typeface="微软雅黑" pitchFamily="34" charset="-122"/>
              </a:rPr>
              <a:t>2000</a:t>
            </a:r>
            <a:r>
              <a:rPr lang="zh-CN" altLang="en-US" kern="0" dirty="0">
                <a:solidFill>
                  <a:srgbClr val="FF0000"/>
                </a:solidFill>
                <a:latin typeface="微软雅黑" pitchFamily="34" charset="-122"/>
                <a:ea typeface="微软雅黑" pitchFamily="34" charset="-122"/>
              </a:rPr>
              <a:t>万元以上的装饰装修、安装、幕墙，</a:t>
            </a:r>
            <a:r>
              <a:rPr lang="en-US" altLang="zh-CN" kern="0" dirty="0">
                <a:solidFill>
                  <a:srgbClr val="FF0000"/>
                </a:solidFill>
                <a:latin typeface="微软雅黑" pitchFamily="34" charset="-122"/>
                <a:ea typeface="微软雅黑" pitchFamily="34" charset="-122"/>
              </a:rPr>
              <a:t>1000</a:t>
            </a:r>
            <a:r>
              <a:rPr lang="zh-CN" altLang="en-US" kern="0" dirty="0">
                <a:solidFill>
                  <a:srgbClr val="FF0000"/>
                </a:solidFill>
                <a:latin typeface="微软雅黑" pitchFamily="34" charset="-122"/>
                <a:ea typeface="微软雅黑" pitchFamily="34" charset="-122"/>
              </a:rPr>
              <a:t>万元以上的园林绿化、智能化工程项目适宜采用工程总承包发包</a:t>
            </a:r>
            <a:r>
              <a:rPr lang="zh-CN" altLang="en-US" kern="0" dirty="0" smtClean="0">
                <a:solidFill>
                  <a:srgbClr val="FF0000"/>
                </a:solidFill>
                <a:latin typeface="微软雅黑" pitchFamily="34" charset="-122"/>
                <a:ea typeface="微软雅黑" pitchFamily="34" charset="-122"/>
              </a:rPr>
              <a:t>。</a:t>
            </a:r>
            <a:endParaRPr lang="en-US" altLang="zh-CN" kern="0" dirty="0" smtClean="0">
              <a:solidFill>
                <a:srgbClr val="FF0000"/>
              </a:solidFill>
              <a:latin typeface="微软雅黑" pitchFamily="34" charset="-122"/>
              <a:ea typeface="微软雅黑" pitchFamily="34" charset="-122"/>
            </a:endParaRPr>
          </a:p>
          <a:p>
            <a:pPr defTabSz="0" fontAlgn="base">
              <a:lnSpc>
                <a:spcPts val="3541"/>
              </a:lnSpc>
              <a:spcBef>
                <a:spcPct val="20000"/>
              </a:spcBef>
              <a:spcAft>
                <a:spcPct val="0"/>
              </a:spcAft>
              <a:buClr>
                <a:srgbClr val="2F2F2F"/>
              </a:buClr>
              <a:buSzPct val="50000"/>
            </a:pPr>
            <a:r>
              <a:rPr lang="zh-CN" altLang="en-US" b="1" kern="0" dirty="0">
                <a:solidFill>
                  <a:srgbClr val="0070C0"/>
                </a:solidFill>
                <a:latin typeface="微软雅黑" pitchFamily="34" charset="-122"/>
                <a:ea typeface="微软雅黑" pitchFamily="34" charset="-122"/>
                <a:sym typeface="微软雅黑" pitchFamily="34" charset="-122"/>
              </a:rPr>
              <a:t>    六、加强工程总承包合同价格管理。</a:t>
            </a:r>
            <a:r>
              <a:rPr lang="zh-CN" altLang="en-US" kern="0" dirty="0">
                <a:latin typeface="微软雅黑" pitchFamily="34" charset="-122"/>
                <a:ea typeface="微软雅黑" pitchFamily="34" charset="-122"/>
                <a:sym typeface="微软雅黑" pitchFamily="34" charset="-122"/>
              </a:rPr>
              <a:t>强调采用总价合同的工程总承包项目，除合同约定可以调整的情况外，</a:t>
            </a:r>
            <a:r>
              <a:rPr lang="zh-CN" altLang="en-US" kern="0" dirty="0">
                <a:solidFill>
                  <a:srgbClr val="FF0000"/>
                </a:solidFill>
                <a:latin typeface="微软雅黑" pitchFamily="34" charset="-122"/>
                <a:ea typeface="微软雅黑" pitchFamily="34" charset="-122"/>
                <a:sym typeface="微软雅黑" pitchFamily="34" charset="-122"/>
              </a:rPr>
              <a:t>合同价款一般不予调整；</a:t>
            </a:r>
            <a:r>
              <a:rPr lang="zh-CN" altLang="en-US" kern="0" dirty="0">
                <a:latin typeface="微软雅黑" pitchFamily="34" charset="-122"/>
                <a:ea typeface="微软雅黑" pitchFamily="34" charset="-122"/>
                <a:sym typeface="微软雅黑" pitchFamily="34" charset="-122"/>
              </a:rPr>
              <a:t>期中支付、结算审核时仅对合同约定的可调部分进行费用审核，对固定总价包干部分不再审核</a:t>
            </a:r>
            <a:r>
              <a:rPr lang="zh-CN" altLang="en-US" kern="0" dirty="0" smtClean="0">
                <a:latin typeface="微软雅黑" pitchFamily="34" charset="-122"/>
                <a:ea typeface="微软雅黑" pitchFamily="34" charset="-122"/>
                <a:sym typeface="微软雅黑" pitchFamily="34" charset="-122"/>
              </a:rPr>
              <a:t>。</a:t>
            </a:r>
            <a:endParaRPr lang="en-US" altLang="zh-CN" kern="0" dirty="0">
              <a:latin typeface="微软雅黑" pitchFamily="34" charset="-122"/>
              <a:ea typeface="微软雅黑" pitchFamily="34" charset="-122"/>
              <a:sym typeface="微软雅黑" pitchFamily="34" charset="-122"/>
            </a:endParaRPr>
          </a:p>
          <a:p>
            <a:pPr defTabSz="0" fontAlgn="base">
              <a:lnSpc>
                <a:spcPts val="3541"/>
              </a:lnSpc>
              <a:spcBef>
                <a:spcPct val="20000"/>
              </a:spcBef>
              <a:spcAft>
                <a:spcPct val="0"/>
              </a:spcAft>
              <a:buClr>
                <a:srgbClr val="2F2F2F"/>
              </a:buClr>
              <a:buSzPct val="50000"/>
            </a:pPr>
            <a:r>
              <a:rPr lang="en-US" altLang="zh-CN" b="1" kern="0" dirty="0">
                <a:solidFill>
                  <a:srgbClr val="0070C0"/>
                </a:solidFill>
                <a:latin typeface="微软雅黑" pitchFamily="34" charset="-122"/>
                <a:ea typeface="微软雅黑" pitchFamily="34" charset="-122"/>
                <a:sym typeface="微软雅黑" pitchFamily="34" charset="-122"/>
              </a:rPr>
              <a:t>    </a:t>
            </a:r>
            <a:r>
              <a:rPr lang="zh-CN" altLang="en-US" b="1" kern="0" dirty="0">
                <a:solidFill>
                  <a:srgbClr val="0070C0"/>
                </a:solidFill>
                <a:latin typeface="微软雅黑" pitchFamily="34" charset="-122"/>
                <a:ea typeface="微软雅黑" pitchFamily="34" charset="-122"/>
                <a:sym typeface="微软雅黑" pitchFamily="34" charset="-122"/>
              </a:rPr>
              <a:t>七、推广建筑信息模型（</a:t>
            </a:r>
            <a:r>
              <a:rPr lang="en-US" altLang="zh-CN" b="1" kern="0" dirty="0">
                <a:solidFill>
                  <a:srgbClr val="0070C0"/>
                </a:solidFill>
                <a:latin typeface="微软雅黑" pitchFamily="34" charset="-122"/>
                <a:ea typeface="微软雅黑" pitchFamily="34" charset="-122"/>
                <a:sym typeface="微软雅黑" pitchFamily="34" charset="-122"/>
              </a:rPr>
              <a:t>BIM</a:t>
            </a:r>
            <a:r>
              <a:rPr lang="zh-CN" altLang="en-US" b="1" kern="0" dirty="0">
                <a:solidFill>
                  <a:srgbClr val="0070C0"/>
                </a:solidFill>
                <a:latin typeface="微软雅黑" pitchFamily="34" charset="-122"/>
                <a:ea typeface="微软雅黑" pitchFamily="34" charset="-122"/>
                <a:sym typeface="微软雅黑" pitchFamily="34" charset="-122"/>
              </a:rPr>
              <a:t>）技术应用。</a:t>
            </a:r>
            <a:r>
              <a:rPr lang="zh-CN" altLang="en-US" kern="0" dirty="0">
                <a:latin typeface="微软雅黑" pitchFamily="34" charset="-122"/>
                <a:ea typeface="微软雅黑" pitchFamily="34" charset="-122"/>
                <a:sym typeface="微软雅黑" pitchFamily="34" charset="-122"/>
              </a:rPr>
              <a:t>推进</a:t>
            </a:r>
            <a:r>
              <a:rPr lang="en-US" altLang="zh-CN" kern="0" dirty="0">
                <a:latin typeface="微软雅黑" pitchFamily="34" charset="-122"/>
                <a:ea typeface="微软雅黑" pitchFamily="34" charset="-122"/>
                <a:sym typeface="微软雅黑" pitchFamily="34" charset="-122"/>
              </a:rPr>
              <a:t>BIM</a:t>
            </a:r>
            <a:r>
              <a:rPr lang="zh-CN" altLang="en-US" kern="0" dirty="0">
                <a:latin typeface="微软雅黑" pitchFamily="34" charset="-122"/>
                <a:ea typeface="微软雅黑" pitchFamily="34" charset="-122"/>
                <a:sym typeface="微软雅黑" pitchFamily="34" charset="-122"/>
              </a:rPr>
              <a:t>技术在勘察、设计、施工和运营维护等全过程的集成应用，实现工程建设项目全生命周期各参与方在同一多维建筑信息模型基础上的数据共享和信息化管理。鼓励在</a:t>
            </a:r>
            <a:r>
              <a:rPr lang="zh-CN" altLang="en-US" kern="0" dirty="0">
                <a:solidFill>
                  <a:srgbClr val="FF0000"/>
                </a:solidFill>
                <a:latin typeface="微软雅黑" pitchFamily="34" charset="-122"/>
                <a:ea typeface="微软雅黑" pitchFamily="34" charset="-122"/>
                <a:sym typeface="微软雅黑" pitchFamily="34" charset="-122"/>
              </a:rPr>
              <a:t>评标办法中予以评审和加分，</a:t>
            </a:r>
            <a:r>
              <a:rPr lang="zh-CN" altLang="en-US" kern="0" dirty="0">
                <a:latin typeface="微软雅黑" pitchFamily="34" charset="-122"/>
                <a:ea typeface="微软雅黑" pitchFamily="34" charset="-122"/>
                <a:sym typeface="微软雅黑" pitchFamily="34" charset="-122"/>
              </a:rPr>
              <a:t>并合理安排专项实施费用</a:t>
            </a:r>
            <a:r>
              <a:rPr lang="zh-CN" altLang="en-US" kern="0" dirty="0" smtClean="0">
                <a:latin typeface="微软雅黑" pitchFamily="34" charset="-122"/>
                <a:ea typeface="微软雅黑" pitchFamily="34" charset="-122"/>
                <a:sym typeface="微软雅黑" pitchFamily="34" charset="-122"/>
              </a:rPr>
              <a:t>。</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541"/>
              </a:lnSpc>
              <a:spcBef>
                <a:spcPct val="20000"/>
              </a:spcBef>
              <a:spcAft>
                <a:spcPct val="0"/>
              </a:spcAft>
              <a:buClr>
                <a:srgbClr val="2F2F2F"/>
              </a:buClr>
              <a:buSzPct val="50000"/>
            </a:pPr>
            <a:r>
              <a:rPr lang="en-US" altLang="zh-CN" b="1" kern="0" dirty="0">
                <a:solidFill>
                  <a:srgbClr val="0070C0"/>
                </a:solidFill>
                <a:latin typeface="微软雅黑" pitchFamily="34" charset="-122"/>
                <a:ea typeface="微软雅黑" pitchFamily="34" charset="-122"/>
                <a:sym typeface="微软雅黑" pitchFamily="34" charset="-122"/>
              </a:rPr>
              <a:t>    </a:t>
            </a:r>
            <a:r>
              <a:rPr lang="zh-CN" altLang="en-US" b="1" kern="0" dirty="0">
                <a:solidFill>
                  <a:srgbClr val="0070C0"/>
                </a:solidFill>
                <a:latin typeface="微软雅黑" pitchFamily="34" charset="-122"/>
                <a:ea typeface="微软雅黑" pitchFamily="34" charset="-122"/>
                <a:sym typeface="微软雅黑" pitchFamily="34" charset="-122"/>
              </a:rPr>
              <a:t>八、完善工程总承包风险防范机制。</a:t>
            </a:r>
            <a:r>
              <a:rPr lang="zh-CN" altLang="en-US" kern="0" dirty="0">
                <a:latin typeface="微软雅黑" pitchFamily="34" charset="-122"/>
                <a:ea typeface="微软雅黑" pitchFamily="34" charset="-122"/>
                <a:sym typeface="微软雅黑" pitchFamily="34" charset="-122"/>
              </a:rPr>
              <a:t>国有资金投资占控股或者主导地位的工程总承包项目应当</a:t>
            </a:r>
            <a:r>
              <a:rPr lang="zh-CN" altLang="en-US" kern="0" dirty="0" smtClean="0">
                <a:latin typeface="微软雅黑" pitchFamily="34" charset="-122"/>
                <a:ea typeface="微软雅黑" pitchFamily="34" charset="-122"/>
                <a:sym typeface="微软雅黑" pitchFamily="34" charset="-122"/>
              </a:rPr>
              <a:t>实施</a:t>
            </a:r>
            <a:endParaRPr lang="en-US" altLang="zh-CN" kern="0" dirty="0">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672776016"/>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95683"/>
            <a:ext cx="5598318" cy="423863"/>
          </a:xfrm>
        </p:spPr>
        <p:txBody>
          <a:bodyPr>
            <a:normAutofit fontScale="85000" lnSpcReduction="20000"/>
          </a:bodyPr>
          <a:lstStyle/>
          <a:p>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四</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）苏建规字</a:t>
            </a:r>
            <a:r>
              <a:rPr lang="en-US" altLang="zh-CN" sz="3200" b="1" dirty="0" smtClean="0">
                <a:solidFill>
                  <a:schemeClr val="accent2">
                    <a:lumMod val="50000"/>
                  </a:schemeClr>
                </a:solidFill>
                <a:latin typeface="微软雅黑" panose="020B0503020204020204" pitchFamily="34" charset="-122"/>
                <a:ea typeface="微软雅黑" panose="020B0503020204020204" pitchFamily="34" charset="-122"/>
              </a:rPr>
              <a:t>〔2020〕5</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号文</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99497" y="1447685"/>
            <a:ext cx="10745918" cy="480014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59991" y="1447685"/>
            <a:ext cx="10541438" cy="4720771"/>
          </a:xfrm>
          <a:prstGeom prst="rect">
            <a:avLst/>
          </a:prstGeom>
        </p:spPr>
        <p:txBody>
          <a:bodyPr wrap="square" lIns="91432" tIns="45716" rIns="91432" bIns="45716">
            <a:spAutoFit/>
          </a:bodyPr>
          <a:lstStyle/>
          <a:p>
            <a:pPr defTabSz="0" fontAlgn="base">
              <a:lnSpc>
                <a:spcPts val="3541"/>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rPr>
              <a:t>工程</a:t>
            </a:r>
            <a:r>
              <a:rPr lang="zh-CN" altLang="en-US" kern="0" dirty="0">
                <a:latin typeface="微软雅黑" pitchFamily="34" charset="-122"/>
                <a:ea typeface="微软雅黑" pitchFamily="34" charset="-122"/>
              </a:rPr>
              <a:t>担保。建设单位应当实施工程款支付担保，鼓励工程总承包单位采用银行保函或保险等形式，向建设单位提供履约担保</a:t>
            </a:r>
            <a:r>
              <a:rPr lang="zh-CN" altLang="en-US" kern="0" dirty="0" smtClean="0">
                <a:latin typeface="微软雅黑" pitchFamily="34" charset="-122"/>
                <a:ea typeface="微软雅黑" pitchFamily="34" charset="-122"/>
              </a:rPr>
              <a:t>。</a:t>
            </a:r>
            <a:endParaRPr lang="en-US" altLang="zh-CN" kern="0" dirty="0" smtClean="0">
              <a:latin typeface="微软雅黑" pitchFamily="34" charset="-122"/>
              <a:ea typeface="微软雅黑" pitchFamily="34" charset="-122"/>
            </a:endParaRPr>
          </a:p>
          <a:p>
            <a:pPr defTabSz="0" fontAlgn="base">
              <a:lnSpc>
                <a:spcPts val="3541"/>
              </a:lnSpc>
              <a:spcBef>
                <a:spcPct val="20000"/>
              </a:spcBef>
              <a:spcAft>
                <a:spcPct val="0"/>
              </a:spcAft>
              <a:buClr>
                <a:srgbClr val="2F2F2F"/>
              </a:buClr>
              <a:buSzPct val="50000"/>
            </a:pPr>
            <a:r>
              <a:rPr lang="en-US" altLang="zh-CN" b="1" kern="0" dirty="0">
                <a:solidFill>
                  <a:srgbClr val="0070C0"/>
                </a:solidFill>
                <a:latin typeface="微软雅黑" pitchFamily="34" charset="-122"/>
                <a:ea typeface="微软雅黑" pitchFamily="34" charset="-122"/>
              </a:rPr>
              <a:t>    </a:t>
            </a:r>
            <a:r>
              <a:rPr lang="zh-CN" altLang="en-US" b="1" kern="0" dirty="0">
                <a:solidFill>
                  <a:srgbClr val="0070C0"/>
                </a:solidFill>
                <a:latin typeface="微软雅黑" pitchFamily="34" charset="-122"/>
                <a:ea typeface="微软雅黑" pitchFamily="34" charset="-122"/>
              </a:rPr>
              <a:t>九、强化工程总承包实施监督管理。</a:t>
            </a:r>
            <a:r>
              <a:rPr lang="zh-CN" altLang="en-US" kern="0" dirty="0">
                <a:latin typeface="微软雅黑" pitchFamily="34" charset="-122"/>
                <a:ea typeface="微软雅黑" pitchFamily="34" charset="-122"/>
              </a:rPr>
              <a:t>采用工程总承包方式的项目，可以根据实际情况按照单体工程进行施工图设计文件审查。住房城乡建设主管部门</a:t>
            </a:r>
            <a:r>
              <a:rPr lang="zh-CN" altLang="en-US" kern="0" dirty="0">
                <a:solidFill>
                  <a:srgbClr val="FF0000"/>
                </a:solidFill>
                <a:latin typeface="微软雅黑" pitchFamily="34" charset="-122"/>
                <a:ea typeface="微软雅黑" pitchFamily="34" charset="-122"/>
              </a:rPr>
              <a:t>可以根据工程总承包合同及分包合同确定的设计、施工企业，依法办理施工许可等相关手续</a:t>
            </a:r>
            <a:r>
              <a:rPr lang="zh-CN" altLang="en-US" kern="0" dirty="0">
                <a:latin typeface="微软雅黑" pitchFamily="34" charset="-122"/>
                <a:ea typeface="微软雅黑" pitchFamily="34" charset="-122"/>
              </a:rPr>
              <a:t>。建设工程质量安全</a:t>
            </a:r>
            <a:r>
              <a:rPr lang="zh-CN" altLang="en-US" kern="0" dirty="0" smtClean="0">
                <a:latin typeface="微软雅黑" pitchFamily="34" charset="-122"/>
                <a:ea typeface="微软雅黑" pitchFamily="34" charset="-122"/>
              </a:rPr>
              <a:t>监督</a:t>
            </a:r>
            <a:endParaRPr lang="en-US" altLang="zh-CN" kern="0" dirty="0" smtClean="0">
              <a:latin typeface="微软雅黑" pitchFamily="34" charset="-122"/>
              <a:ea typeface="微软雅黑" pitchFamily="34" charset="-122"/>
            </a:endParaRPr>
          </a:p>
          <a:p>
            <a:pPr defTabSz="0" fontAlgn="base">
              <a:lnSpc>
                <a:spcPts val="32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rPr>
              <a:t>机构</a:t>
            </a:r>
            <a:r>
              <a:rPr lang="zh-CN" altLang="en-US" kern="0" dirty="0">
                <a:latin typeface="微软雅黑" pitchFamily="34" charset="-122"/>
                <a:ea typeface="微软雅黑" pitchFamily="34" charset="-122"/>
              </a:rPr>
              <a:t>应当加强对工程总承包项目的质量安全</a:t>
            </a:r>
            <a:r>
              <a:rPr lang="zh-CN" altLang="en-US" kern="0" dirty="0" smtClean="0">
                <a:latin typeface="微软雅黑" pitchFamily="34" charset="-122"/>
                <a:ea typeface="微软雅黑" pitchFamily="34" charset="-122"/>
              </a:rPr>
              <a:t>监督，严格</a:t>
            </a:r>
            <a:r>
              <a:rPr lang="zh-CN" altLang="en-US" kern="0" dirty="0">
                <a:latin typeface="微软雅黑" pitchFamily="34" charset="-122"/>
                <a:ea typeface="微软雅黑" pitchFamily="34" charset="-122"/>
              </a:rPr>
              <a:t>执行</a:t>
            </a:r>
            <a:r>
              <a:rPr lang="zh-CN" altLang="en-US" kern="0" dirty="0" smtClean="0">
                <a:latin typeface="微软雅黑" pitchFamily="34" charset="-122"/>
                <a:ea typeface="微软雅黑" pitchFamily="34" charset="-122"/>
              </a:rPr>
              <a:t>住</a:t>
            </a:r>
            <a:endParaRPr lang="en-US" altLang="zh-CN" kern="0" dirty="0" smtClean="0">
              <a:latin typeface="微软雅黑" pitchFamily="34" charset="-122"/>
              <a:ea typeface="微软雅黑" pitchFamily="34" charset="-122"/>
            </a:endParaRPr>
          </a:p>
          <a:p>
            <a:pPr defTabSz="0" fontAlgn="base">
              <a:lnSpc>
                <a:spcPts val="32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rPr>
              <a:t>房</a:t>
            </a:r>
            <a:r>
              <a:rPr lang="zh-CN" altLang="en-US" kern="0" dirty="0">
                <a:latin typeface="微软雅黑" pitchFamily="34" charset="-122"/>
                <a:ea typeface="微软雅黑" pitchFamily="34" charset="-122"/>
              </a:rPr>
              <a:t>和城乡建设部</a:t>
            </a:r>
            <a:r>
              <a:rPr lang="en-US" altLang="zh-CN" kern="0" dirty="0">
                <a:solidFill>
                  <a:srgbClr val="FF0000"/>
                </a:solidFill>
                <a:latin typeface="微软雅黑" pitchFamily="34" charset="-122"/>
                <a:ea typeface="微软雅黑" pitchFamily="34" charset="-122"/>
              </a:rPr>
              <a:t>《</a:t>
            </a:r>
            <a:r>
              <a:rPr lang="zh-CN" altLang="en-US" kern="0" dirty="0">
                <a:solidFill>
                  <a:srgbClr val="FF0000"/>
                </a:solidFill>
                <a:latin typeface="微软雅黑" pitchFamily="34" charset="-122"/>
                <a:ea typeface="微软雅黑" pitchFamily="34" charset="-122"/>
              </a:rPr>
              <a:t>建筑工程施工发包与</a:t>
            </a:r>
            <a:r>
              <a:rPr lang="zh-CN" altLang="en-US" kern="0" dirty="0" smtClean="0">
                <a:solidFill>
                  <a:srgbClr val="FF0000"/>
                </a:solidFill>
                <a:latin typeface="微软雅黑" pitchFamily="34" charset="-122"/>
                <a:ea typeface="微软雅黑" pitchFamily="34" charset="-122"/>
              </a:rPr>
              <a:t>承包违法行为</a:t>
            </a:r>
            <a:r>
              <a:rPr lang="zh-CN" altLang="en-US" kern="0" dirty="0">
                <a:solidFill>
                  <a:srgbClr val="FF0000"/>
                </a:solidFill>
                <a:latin typeface="微软雅黑" pitchFamily="34" charset="-122"/>
                <a:ea typeface="微软雅黑" pitchFamily="34" charset="-122"/>
              </a:rPr>
              <a:t>认定</a:t>
            </a:r>
            <a:r>
              <a:rPr lang="zh-CN" altLang="en-US" kern="0" dirty="0" smtClean="0">
                <a:solidFill>
                  <a:srgbClr val="FF0000"/>
                </a:solidFill>
                <a:latin typeface="微软雅黑" pitchFamily="34" charset="-122"/>
                <a:ea typeface="微软雅黑" pitchFamily="34" charset="-122"/>
              </a:rPr>
              <a:t>查处</a:t>
            </a:r>
            <a:endParaRPr lang="en-US" altLang="zh-CN" kern="0" dirty="0" smtClean="0">
              <a:solidFill>
                <a:srgbClr val="FF0000"/>
              </a:solidFill>
              <a:latin typeface="微软雅黑" pitchFamily="34" charset="-122"/>
              <a:ea typeface="微软雅黑" pitchFamily="34" charset="-122"/>
            </a:endParaRPr>
          </a:p>
          <a:p>
            <a:pPr defTabSz="0" fontAlgn="base">
              <a:lnSpc>
                <a:spcPts val="3200"/>
              </a:lnSpc>
              <a:spcBef>
                <a:spcPct val="20000"/>
              </a:spcBef>
              <a:spcAft>
                <a:spcPct val="0"/>
              </a:spcAft>
              <a:buClr>
                <a:srgbClr val="2F2F2F"/>
              </a:buClr>
              <a:buSzPct val="50000"/>
            </a:pPr>
            <a:r>
              <a:rPr lang="zh-CN" altLang="en-US" kern="0" dirty="0" smtClean="0">
                <a:solidFill>
                  <a:srgbClr val="FF0000"/>
                </a:solidFill>
                <a:latin typeface="微软雅黑" pitchFamily="34" charset="-122"/>
                <a:ea typeface="微软雅黑" pitchFamily="34" charset="-122"/>
              </a:rPr>
              <a:t>管理</a:t>
            </a:r>
            <a:r>
              <a:rPr lang="zh-CN" altLang="en-US" kern="0" dirty="0">
                <a:solidFill>
                  <a:srgbClr val="FF0000"/>
                </a:solidFill>
                <a:latin typeface="微软雅黑" pitchFamily="34" charset="-122"/>
                <a:ea typeface="微软雅黑" pitchFamily="34" charset="-122"/>
              </a:rPr>
              <a:t>办法</a:t>
            </a:r>
            <a:r>
              <a:rPr lang="en-US" altLang="zh-CN" kern="0" dirty="0">
                <a:solidFill>
                  <a:srgbClr val="FF0000"/>
                </a:solidFill>
                <a:latin typeface="微软雅黑" pitchFamily="34" charset="-122"/>
                <a:ea typeface="微软雅黑" pitchFamily="34" charset="-122"/>
              </a:rPr>
              <a:t>》</a:t>
            </a:r>
            <a:r>
              <a:rPr lang="zh-CN" altLang="en-US" kern="0" dirty="0">
                <a:latin typeface="微软雅黑" pitchFamily="34" charset="-122"/>
                <a:ea typeface="微软雅黑" pitchFamily="34" charset="-122"/>
              </a:rPr>
              <a:t>（建市规</a:t>
            </a:r>
            <a:r>
              <a:rPr lang="en-US" altLang="zh-CN" kern="0" dirty="0">
                <a:latin typeface="微软雅黑" pitchFamily="34" charset="-122"/>
                <a:ea typeface="微软雅黑" pitchFamily="34" charset="-122"/>
              </a:rPr>
              <a:t>〔2019〕1</a:t>
            </a:r>
            <a:r>
              <a:rPr lang="zh-CN" altLang="en-US" kern="0" dirty="0">
                <a:latin typeface="微软雅黑" pitchFamily="34" charset="-122"/>
                <a:ea typeface="微软雅黑" pitchFamily="34" charset="-122"/>
              </a:rPr>
              <a:t>号），切实</a:t>
            </a:r>
            <a:r>
              <a:rPr lang="zh-CN" altLang="en-US" kern="0" dirty="0" smtClean="0">
                <a:latin typeface="微软雅黑" pitchFamily="34" charset="-122"/>
                <a:ea typeface="微软雅黑" pitchFamily="34" charset="-122"/>
              </a:rPr>
              <a:t>查处</a:t>
            </a:r>
            <a:r>
              <a:rPr lang="zh-CN" altLang="en-US" kern="0" dirty="0">
                <a:latin typeface="微软雅黑" pitchFamily="34" charset="-122"/>
                <a:ea typeface="微软雅黑" pitchFamily="34" charset="-122"/>
              </a:rPr>
              <a:t>违法发包、</a:t>
            </a:r>
            <a:r>
              <a:rPr lang="zh-CN" altLang="en-US" kern="0" dirty="0" smtClean="0">
                <a:latin typeface="微软雅黑" pitchFamily="34" charset="-122"/>
                <a:ea typeface="微软雅黑" pitchFamily="34" charset="-122"/>
              </a:rPr>
              <a:t>转</a:t>
            </a:r>
            <a:endParaRPr lang="en-US" altLang="zh-CN" kern="0" dirty="0" smtClean="0">
              <a:latin typeface="微软雅黑" pitchFamily="34" charset="-122"/>
              <a:ea typeface="微软雅黑" pitchFamily="34" charset="-122"/>
            </a:endParaRPr>
          </a:p>
          <a:p>
            <a:pPr defTabSz="0" fontAlgn="base">
              <a:lnSpc>
                <a:spcPts val="32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rPr>
              <a:t>包</a:t>
            </a:r>
            <a:r>
              <a:rPr lang="zh-CN" altLang="en-US" kern="0" dirty="0">
                <a:latin typeface="微软雅黑" pitchFamily="34" charset="-122"/>
                <a:ea typeface="微软雅黑" pitchFamily="34" charset="-122"/>
              </a:rPr>
              <a:t>、违法分包及挂靠等违法行为</a:t>
            </a:r>
            <a:r>
              <a:rPr lang="zh-CN" altLang="en-US" kern="0" dirty="0" smtClean="0">
                <a:latin typeface="微软雅黑" pitchFamily="34" charset="-122"/>
                <a:ea typeface="微软雅黑" pitchFamily="34" charset="-122"/>
              </a:rPr>
              <a:t>。</a:t>
            </a:r>
            <a:endParaRPr lang="en-US" altLang="zh-CN" kern="0" dirty="0" smtClean="0">
              <a:latin typeface="微软雅黑" pitchFamily="34" charset="-122"/>
              <a:ea typeface="微软雅黑" pitchFamily="34" charset="-122"/>
            </a:endParaRPr>
          </a:p>
          <a:p>
            <a:pPr defTabSz="0" fontAlgn="base">
              <a:lnSpc>
                <a:spcPts val="3200"/>
              </a:lnSpc>
              <a:spcBef>
                <a:spcPct val="20000"/>
              </a:spcBef>
              <a:spcAft>
                <a:spcPct val="0"/>
              </a:spcAft>
              <a:buClr>
                <a:srgbClr val="2F2F2F"/>
              </a:buClr>
              <a:buSzPct val="50000"/>
            </a:pPr>
            <a:r>
              <a:rPr lang="en-US" altLang="zh-CN" kern="0" dirty="0">
                <a:latin typeface="微软雅黑" pitchFamily="34" charset="-122"/>
                <a:ea typeface="微软雅黑" pitchFamily="34" charset="-122"/>
              </a:rPr>
              <a:t> </a:t>
            </a:r>
            <a:r>
              <a:rPr lang="en-US" altLang="zh-CN" kern="0" dirty="0" smtClean="0">
                <a:latin typeface="微软雅黑" pitchFamily="34" charset="-122"/>
                <a:ea typeface="微软雅黑" pitchFamily="34" charset="-122"/>
              </a:rPr>
              <a:t>   </a:t>
            </a:r>
            <a:r>
              <a:rPr lang="zh-CN" altLang="en-US" b="1" kern="0" dirty="0">
                <a:solidFill>
                  <a:srgbClr val="0070C0"/>
                </a:solidFill>
                <a:latin typeface="微软雅黑" pitchFamily="34" charset="-122"/>
                <a:ea typeface="微软雅黑" pitchFamily="34" charset="-122"/>
              </a:rPr>
              <a:t>十、加强组织实施。</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29" y="4052621"/>
            <a:ext cx="3442585" cy="2195205"/>
          </a:xfrm>
          <a:prstGeom prst="rect">
            <a:avLst/>
          </a:prstGeom>
        </p:spPr>
      </p:pic>
    </p:spTree>
    <p:extLst>
      <p:ext uri="{BB962C8B-B14F-4D97-AF65-F5344CB8AC3E}">
        <p14:creationId xmlns:p14="http://schemas.microsoft.com/office/powerpoint/2010/main" val="672776016"/>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任意多边形 14"/>
          <p:cNvSpPr>
            <a:spLocks noChangeArrowheads="1"/>
          </p:cNvSpPr>
          <p:nvPr/>
        </p:nvSpPr>
        <p:spPr bwMode="auto">
          <a:xfrm>
            <a:off x="-3" y="1170432"/>
            <a:ext cx="12192000" cy="2765146"/>
          </a:xfrm>
          <a:custGeom>
            <a:avLst/>
            <a:gdLst>
              <a:gd name="T0" fmla="*/ 0 w 12192000"/>
              <a:gd name="T1" fmla="*/ 0 h 3101556"/>
              <a:gd name="T2" fmla="*/ 12192000 w 12192000"/>
              <a:gd name="T3" fmla="*/ 0 h 3101556"/>
              <a:gd name="T4" fmla="*/ 12192000 w 12192000"/>
              <a:gd name="T5" fmla="*/ 3101975 h 3101556"/>
              <a:gd name="T6" fmla="*/ 4152453 w 12192000"/>
              <a:gd name="T7" fmla="*/ 3101975 h 3101556"/>
              <a:gd name="T8" fmla="*/ 4130878 w 12192000"/>
              <a:gd name="T9" fmla="*/ 2887923 h 3101556"/>
              <a:gd name="T10" fmla="*/ 2875546 w 12192000"/>
              <a:gd name="T11" fmla="*/ 1864660 h 3101556"/>
              <a:gd name="T12" fmla="*/ 1620215 w 12192000"/>
              <a:gd name="T13" fmla="*/ 2887923 h 3101556"/>
              <a:gd name="T14" fmla="*/ 1598640 w 12192000"/>
              <a:gd name="T15" fmla="*/ 3101975 h 3101556"/>
              <a:gd name="T16" fmla="*/ 0 w 12192000"/>
              <a:gd name="T17" fmla="*/ 3101975 h 3101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92000"/>
              <a:gd name="T28" fmla="*/ 0 h 3101556"/>
              <a:gd name="T29" fmla="*/ 12192000 w 12192000"/>
              <a:gd name="T30" fmla="*/ 3101556 h 31015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92000" h="3101556">
                <a:moveTo>
                  <a:pt x="0" y="0"/>
                </a:moveTo>
                <a:lnTo>
                  <a:pt x="12192000" y="0"/>
                </a:lnTo>
                <a:lnTo>
                  <a:pt x="12192000" y="3101556"/>
                </a:lnTo>
                <a:lnTo>
                  <a:pt x="4152453" y="3101556"/>
                </a:lnTo>
                <a:lnTo>
                  <a:pt x="4130878" y="2887533"/>
                </a:lnTo>
                <a:cubicBezTo>
                  <a:pt x="4011395" y="2303637"/>
                  <a:pt x="3494765" y="1864408"/>
                  <a:pt x="2875546" y="1864408"/>
                </a:cubicBezTo>
                <a:cubicBezTo>
                  <a:pt x="2256328" y="1864408"/>
                  <a:pt x="1739697" y="2303637"/>
                  <a:pt x="1620215" y="2887533"/>
                </a:cubicBezTo>
                <a:lnTo>
                  <a:pt x="1598640" y="3101556"/>
                </a:lnTo>
                <a:lnTo>
                  <a:pt x="0" y="3101556"/>
                </a:lnTo>
                <a:lnTo>
                  <a:pt x="0" y="0"/>
                </a:lnTo>
                <a:close/>
              </a:path>
            </a:pathLst>
          </a:custGeom>
          <a:solidFill>
            <a:srgbClr val="3498DB"/>
          </a:solidFill>
          <a:ln>
            <a:noFill/>
          </a:ln>
        </p:spPr>
        <p:txBody>
          <a:bodyPr lIns="94380" tIns="47190" rIns="94380" bIns="47190" anchor="ctr"/>
          <a:lstStyle/>
          <a:p>
            <a:endParaRPr lang="zh-CN" altLang="en-US"/>
          </a:p>
        </p:txBody>
      </p:sp>
      <p:sp>
        <p:nvSpPr>
          <p:cNvPr id="4" name="矩形 3"/>
          <p:cNvSpPr/>
          <p:nvPr/>
        </p:nvSpPr>
        <p:spPr>
          <a:xfrm flipV="1">
            <a:off x="1327050" y="2626155"/>
            <a:ext cx="3092333" cy="1309422"/>
          </a:xfrm>
          <a:prstGeom prst="rect">
            <a:avLst/>
          </a:prstGeom>
          <a:solidFill>
            <a:srgbClr val="3498DB"/>
          </a:solidFill>
          <a:ln>
            <a:noFill/>
          </a:ln>
        </p:spPr>
        <p:txBody>
          <a:bodyPr lIns="94380" tIns="47190" rIns="94380" bIns="47190" anchor="ctr"/>
          <a:lstStyle/>
          <a:p>
            <a:endParaRPr lang="zh-CN" altLang="en-US" dirty="0">
              <a:solidFill>
                <a:schemeClr val="tx1"/>
              </a:solidFill>
            </a:endParaRPr>
          </a:p>
        </p:txBody>
      </p:sp>
      <p:sp>
        <p:nvSpPr>
          <p:cNvPr id="3084" name="文本框 22"/>
          <p:cNvSpPr>
            <a:spLocks noChangeArrowheads="1"/>
          </p:cNvSpPr>
          <p:nvPr/>
        </p:nvSpPr>
        <p:spPr bwMode="auto">
          <a:xfrm>
            <a:off x="124357" y="1389394"/>
            <a:ext cx="10885017" cy="21727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4380" tIns="47190" rIns="94380" bIns="4719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5366"/>
              </a:lnSpc>
            </a:pPr>
            <a:r>
              <a:rPr lang="zh-CN" altLang="en-US"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          （一）住建部</a:t>
            </a:r>
            <a:r>
              <a:rPr lang="en-US" altLang="zh-CN" sz="32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〔2019〕11</a:t>
            </a:r>
            <a:r>
              <a:rPr lang="zh-CN" altLang="en-US" sz="32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号文</a:t>
            </a:r>
            <a:endParaRPr lang="en-US" altLang="zh-CN" sz="32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endParaRPr>
          </a:p>
          <a:p>
            <a:pPr algn="ctr" eaLnBrk="1" hangingPunct="1">
              <a:lnSpc>
                <a:spcPts val="5366"/>
              </a:lnSpc>
            </a:pPr>
            <a:r>
              <a:rPr lang="zh-CN" altLang="en-US"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     三、   （</a:t>
            </a:r>
            <a:r>
              <a:rPr lang="zh-CN" altLang="en-US" sz="32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二</a:t>
            </a:r>
            <a:r>
              <a:rPr lang="zh-CN" altLang="en-US"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）省厅拟出台的改革若干意见</a:t>
            </a:r>
            <a:endParaRPr lang="en-US" altLang="zh-CN"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endParaRPr>
          </a:p>
          <a:p>
            <a:pPr algn="ctr" eaLnBrk="1" hangingPunct="1">
              <a:lnSpc>
                <a:spcPts val="5366"/>
              </a:lnSpc>
            </a:pPr>
            <a:r>
              <a:rPr lang="zh-CN" altLang="en-US"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                         （三）</a:t>
            </a:r>
            <a:r>
              <a:rPr lang="en-US" altLang="zh-CN"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a:t>
            </a:r>
            <a:r>
              <a:rPr lang="zh-CN" altLang="en-US" sz="32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招标投标法</a:t>
            </a:r>
            <a:r>
              <a:rPr lang="en-US" altLang="zh-CN" sz="32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a:t>
            </a:r>
            <a:r>
              <a:rPr lang="zh-CN" altLang="en-US" sz="32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a:t>
            </a:r>
            <a:r>
              <a:rPr lang="zh-CN" altLang="en-US" sz="3200" b="1" dirty="0" smtClean="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修订稿</a:t>
            </a:r>
            <a:r>
              <a:rPr lang="zh-CN" altLang="en-US" sz="3200" b="1" dirty="0">
                <a:solidFill>
                  <a:srgbClr val="FFC000"/>
                </a:solidFill>
                <a:latin typeface="华文琥珀" panose="02010800040101010101" pitchFamily="2" charset="-122"/>
                <a:ea typeface="华文琥珀" panose="02010800040101010101" pitchFamily="2" charset="-122"/>
                <a:sym typeface="微软雅黑" panose="020B0503020204020204" pitchFamily="34" charset="-122"/>
              </a:rPr>
              <a:t>）解读</a:t>
            </a:r>
          </a:p>
        </p:txBody>
      </p:sp>
    </p:spTree>
    <p:extLst>
      <p:ext uri="{BB962C8B-B14F-4D97-AF65-F5344CB8AC3E}">
        <p14:creationId xmlns:p14="http://schemas.microsoft.com/office/powerpoint/2010/main" val="421917652"/>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95683"/>
            <a:ext cx="5598318" cy="423863"/>
          </a:xfrm>
        </p:spPr>
        <p:txBody>
          <a:bodyPr>
            <a:normAutofit fontScale="85000" lnSpcReduction="20000"/>
          </a:bodyPr>
          <a:lstStyle/>
          <a:p>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一</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）住建部</a:t>
            </a:r>
            <a:r>
              <a:rPr lang="en-US" altLang="zh-CN" sz="3200" b="1" dirty="0" smtClean="0">
                <a:solidFill>
                  <a:schemeClr val="accent2">
                    <a:lumMod val="50000"/>
                  </a:schemeClr>
                </a:solidFill>
                <a:latin typeface="微软雅黑" panose="020B0503020204020204" pitchFamily="34" charset="-122"/>
                <a:ea typeface="微软雅黑" panose="020B0503020204020204" pitchFamily="34" charset="-122"/>
              </a:rPr>
              <a:t>〔</a:t>
            </a:r>
            <a:r>
              <a:rPr lang="en-US" altLang="zh-CN" sz="3200" b="1" dirty="0">
                <a:solidFill>
                  <a:schemeClr val="accent2">
                    <a:lumMod val="50000"/>
                  </a:schemeClr>
                </a:solidFill>
                <a:latin typeface="微软雅黑" panose="020B0503020204020204" pitchFamily="34" charset="-122"/>
                <a:ea typeface="微软雅黑" panose="020B0503020204020204" pitchFamily="34" charset="-122"/>
              </a:rPr>
              <a:t>2019〕11</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号文</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1" y="1393381"/>
            <a:ext cx="10745918" cy="480014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59991" y="1447685"/>
            <a:ext cx="10541438" cy="4746932"/>
          </a:xfrm>
          <a:prstGeom prst="rect">
            <a:avLst/>
          </a:prstGeom>
        </p:spPr>
        <p:txBody>
          <a:bodyPr wrap="square" lIns="91432" tIns="45716" rIns="91432" bIns="45716">
            <a:spAutoFit/>
          </a:bodyPr>
          <a:lstStyle/>
          <a:p>
            <a:pPr defTabSz="0" fontAlgn="base">
              <a:lnSpc>
                <a:spcPts val="3541"/>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rPr>
              <a:t>     为</a:t>
            </a:r>
            <a:r>
              <a:rPr lang="zh-CN" altLang="en-US" kern="0" dirty="0">
                <a:latin typeface="微软雅黑" pitchFamily="34" charset="-122"/>
                <a:ea typeface="微软雅黑" pitchFamily="34" charset="-122"/>
              </a:rPr>
              <a:t>深入贯彻落实</a:t>
            </a:r>
            <a:r>
              <a:rPr lang="en-US" altLang="zh-CN" kern="0" dirty="0">
                <a:latin typeface="微软雅黑" pitchFamily="34" charset="-122"/>
                <a:ea typeface="微软雅黑" pitchFamily="34" charset="-122"/>
              </a:rPr>
              <a:t>《</a:t>
            </a:r>
            <a:r>
              <a:rPr lang="zh-CN" altLang="en-US" kern="0" dirty="0">
                <a:latin typeface="微软雅黑" pitchFamily="34" charset="-122"/>
                <a:ea typeface="微软雅黑" pitchFamily="34" charset="-122"/>
              </a:rPr>
              <a:t>国务院办公厅关于促进建筑业持续健康发展的意见</a:t>
            </a:r>
            <a:r>
              <a:rPr lang="en-US" altLang="zh-CN" kern="0" dirty="0">
                <a:latin typeface="微软雅黑" pitchFamily="34" charset="-122"/>
                <a:ea typeface="微软雅黑" pitchFamily="34" charset="-122"/>
              </a:rPr>
              <a:t>》</a:t>
            </a:r>
            <a:r>
              <a:rPr lang="zh-CN" altLang="en-US" kern="0" dirty="0">
                <a:latin typeface="微软雅黑" pitchFamily="34" charset="-122"/>
                <a:ea typeface="微软雅黑" pitchFamily="34" charset="-122"/>
              </a:rPr>
              <a:t>（国办发</a:t>
            </a:r>
            <a:r>
              <a:rPr lang="en-US" altLang="zh-CN" kern="0" dirty="0">
                <a:latin typeface="微软雅黑" pitchFamily="34" charset="-122"/>
                <a:ea typeface="微软雅黑" pitchFamily="34" charset="-122"/>
              </a:rPr>
              <a:t>〔2017〕19</a:t>
            </a:r>
            <a:r>
              <a:rPr lang="zh-CN" altLang="en-US" kern="0" dirty="0">
                <a:latin typeface="微软雅黑" pitchFamily="34" charset="-122"/>
                <a:ea typeface="微软雅黑" pitchFamily="34" charset="-122"/>
              </a:rPr>
              <a:t>号）、</a:t>
            </a:r>
            <a:r>
              <a:rPr lang="en-US" altLang="zh-CN" kern="0" dirty="0">
                <a:latin typeface="微软雅黑" pitchFamily="34" charset="-122"/>
                <a:ea typeface="微软雅黑" pitchFamily="34" charset="-122"/>
              </a:rPr>
              <a:t>《</a:t>
            </a:r>
            <a:r>
              <a:rPr lang="zh-CN" altLang="en-US" kern="0" dirty="0">
                <a:latin typeface="微软雅黑" pitchFamily="34" charset="-122"/>
                <a:ea typeface="微软雅黑" pitchFamily="34" charset="-122"/>
              </a:rPr>
              <a:t>国务院办公厅转发住房城乡建设部关于完善质量保障体系提升建筑工程品质指导意见的通知</a:t>
            </a:r>
            <a:r>
              <a:rPr lang="en-US" altLang="zh-CN" kern="0" dirty="0">
                <a:latin typeface="微软雅黑" pitchFamily="34" charset="-122"/>
                <a:ea typeface="微软雅黑" pitchFamily="34" charset="-122"/>
              </a:rPr>
              <a:t>》</a:t>
            </a:r>
            <a:r>
              <a:rPr lang="zh-CN" altLang="en-US" kern="0" dirty="0">
                <a:latin typeface="微软雅黑" pitchFamily="34" charset="-122"/>
                <a:ea typeface="微软雅黑" pitchFamily="34" charset="-122"/>
              </a:rPr>
              <a:t>（国办函</a:t>
            </a:r>
            <a:r>
              <a:rPr lang="en-US" altLang="zh-CN" kern="0" dirty="0">
                <a:latin typeface="微软雅黑" pitchFamily="34" charset="-122"/>
                <a:ea typeface="微软雅黑" pitchFamily="34" charset="-122"/>
              </a:rPr>
              <a:t>〔2019〕92</a:t>
            </a:r>
            <a:r>
              <a:rPr lang="zh-CN" altLang="en-US" kern="0" dirty="0">
                <a:latin typeface="微软雅黑" pitchFamily="34" charset="-122"/>
                <a:ea typeface="微软雅黑" pitchFamily="34" charset="-122"/>
              </a:rPr>
              <a:t>号），积极推进房屋建筑和市政基础设施工程招标投标制度改革</a:t>
            </a:r>
            <a:r>
              <a:rPr lang="zh-CN" altLang="en-US" kern="0" dirty="0" smtClean="0">
                <a:latin typeface="微软雅黑" pitchFamily="34" charset="-122"/>
                <a:ea typeface="微软雅黑" pitchFamily="34" charset="-122"/>
              </a:rPr>
              <a:t>，</a:t>
            </a:r>
            <a:r>
              <a:rPr lang="en-US" altLang="zh-CN" kern="0" dirty="0" smtClean="0">
                <a:latin typeface="微软雅黑" pitchFamily="34" charset="-122"/>
                <a:ea typeface="微软雅黑" pitchFamily="34" charset="-122"/>
              </a:rPr>
              <a:t>2019</a:t>
            </a:r>
            <a:r>
              <a:rPr lang="zh-CN" altLang="en-US" kern="0" dirty="0" smtClean="0">
                <a:latin typeface="微软雅黑" pitchFamily="34" charset="-122"/>
                <a:ea typeface="微软雅黑" pitchFamily="34" charset="-122"/>
              </a:rPr>
              <a:t>年</a:t>
            </a:r>
            <a:r>
              <a:rPr lang="en-US" altLang="zh-CN" kern="0" dirty="0" smtClean="0">
                <a:latin typeface="微软雅黑" pitchFamily="34" charset="-122"/>
                <a:ea typeface="微软雅黑" pitchFamily="34" charset="-122"/>
              </a:rPr>
              <a:t>12</a:t>
            </a:r>
            <a:r>
              <a:rPr lang="zh-CN" altLang="en-US" kern="0" dirty="0" smtClean="0">
                <a:latin typeface="微软雅黑" pitchFamily="34" charset="-122"/>
                <a:ea typeface="微软雅黑" pitchFamily="34" charset="-122"/>
              </a:rPr>
              <a:t>月</a:t>
            </a:r>
            <a:r>
              <a:rPr lang="en-US" altLang="zh-CN" kern="0" dirty="0" smtClean="0">
                <a:latin typeface="微软雅黑" pitchFamily="34" charset="-122"/>
                <a:ea typeface="微软雅黑" pitchFamily="34" charset="-122"/>
              </a:rPr>
              <a:t>19</a:t>
            </a:r>
            <a:r>
              <a:rPr lang="zh-CN" altLang="en-US" kern="0" dirty="0" smtClean="0">
                <a:latin typeface="微软雅黑" pitchFamily="34" charset="-122"/>
                <a:ea typeface="微软雅黑" pitchFamily="34" charset="-122"/>
              </a:rPr>
              <a:t>日，住建部印发了</a:t>
            </a:r>
            <a:r>
              <a:rPr lang="en-US" altLang="zh-CN" kern="0" dirty="0" smtClean="0">
                <a:solidFill>
                  <a:srgbClr val="FF0000"/>
                </a:solidFill>
                <a:latin typeface="微软雅黑" pitchFamily="34" charset="-122"/>
                <a:ea typeface="微软雅黑" pitchFamily="34" charset="-122"/>
              </a:rPr>
              <a:t>《</a:t>
            </a:r>
            <a:r>
              <a:rPr lang="zh-CN" altLang="en-US" kern="0" dirty="0">
                <a:solidFill>
                  <a:srgbClr val="FF0000"/>
                </a:solidFill>
                <a:latin typeface="微软雅黑" pitchFamily="34" charset="-122"/>
                <a:ea typeface="微软雅黑" pitchFamily="34" charset="-122"/>
              </a:rPr>
              <a:t>关于进一步加强房屋建筑和</a:t>
            </a:r>
            <a:r>
              <a:rPr lang="zh-CN" altLang="en-US" kern="0" dirty="0" smtClean="0">
                <a:solidFill>
                  <a:srgbClr val="FF0000"/>
                </a:solidFill>
                <a:latin typeface="微软雅黑" pitchFamily="34" charset="-122"/>
                <a:ea typeface="微软雅黑" pitchFamily="34" charset="-122"/>
              </a:rPr>
              <a:t>市政基础</a:t>
            </a:r>
            <a:r>
              <a:rPr lang="zh-CN" altLang="en-US" kern="0" dirty="0">
                <a:solidFill>
                  <a:srgbClr val="FF0000"/>
                </a:solidFill>
                <a:latin typeface="微软雅黑" pitchFamily="34" charset="-122"/>
                <a:ea typeface="微软雅黑" pitchFamily="34" charset="-122"/>
              </a:rPr>
              <a:t>设施工程招标投标监管的指导</a:t>
            </a:r>
            <a:r>
              <a:rPr lang="zh-CN" altLang="en-US" kern="0" dirty="0" smtClean="0">
                <a:solidFill>
                  <a:srgbClr val="FF0000"/>
                </a:solidFill>
                <a:latin typeface="微软雅黑" pitchFamily="34" charset="-122"/>
                <a:ea typeface="微软雅黑" pitchFamily="34" charset="-122"/>
              </a:rPr>
              <a:t>意见</a:t>
            </a:r>
            <a:r>
              <a:rPr lang="en-US" altLang="zh-CN" kern="0" dirty="0" smtClean="0">
                <a:solidFill>
                  <a:srgbClr val="FF0000"/>
                </a:solidFill>
                <a:latin typeface="微软雅黑" pitchFamily="34" charset="-122"/>
                <a:ea typeface="微软雅黑" pitchFamily="34" charset="-122"/>
              </a:rPr>
              <a:t>》</a:t>
            </a:r>
            <a:r>
              <a:rPr lang="zh-CN" altLang="en-US" kern="0" dirty="0" smtClean="0">
                <a:latin typeface="微软雅黑" pitchFamily="34" charset="-122"/>
                <a:ea typeface="微软雅黑" pitchFamily="34" charset="-122"/>
              </a:rPr>
              <a:t>。</a:t>
            </a:r>
            <a:r>
              <a:rPr lang="zh-CN" altLang="en-US" b="1" kern="0" dirty="0" smtClean="0">
                <a:solidFill>
                  <a:srgbClr val="0070C0"/>
                </a:solidFill>
                <a:latin typeface="华文新魏" panose="02010800040101010101" pitchFamily="2" charset="-122"/>
                <a:ea typeface="华文新魏" panose="02010800040101010101" pitchFamily="2" charset="-122"/>
              </a:rPr>
              <a:t>意见为回应巡视要求，基本没有实质性</a:t>
            </a:r>
            <a:r>
              <a:rPr lang="zh-CN" altLang="en-US" b="1" kern="0" dirty="0" smtClean="0">
                <a:solidFill>
                  <a:srgbClr val="0070C0"/>
                </a:solidFill>
                <a:latin typeface="华文新魏" panose="02010800040101010101" pitchFamily="2" charset="-122"/>
                <a:ea typeface="华文新魏" panose="02010800040101010101" pitchFamily="2" charset="-122"/>
              </a:rPr>
              <a:t>内容。</a:t>
            </a:r>
            <a:endParaRPr lang="en-US" altLang="zh-CN" b="1" kern="0" dirty="0" smtClean="0">
              <a:solidFill>
                <a:srgbClr val="0070C0"/>
              </a:solidFill>
              <a:latin typeface="华文新魏" panose="02010800040101010101" pitchFamily="2" charset="-122"/>
              <a:ea typeface="华文新魏" panose="02010800040101010101" pitchFamily="2" charset="-122"/>
            </a:endParaRPr>
          </a:p>
          <a:p>
            <a:pPr defTabSz="0" fontAlgn="base">
              <a:lnSpc>
                <a:spcPts val="3541"/>
              </a:lnSpc>
              <a:spcBef>
                <a:spcPct val="20000"/>
              </a:spcBef>
              <a:spcAft>
                <a:spcPct val="0"/>
              </a:spcAft>
              <a:buClr>
                <a:srgbClr val="2F2F2F"/>
              </a:buClr>
              <a:buSzPct val="50000"/>
            </a:pPr>
            <a:r>
              <a:rPr lang="en-US" altLang="zh-CN" b="1" kern="0" dirty="0">
                <a:solidFill>
                  <a:srgbClr val="0070C0"/>
                </a:solidFill>
                <a:latin typeface="微软雅黑" pitchFamily="34" charset="-122"/>
                <a:ea typeface="微软雅黑" pitchFamily="34" charset="-122"/>
                <a:sym typeface="微软雅黑" pitchFamily="34" charset="-122"/>
              </a:rPr>
              <a:t> </a:t>
            </a:r>
            <a:r>
              <a:rPr lang="en-US" altLang="zh-CN" b="1" kern="0" dirty="0" smtClean="0">
                <a:solidFill>
                  <a:srgbClr val="0070C0"/>
                </a:solidFill>
                <a:latin typeface="微软雅黑" pitchFamily="34" charset="-122"/>
                <a:ea typeface="微软雅黑" pitchFamily="34" charset="-122"/>
                <a:sym typeface="微软雅黑" pitchFamily="34" charset="-122"/>
              </a:rPr>
              <a:t>   </a:t>
            </a:r>
            <a:r>
              <a:rPr lang="zh-CN" altLang="en-US" b="1" kern="0" dirty="0" smtClean="0">
                <a:solidFill>
                  <a:srgbClr val="0070C0"/>
                </a:solidFill>
                <a:latin typeface="微软雅黑" pitchFamily="34" charset="-122"/>
                <a:ea typeface="微软雅黑" pitchFamily="34" charset="-122"/>
                <a:sym typeface="微软雅黑" pitchFamily="34" charset="-122"/>
              </a:rPr>
              <a:t>一、夯实招标人责任</a:t>
            </a:r>
            <a:endParaRPr lang="en-US" altLang="zh-CN" b="1" kern="0" dirty="0" smtClean="0">
              <a:solidFill>
                <a:srgbClr val="0070C0"/>
              </a:solidFill>
              <a:latin typeface="微软雅黑" pitchFamily="34" charset="-122"/>
              <a:ea typeface="微软雅黑" pitchFamily="34" charset="-122"/>
              <a:sym typeface="微软雅黑" pitchFamily="34" charset="-122"/>
            </a:endParaRPr>
          </a:p>
          <a:p>
            <a:pPr defTabSz="0" fontAlgn="base">
              <a:lnSpc>
                <a:spcPts val="3541"/>
              </a:lnSpc>
              <a:spcBef>
                <a:spcPct val="20000"/>
              </a:spcBef>
              <a:spcAft>
                <a:spcPct val="0"/>
              </a:spcAft>
              <a:buClr>
                <a:srgbClr val="2F2F2F"/>
              </a:buClr>
              <a:buSzPct val="50000"/>
            </a:pPr>
            <a:r>
              <a:rPr lang="en-US" altLang="zh-CN" b="1" kern="0" dirty="0">
                <a:solidFill>
                  <a:srgbClr val="0070C0"/>
                </a:solidFill>
                <a:latin typeface="微软雅黑" pitchFamily="34" charset="-122"/>
                <a:ea typeface="微软雅黑" pitchFamily="34" charset="-122"/>
                <a:sym typeface="微软雅黑" pitchFamily="34" charset="-122"/>
              </a:rPr>
              <a:t> </a:t>
            </a:r>
            <a:r>
              <a:rPr lang="en-US" altLang="zh-CN" b="1" kern="0" dirty="0" smtClean="0">
                <a:solidFill>
                  <a:srgbClr val="0070C0"/>
                </a:solidFill>
                <a:latin typeface="微软雅黑" pitchFamily="34" charset="-122"/>
                <a:ea typeface="微软雅黑" pitchFamily="34" charset="-122"/>
                <a:sym typeface="微软雅黑" pitchFamily="34" charset="-122"/>
              </a:rPr>
              <a:t>   </a:t>
            </a:r>
            <a:r>
              <a:rPr lang="zh-CN" altLang="en-US" b="1" kern="0" dirty="0" smtClean="0">
                <a:solidFill>
                  <a:srgbClr val="00B0F0"/>
                </a:solidFill>
                <a:latin typeface="微软雅黑" pitchFamily="34" charset="-122"/>
                <a:ea typeface="微软雅黑" pitchFamily="34" charset="-122"/>
                <a:sym typeface="微软雅黑" pitchFamily="34" charset="-122"/>
              </a:rPr>
              <a:t>（一）</a:t>
            </a:r>
            <a:r>
              <a:rPr lang="zh-CN" altLang="en-US" b="1" kern="0" dirty="0">
                <a:solidFill>
                  <a:srgbClr val="00B0F0"/>
                </a:solidFill>
                <a:latin typeface="微软雅黑" pitchFamily="34" charset="-122"/>
                <a:ea typeface="微软雅黑" pitchFamily="34" charset="-122"/>
                <a:sym typeface="微软雅黑" pitchFamily="34" charset="-122"/>
              </a:rPr>
              <a:t>落实招标人首要责任</a:t>
            </a:r>
            <a:r>
              <a:rPr lang="zh-CN" altLang="en-US" b="1" kern="0" dirty="0" smtClean="0">
                <a:solidFill>
                  <a:srgbClr val="00B0F0"/>
                </a:solidFill>
                <a:latin typeface="微软雅黑" pitchFamily="34" charset="-122"/>
                <a:ea typeface="微软雅黑" pitchFamily="34" charset="-122"/>
                <a:sym typeface="微软雅黑" pitchFamily="34" charset="-122"/>
              </a:rPr>
              <a:t>。</a:t>
            </a:r>
            <a:r>
              <a:rPr lang="zh-CN" altLang="en-US" kern="0" dirty="0">
                <a:latin typeface="微软雅黑" pitchFamily="34" charset="-122"/>
                <a:ea typeface="微软雅黑" pitchFamily="34" charset="-122"/>
                <a:sym typeface="微软雅黑" pitchFamily="34" charset="-122"/>
              </a:rPr>
              <a:t>强调工</a:t>
            </a:r>
            <a:r>
              <a:rPr lang="zh-CN" altLang="en-US" kern="0" dirty="0" smtClean="0">
                <a:latin typeface="微软雅黑" pitchFamily="34" charset="-122"/>
                <a:ea typeface="微软雅黑" pitchFamily="34" charset="-122"/>
                <a:sym typeface="微软雅黑" pitchFamily="34" charset="-122"/>
              </a:rPr>
              <a:t>程招标</a:t>
            </a:r>
            <a:r>
              <a:rPr lang="zh-CN" altLang="en-US" kern="0" dirty="0">
                <a:latin typeface="微软雅黑" pitchFamily="34" charset="-122"/>
                <a:ea typeface="微软雅黑" pitchFamily="34" charset="-122"/>
                <a:sym typeface="微软雅黑" pitchFamily="34" charset="-122"/>
              </a:rPr>
              <a:t>投标活动依法应由</a:t>
            </a:r>
            <a:r>
              <a:rPr lang="zh-CN" altLang="en-US" kern="0" dirty="0">
                <a:solidFill>
                  <a:srgbClr val="FF0000"/>
                </a:solidFill>
                <a:latin typeface="微软雅黑" pitchFamily="34" charset="-122"/>
                <a:ea typeface="微软雅黑" pitchFamily="34" charset="-122"/>
                <a:sym typeface="微软雅黑" pitchFamily="34" charset="-122"/>
              </a:rPr>
              <a:t>招标人负责</a:t>
            </a:r>
            <a:r>
              <a:rPr lang="zh-CN" altLang="en-US" kern="0" dirty="0">
                <a:latin typeface="微软雅黑" pitchFamily="34" charset="-122"/>
                <a:ea typeface="微软雅黑" pitchFamily="34" charset="-122"/>
                <a:sym typeface="微软雅黑" pitchFamily="34" charset="-122"/>
              </a:rPr>
              <a:t>，招标人自主决定发起招标，自主选择工程建设项目招标代理机构、资格审查方式、招标人代表和评标方法</a:t>
            </a:r>
            <a:r>
              <a:rPr lang="zh-CN" altLang="en-US" kern="0" dirty="0" smtClean="0">
                <a:latin typeface="微软雅黑" pitchFamily="34" charset="-122"/>
                <a:ea typeface="微软雅黑" pitchFamily="34" charset="-122"/>
                <a:sym typeface="微软雅黑" pitchFamily="34" charset="-122"/>
              </a:rPr>
              <a:t>。</a:t>
            </a:r>
            <a:endParaRPr lang="en-US" altLang="zh-CN" kern="0" dirty="0">
              <a:latin typeface="微软雅黑" pitchFamily="34" charset="-122"/>
              <a:ea typeface="微软雅黑" pitchFamily="34" charset="-122"/>
              <a:sym typeface="微软雅黑" pitchFamily="34" charset="-122"/>
            </a:endParaRPr>
          </a:p>
          <a:p>
            <a:pPr defTabSz="0" fontAlgn="base">
              <a:lnSpc>
                <a:spcPts val="3541"/>
              </a:lnSpc>
              <a:spcBef>
                <a:spcPct val="20000"/>
              </a:spcBef>
              <a:spcAft>
                <a:spcPct val="0"/>
              </a:spcAft>
              <a:buClr>
                <a:srgbClr val="2F2F2F"/>
              </a:buClr>
              <a:buSzPct val="50000"/>
            </a:pPr>
            <a:r>
              <a:rPr lang="en-US" altLang="zh-CN" kern="0" dirty="0" smtClean="0">
                <a:latin typeface="微软雅黑" pitchFamily="34" charset="-122"/>
                <a:ea typeface="微软雅黑" pitchFamily="34" charset="-122"/>
                <a:sym typeface="微软雅黑" pitchFamily="34" charset="-122"/>
              </a:rPr>
              <a:t>    </a:t>
            </a:r>
            <a:r>
              <a:rPr lang="zh-CN" altLang="en-US" b="1" kern="0" dirty="0">
                <a:solidFill>
                  <a:srgbClr val="00B0F0"/>
                </a:solidFill>
                <a:latin typeface="微软雅黑" pitchFamily="34" charset="-122"/>
                <a:ea typeface="微软雅黑" pitchFamily="34" charset="-122"/>
                <a:sym typeface="微软雅黑" pitchFamily="34" charset="-122"/>
              </a:rPr>
              <a:t>（二）政府投资工程鼓励集中建设管理方式。</a:t>
            </a:r>
            <a:r>
              <a:rPr lang="zh-CN" altLang="en-US" kern="0" dirty="0">
                <a:latin typeface="微软雅黑" pitchFamily="34" charset="-122"/>
                <a:ea typeface="微软雅黑" pitchFamily="34" charset="-122"/>
                <a:sym typeface="微软雅黑" pitchFamily="34" charset="-122"/>
              </a:rPr>
              <a:t>实施相对集中专业化管理，</a:t>
            </a:r>
            <a:r>
              <a:rPr lang="zh-CN" altLang="en-US" kern="0" dirty="0">
                <a:solidFill>
                  <a:srgbClr val="FF0000"/>
                </a:solidFill>
                <a:latin typeface="微软雅黑" pitchFamily="34" charset="-122"/>
                <a:ea typeface="微软雅黑" pitchFamily="34" charset="-122"/>
                <a:sym typeface="微软雅黑" pitchFamily="34" charset="-122"/>
              </a:rPr>
              <a:t>采用组建集中建设机构或竞争选择企业实行代建的模式</a:t>
            </a:r>
            <a:r>
              <a:rPr lang="zh-CN" altLang="en-US" kern="0" dirty="0">
                <a:latin typeface="微软雅黑" pitchFamily="34" charset="-122"/>
                <a:ea typeface="微软雅黑" pitchFamily="34" charset="-122"/>
                <a:sym typeface="微软雅黑" pitchFamily="34" charset="-122"/>
              </a:rPr>
              <a:t>，提高政府投资工程的专业化管理水平。</a:t>
            </a:r>
            <a:endParaRPr lang="en-US" altLang="zh-CN" kern="0" dirty="0">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2493782191"/>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95683"/>
            <a:ext cx="5598318" cy="423863"/>
          </a:xfrm>
        </p:spPr>
        <p:txBody>
          <a:bodyPr>
            <a:normAutofit fontScale="85000" lnSpcReduction="20000"/>
          </a:bodyPr>
          <a:lstStyle/>
          <a:p>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一</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）住建部</a:t>
            </a:r>
            <a:r>
              <a:rPr lang="en-US" altLang="zh-CN" sz="3200" b="1" dirty="0" smtClean="0">
                <a:solidFill>
                  <a:schemeClr val="accent2">
                    <a:lumMod val="50000"/>
                  </a:schemeClr>
                </a:solidFill>
                <a:latin typeface="微软雅黑" panose="020B0503020204020204" pitchFamily="34" charset="-122"/>
                <a:ea typeface="微软雅黑" panose="020B0503020204020204" pitchFamily="34" charset="-122"/>
              </a:rPr>
              <a:t>〔</a:t>
            </a:r>
            <a:r>
              <a:rPr lang="en-US" altLang="zh-CN" sz="3200" b="1" dirty="0">
                <a:solidFill>
                  <a:schemeClr val="accent2">
                    <a:lumMod val="50000"/>
                  </a:schemeClr>
                </a:solidFill>
                <a:latin typeface="微软雅黑" panose="020B0503020204020204" pitchFamily="34" charset="-122"/>
                <a:ea typeface="微软雅黑" panose="020B0503020204020204" pitchFamily="34" charset="-122"/>
              </a:rPr>
              <a:t>2019〕11</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号文</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0" y="1458493"/>
            <a:ext cx="10841743" cy="480014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59991" y="1447685"/>
            <a:ext cx="10541438" cy="4985459"/>
          </a:xfrm>
          <a:prstGeom prst="rect">
            <a:avLst/>
          </a:prstGeom>
        </p:spPr>
        <p:txBody>
          <a:bodyPr wrap="square" lIns="91432" tIns="45716" rIns="91432" bIns="45716">
            <a:spAutoFit/>
          </a:bodyPr>
          <a:lstStyle/>
          <a:p>
            <a:pPr defTabSz="0" fontAlgn="base">
              <a:lnSpc>
                <a:spcPts val="3300"/>
              </a:lnSpc>
              <a:spcBef>
                <a:spcPct val="20000"/>
              </a:spcBef>
              <a:spcAft>
                <a:spcPct val="0"/>
              </a:spcAft>
              <a:buClr>
                <a:srgbClr val="2F2F2F"/>
              </a:buClr>
              <a:buSzPct val="50000"/>
            </a:pPr>
            <a:r>
              <a:rPr lang="zh-CN" altLang="en-US" b="1" kern="0" dirty="0">
                <a:solidFill>
                  <a:srgbClr val="0070C0"/>
                </a:solidFill>
                <a:latin typeface="微软雅黑" pitchFamily="34" charset="-122"/>
                <a:ea typeface="微软雅黑" pitchFamily="34" charset="-122"/>
              </a:rPr>
              <a:t>    二、优化招标投标方法</a:t>
            </a:r>
            <a:endParaRPr lang="en-US" altLang="zh-CN" b="1" kern="0" dirty="0">
              <a:solidFill>
                <a:srgbClr val="0070C0"/>
              </a:solidFill>
              <a:latin typeface="微软雅黑" pitchFamily="34" charset="-122"/>
              <a:ea typeface="微软雅黑" pitchFamily="34" charset="-122"/>
            </a:endParaRPr>
          </a:p>
          <a:p>
            <a:pPr defTabSz="0" fontAlgn="base">
              <a:lnSpc>
                <a:spcPts val="33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rPr>
              <a:t>    </a:t>
            </a:r>
            <a:r>
              <a:rPr lang="zh-CN" altLang="en-US" b="1" kern="0" dirty="0" smtClean="0">
                <a:solidFill>
                  <a:srgbClr val="00B0F0"/>
                </a:solidFill>
                <a:latin typeface="微软雅黑" pitchFamily="34" charset="-122"/>
                <a:ea typeface="微软雅黑" pitchFamily="34" charset="-122"/>
              </a:rPr>
              <a:t>（</a:t>
            </a:r>
            <a:r>
              <a:rPr lang="zh-CN" altLang="en-US" b="1" kern="0" dirty="0">
                <a:solidFill>
                  <a:srgbClr val="00B0F0"/>
                </a:solidFill>
                <a:latin typeface="微软雅黑" pitchFamily="34" charset="-122"/>
                <a:ea typeface="微软雅黑" pitchFamily="34" charset="-122"/>
              </a:rPr>
              <a:t>三）缩小招标范围。</a:t>
            </a:r>
            <a:r>
              <a:rPr lang="zh-CN" altLang="en-US" kern="0" dirty="0">
                <a:solidFill>
                  <a:srgbClr val="FF0000"/>
                </a:solidFill>
                <a:latin typeface="微软雅黑" pitchFamily="34" charset="-122"/>
                <a:ea typeface="微软雅黑" pitchFamily="34" charset="-122"/>
              </a:rPr>
              <a:t>社会投资的房屋建筑工程，建设单位自主决定发包方式，</a:t>
            </a:r>
            <a:r>
              <a:rPr lang="zh-CN" altLang="en-US" kern="0" dirty="0">
                <a:latin typeface="微软雅黑" pitchFamily="34" charset="-122"/>
                <a:ea typeface="微软雅黑" pitchFamily="34" charset="-122"/>
              </a:rPr>
              <a:t>社会投资的市政基础设施工程依法决定发包方式</a:t>
            </a:r>
            <a:r>
              <a:rPr lang="zh-CN" altLang="en-US" kern="0" dirty="0" smtClean="0">
                <a:latin typeface="微软雅黑" pitchFamily="34" charset="-122"/>
                <a:ea typeface="微软雅黑" pitchFamily="34" charset="-122"/>
              </a:rPr>
              <a:t>。</a:t>
            </a:r>
            <a:endParaRPr lang="en-US" altLang="zh-CN" kern="0" dirty="0" smtClean="0">
              <a:latin typeface="微软雅黑" pitchFamily="34" charset="-122"/>
              <a:ea typeface="微软雅黑" pitchFamily="34" charset="-122"/>
            </a:endParaRPr>
          </a:p>
          <a:p>
            <a:pPr defTabSz="0" fontAlgn="base">
              <a:lnSpc>
                <a:spcPts val="3100"/>
              </a:lnSpc>
              <a:spcBef>
                <a:spcPct val="20000"/>
              </a:spcBef>
              <a:spcAft>
                <a:spcPct val="0"/>
              </a:spcAft>
              <a:buClr>
                <a:srgbClr val="2F2F2F"/>
              </a:buClr>
              <a:buSzPct val="50000"/>
            </a:pPr>
            <a:r>
              <a:rPr lang="en-US" altLang="zh-CN" kern="0" dirty="0">
                <a:latin typeface="微软雅黑" pitchFamily="34" charset="-122"/>
                <a:ea typeface="微软雅黑" pitchFamily="34" charset="-122"/>
                <a:sym typeface="微软雅黑" pitchFamily="34" charset="-122"/>
              </a:rPr>
              <a:t> </a:t>
            </a:r>
            <a:r>
              <a:rPr lang="en-US" altLang="zh-CN" kern="0" dirty="0" smtClean="0">
                <a:latin typeface="微软雅黑" pitchFamily="34" charset="-122"/>
                <a:ea typeface="微软雅黑" pitchFamily="34" charset="-122"/>
                <a:sym typeface="微软雅黑" pitchFamily="34" charset="-122"/>
              </a:rPr>
              <a:t>   </a:t>
            </a:r>
            <a:r>
              <a:rPr lang="zh-CN" altLang="en-US" b="1" kern="0" dirty="0">
                <a:solidFill>
                  <a:srgbClr val="00B0F0"/>
                </a:solidFill>
                <a:latin typeface="微软雅黑" pitchFamily="34" charset="-122"/>
                <a:ea typeface="微软雅黑" pitchFamily="34" charset="-122"/>
                <a:sym typeface="微软雅黑" pitchFamily="34" charset="-122"/>
              </a:rPr>
              <a:t>（四）探索推进评定分离方法。</a:t>
            </a:r>
            <a:r>
              <a:rPr lang="zh-CN" altLang="en-US" kern="0" dirty="0">
                <a:latin typeface="微软雅黑" pitchFamily="34" charset="-122"/>
                <a:ea typeface="微软雅黑" pitchFamily="34" charset="-122"/>
                <a:sym typeface="微软雅黑" pitchFamily="34" charset="-122"/>
              </a:rPr>
              <a:t>招标人应科学制定评标定标方法，建立健全内部控制程序和决策约束机制，根据报价情况和技术咨询建议，择优确定中标人</a:t>
            </a:r>
            <a:r>
              <a:rPr lang="zh-CN" altLang="en-US" kern="0" dirty="0" smtClean="0">
                <a:latin typeface="微软雅黑" pitchFamily="34" charset="-122"/>
                <a:ea typeface="微软雅黑" pitchFamily="34" charset="-122"/>
                <a:sym typeface="微软雅黑" pitchFamily="34" charset="-122"/>
              </a:rPr>
              <a:t>，</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en-US" altLang="zh-CN" kern="0" dirty="0">
                <a:latin typeface="微软雅黑" pitchFamily="34" charset="-122"/>
                <a:ea typeface="微软雅黑" pitchFamily="34" charset="-122"/>
                <a:sym typeface="微软雅黑" pitchFamily="34" charset="-122"/>
              </a:rPr>
              <a:t> </a:t>
            </a:r>
            <a:r>
              <a:rPr lang="en-US" altLang="zh-CN" kern="0" dirty="0" smtClean="0">
                <a:latin typeface="微软雅黑" pitchFamily="34" charset="-122"/>
                <a:ea typeface="微软雅黑" pitchFamily="34" charset="-122"/>
                <a:sym typeface="微软雅黑" pitchFamily="34" charset="-122"/>
              </a:rPr>
              <a:t>   </a:t>
            </a:r>
            <a:r>
              <a:rPr lang="zh-CN" altLang="en-US" b="1" kern="0" dirty="0">
                <a:solidFill>
                  <a:srgbClr val="00B0F0"/>
                </a:solidFill>
                <a:latin typeface="微软雅黑" pitchFamily="34" charset="-122"/>
                <a:ea typeface="微软雅黑" pitchFamily="34" charset="-122"/>
                <a:sym typeface="微软雅黑" pitchFamily="34" charset="-122"/>
              </a:rPr>
              <a:t>（五）全面推行电子招标投标。</a:t>
            </a:r>
            <a:r>
              <a:rPr lang="zh-CN" altLang="en-US" kern="0" dirty="0">
                <a:latin typeface="微软雅黑" pitchFamily="34" charset="-122"/>
                <a:ea typeface="微软雅黑" pitchFamily="34" charset="-122"/>
                <a:sym typeface="微软雅黑" pitchFamily="34" charset="-122"/>
              </a:rPr>
              <a:t>全面推行招标投标交易全过程</a:t>
            </a:r>
            <a:r>
              <a:rPr lang="zh-CN" altLang="en-US" kern="0" dirty="0" smtClean="0">
                <a:latin typeface="微软雅黑" pitchFamily="34" charset="-122"/>
                <a:ea typeface="微软雅黑" pitchFamily="34" charset="-122"/>
                <a:sym typeface="微软雅黑" pitchFamily="34" charset="-122"/>
              </a:rPr>
              <a:t>电</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子化</a:t>
            </a:r>
            <a:r>
              <a:rPr lang="zh-CN" altLang="en-US" kern="0" dirty="0">
                <a:latin typeface="微软雅黑" pitchFamily="34" charset="-122"/>
                <a:ea typeface="微软雅黑" pitchFamily="34" charset="-122"/>
                <a:sym typeface="微软雅黑" pitchFamily="34" charset="-122"/>
              </a:rPr>
              <a:t>和异地远程评标，实现招标投标活动信息公开</a:t>
            </a:r>
            <a:r>
              <a:rPr lang="zh-CN" altLang="en-US" kern="0" dirty="0" smtClean="0">
                <a:latin typeface="微软雅黑" pitchFamily="34" charset="-122"/>
                <a:ea typeface="微软雅黑" pitchFamily="34" charset="-122"/>
                <a:sym typeface="微软雅黑" pitchFamily="34" charset="-122"/>
              </a:rPr>
              <a:t>。</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en-US" altLang="zh-CN" kern="0" dirty="0">
                <a:latin typeface="微软雅黑" pitchFamily="34" charset="-122"/>
                <a:ea typeface="微软雅黑" pitchFamily="34" charset="-122"/>
                <a:sym typeface="微软雅黑" pitchFamily="34" charset="-122"/>
              </a:rPr>
              <a:t> </a:t>
            </a:r>
            <a:r>
              <a:rPr lang="en-US" altLang="zh-CN" kern="0" dirty="0" smtClean="0">
                <a:latin typeface="微软雅黑" pitchFamily="34" charset="-122"/>
                <a:ea typeface="微软雅黑" pitchFamily="34" charset="-122"/>
                <a:sym typeface="微软雅黑" pitchFamily="34" charset="-122"/>
              </a:rPr>
              <a:t>   </a:t>
            </a:r>
            <a:r>
              <a:rPr lang="zh-CN" altLang="en-US" b="1" kern="0" dirty="0">
                <a:solidFill>
                  <a:srgbClr val="00B0F0"/>
                </a:solidFill>
                <a:latin typeface="微软雅黑" pitchFamily="34" charset="-122"/>
                <a:ea typeface="微软雅黑" pitchFamily="34" charset="-122"/>
                <a:sym typeface="微软雅黑" pitchFamily="34" charset="-122"/>
              </a:rPr>
              <a:t>（六）推动市场形成价格机制</a:t>
            </a:r>
            <a:r>
              <a:rPr lang="zh-CN" altLang="en-US" kern="0" dirty="0">
                <a:latin typeface="微软雅黑" pitchFamily="34" charset="-122"/>
                <a:ea typeface="微软雅黑" pitchFamily="34" charset="-122"/>
                <a:sym typeface="微软雅黑" pitchFamily="34" charset="-122"/>
              </a:rPr>
              <a:t>。实施工程造价供给侧结构性</a:t>
            </a:r>
            <a:r>
              <a:rPr lang="zh-CN" altLang="en-US" kern="0" dirty="0" smtClean="0">
                <a:latin typeface="微软雅黑" pitchFamily="34" charset="-122"/>
                <a:ea typeface="微软雅黑" pitchFamily="34" charset="-122"/>
                <a:sym typeface="微软雅黑" pitchFamily="34" charset="-122"/>
              </a:rPr>
              <a:t>改革</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a:t>
            </a:r>
            <a:r>
              <a:rPr lang="zh-CN" altLang="en-US" kern="0" dirty="0">
                <a:latin typeface="微软雅黑" pitchFamily="34" charset="-122"/>
                <a:ea typeface="微软雅黑" pitchFamily="34" charset="-122"/>
                <a:sym typeface="微软雅黑" pitchFamily="34" charset="-122"/>
              </a:rPr>
              <a:t>鼓励地方建立工程造价数据库和发布市场化的造价指标指数，</a:t>
            </a:r>
            <a:r>
              <a:rPr lang="zh-CN" altLang="en-US" kern="0" dirty="0" smtClean="0">
                <a:latin typeface="微软雅黑" pitchFamily="34" charset="-122"/>
                <a:ea typeface="微软雅黑" pitchFamily="34" charset="-122"/>
                <a:sym typeface="微软雅黑" pitchFamily="34" charset="-122"/>
              </a:rPr>
              <a:t>促</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进</a:t>
            </a:r>
            <a:r>
              <a:rPr lang="zh-CN" altLang="en-US" kern="0" dirty="0">
                <a:latin typeface="微软雅黑" pitchFamily="34" charset="-122"/>
                <a:ea typeface="微软雅黑" pitchFamily="34" charset="-122"/>
                <a:sym typeface="微软雅黑" pitchFamily="34" charset="-122"/>
              </a:rPr>
              <a:t>通过市场竞争形成合同价。</a:t>
            </a:r>
            <a:r>
              <a:rPr lang="zh-CN" altLang="en-US" kern="0" dirty="0">
                <a:solidFill>
                  <a:srgbClr val="FF0000"/>
                </a:solidFill>
                <a:latin typeface="微软雅黑" pitchFamily="34" charset="-122"/>
                <a:ea typeface="微软雅黑" pitchFamily="34" charset="-122"/>
                <a:sym typeface="微软雅黑" pitchFamily="34" charset="-122"/>
              </a:rPr>
              <a:t>招标人不得将未完成审计作为延期</a:t>
            </a:r>
            <a:r>
              <a:rPr lang="zh-CN" altLang="en-US" kern="0" dirty="0" smtClean="0">
                <a:solidFill>
                  <a:srgbClr val="FF0000"/>
                </a:solidFill>
                <a:latin typeface="微软雅黑" pitchFamily="34" charset="-122"/>
                <a:ea typeface="微软雅黑" pitchFamily="34" charset="-122"/>
                <a:sym typeface="微软雅黑" pitchFamily="34" charset="-122"/>
              </a:rPr>
              <a:t>工</a:t>
            </a:r>
            <a:endParaRPr lang="en-US" altLang="zh-CN" kern="0" dirty="0" smtClean="0">
              <a:solidFill>
                <a:srgbClr val="FF0000"/>
              </a:solidFill>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solidFill>
                  <a:srgbClr val="FF0000"/>
                </a:solidFill>
                <a:latin typeface="微软雅黑" pitchFamily="34" charset="-122"/>
                <a:ea typeface="微软雅黑" pitchFamily="34" charset="-122"/>
                <a:sym typeface="微软雅黑" pitchFamily="34" charset="-122"/>
              </a:rPr>
              <a:t>程</a:t>
            </a:r>
            <a:r>
              <a:rPr lang="zh-CN" altLang="en-US" kern="0" dirty="0">
                <a:solidFill>
                  <a:srgbClr val="FF0000"/>
                </a:solidFill>
                <a:latin typeface="微软雅黑" pitchFamily="34" charset="-122"/>
                <a:ea typeface="微软雅黑" pitchFamily="34" charset="-122"/>
                <a:sym typeface="微软雅黑" pitchFamily="34" charset="-122"/>
              </a:rPr>
              <a:t>结算、拖欠工程款的理由</a:t>
            </a:r>
            <a:r>
              <a:rPr lang="zh-CN" altLang="en-US" kern="0" dirty="0" smtClean="0">
                <a:solidFill>
                  <a:srgbClr val="FF0000"/>
                </a:solidFill>
                <a:latin typeface="微软雅黑" pitchFamily="34" charset="-122"/>
                <a:ea typeface="微软雅黑" pitchFamily="34" charset="-122"/>
                <a:sym typeface="微软雅黑" pitchFamily="34" charset="-122"/>
              </a:rPr>
              <a:t>。</a:t>
            </a:r>
            <a:r>
              <a:rPr lang="en-US" altLang="zh-CN" b="1" kern="0" dirty="0" smtClean="0">
                <a:solidFill>
                  <a:srgbClr val="0070C0"/>
                </a:solidFill>
                <a:latin typeface="方正舒体" panose="02010601030101010101" pitchFamily="2" charset="-122"/>
                <a:ea typeface="方正舒体" panose="02010601030101010101" pitchFamily="2" charset="-122"/>
                <a:sym typeface="微软雅黑" pitchFamily="34" charset="-122"/>
              </a:rPr>
              <a:t>-</a:t>
            </a:r>
            <a:r>
              <a:rPr lang="zh-CN" altLang="en-US" b="1" kern="0" dirty="0" smtClean="0">
                <a:solidFill>
                  <a:srgbClr val="0070C0"/>
                </a:solidFill>
                <a:latin typeface="方正舒体" panose="02010601030101010101" pitchFamily="2" charset="-122"/>
                <a:ea typeface="方正舒体" panose="02010601030101010101" pitchFamily="2" charset="-122"/>
                <a:sym typeface="微软雅黑" pitchFamily="34" charset="-122"/>
              </a:rPr>
              <a:t>说说而已</a:t>
            </a:r>
            <a:endParaRPr lang="en-US" altLang="zh-CN" b="1" kern="0" dirty="0">
              <a:solidFill>
                <a:srgbClr val="0070C0"/>
              </a:solidFill>
              <a:latin typeface="方正舒体" panose="02010601030101010101" pitchFamily="2" charset="-122"/>
              <a:ea typeface="方正舒体" panose="02010601030101010101" pitchFamily="2" charset="-122"/>
              <a:sym typeface="微软雅黑"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978" y="3758711"/>
            <a:ext cx="3003516" cy="2491306"/>
          </a:xfrm>
          <a:prstGeom prst="rect">
            <a:avLst/>
          </a:prstGeom>
        </p:spPr>
      </p:pic>
      <p:sp>
        <p:nvSpPr>
          <p:cNvPr id="4" name="椭圆 3"/>
          <p:cNvSpPr/>
          <p:nvPr/>
        </p:nvSpPr>
        <p:spPr>
          <a:xfrm>
            <a:off x="7534656" y="643738"/>
            <a:ext cx="1711757" cy="41696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7" name="TextBox 6"/>
          <p:cNvSpPr txBox="1"/>
          <p:nvPr/>
        </p:nvSpPr>
        <p:spPr>
          <a:xfrm>
            <a:off x="7768742" y="682944"/>
            <a:ext cx="1243584" cy="338554"/>
          </a:xfrm>
          <a:prstGeom prst="rect">
            <a:avLst/>
          </a:prstGeom>
          <a:noFill/>
        </p:spPr>
        <p:txBody>
          <a:bodyPr wrap="square" rtlCol="0">
            <a:spAutoFit/>
          </a:bodyPr>
          <a:lstStyle/>
          <a:p>
            <a:r>
              <a:rPr lang="zh-CN" altLang="en-US" sz="1600" dirty="0" smtClean="0">
                <a:latin typeface="华文新魏" panose="02010800040101010101" pitchFamily="2" charset="-122"/>
                <a:ea typeface="华文新魏" panose="02010800040101010101" pitchFamily="2" charset="-122"/>
              </a:rPr>
              <a:t>此条有点用</a:t>
            </a:r>
            <a:endParaRPr lang="zh-CN" altLang="en-US" sz="1600" dirty="0">
              <a:latin typeface="华文新魏" panose="02010800040101010101" pitchFamily="2" charset="-122"/>
              <a:ea typeface="华文新魏" panose="02010800040101010101" pitchFamily="2" charset="-122"/>
            </a:endParaRPr>
          </a:p>
        </p:txBody>
      </p:sp>
      <p:cxnSp>
        <p:nvCxnSpPr>
          <p:cNvPr id="9" name="直接箭头连接符 8"/>
          <p:cNvCxnSpPr/>
          <p:nvPr/>
        </p:nvCxnSpPr>
        <p:spPr>
          <a:xfrm flipV="1">
            <a:off x="7695590" y="1060704"/>
            <a:ext cx="453543" cy="994867"/>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016748"/>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95683"/>
            <a:ext cx="5598318" cy="423863"/>
          </a:xfrm>
        </p:spPr>
        <p:txBody>
          <a:bodyPr>
            <a:normAutofit fontScale="85000" lnSpcReduction="20000"/>
          </a:bodyPr>
          <a:lstStyle/>
          <a:p>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一</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）住建部</a:t>
            </a:r>
            <a:r>
              <a:rPr lang="en-US" altLang="zh-CN" sz="3200" b="1" dirty="0" smtClean="0">
                <a:solidFill>
                  <a:schemeClr val="accent2">
                    <a:lumMod val="50000"/>
                  </a:schemeClr>
                </a:solidFill>
                <a:latin typeface="微软雅黑" panose="020B0503020204020204" pitchFamily="34" charset="-122"/>
                <a:ea typeface="微软雅黑" panose="020B0503020204020204" pitchFamily="34" charset="-122"/>
              </a:rPr>
              <a:t>〔</a:t>
            </a:r>
            <a:r>
              <a:rPr lang="en-US" altLang="zh-CN" sz="3200" b="1" dirty="0">
                <a:solidFill>
                  <a:schemeClr val="accent2">
                    <a:lumMod val="50000"/>
                  </a:schemeClr>
                </a:solidFill>
                <a:latin typeface="微软雅黑" panose="020B0503020204020204" pitchFamily="34" charset="-122"/>
                <a:ea typeface="微软雅黑" panose="020B0503020204020204" pitchFamily="34" charset="-122"/>
              </a:rPr>
              <a:t>2019〕11</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号文</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0" y="1458493"/>
            <a:ext cx="10841743" cy="480014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59991" y="1528152"/>
            <a:ext cx="10541438" cy="4353491"/>
          </a:xfrm>
          <a:prstGeom prst="rect">
            <a:avLst/>
          </a:prstGeom>
        </p:spPr>
        <p:txBody>
          <a:bodyPr wrap="square" lIns="91432" tIns="45716" rIns="91432" bIns="45716">
            <a:spAutoFit/>
          </a:bodyPr>
          <a:lstStyle/>
          <a:p>
            <a:pPr defTabSz="0" fontAlgn="base">
              <a:lnSpc>
                <a:spcPts val="3541"/>
              </a:lnSpc>
              <a:spcBef>
                <a:spcPct val="20000"/>
              </a:spcBef>
              <a:spcAft>
                <a:spcPct val="0"/>
              </a:spcAft>
              <a:buClr>
                <a:srgbClr val="2F2F2F"/>
              </a:buClr>
              <a:buSzPct val="50000"/>
            </a:pPr>
            <a:r>
              <a:rPr lang="zh-CN" altLang="en-US" kern="0" dirty="0">
                <a:latin typeface="微软雅黑" pitchFamily="34" charset="-122"/>
                <a:ea typeface="微软雅黑" pitchFamily="34" charset="-122"/>
              </a:rPr>
              <a:t> </a:t>
            </a:r>
            <a:r>
              <a:rPr lang="zh-CN" altLang="en-US" kern="0" dirty="0" smtClean="0">
                <a:latin typeface="微软雅黑" pitchFamily="34" charset="-122"/>
                <a:ea typeface="微软雅黑" pitchFamily="34" charset="-122"/>
              </a:rPr>
              <a:t>   </a:t>
            </a:r>
            <a:r>
              <a:rPr lang="zh-CN" altLang="en-US" b="1" kern="0" dirty="0">
                <a:solidFill>
                  <a:srgbClr val="0070C0"/>
                </a:solidFill>
                <a:latin typeface="微软雅黑" pitchFamily="34" charset="-122"/>
                <a:ea typeface="微软雅黑" pitchFamily="34" charset="-122"/>
              </a:rPr>
              <a:t>三、加强招标投标过程监管</a:t>
            </a:r>
            <a:endParaRPr lang="en-US" altLang="zh-CN" b="1" kern="0" dirty="0">
              <a:solidFill>
                <a:srgbClr val="0070C0"/>
              </a:solidFill>
              <a:latin typeface="微软雅黑" pitchFamily="34" charset="-122"/>
              <a:ea typeface="微软雅黑" pitchFamily="34" charset="-122"/>
            </a:endParaRPr>
          </a:p>
          <a:p>
            <a:pPr defTabSz="0" fontAlgn="base">
              <a:lnSpc>
                <a:spcPts val="3541"/>
              </a:lnSpc>
              <a:spcBef>
                <a:spcPct val="20000"/>
              </a:spcBef>
              <a:spcAft>
                <a:spcPct val="0"/>
              </a:spcAft>
              <a:buClr>
                <a:srgbClr val="2F2F2F"/>
              </a:buClr>
              <a:buSzPct val="50000"/>
            </a:pPr>
            <a:r>
              <a:rPr lang="en-US" altLang="zh-CN" kern="0" dirty="0">
                <a:latin typeface="微软雅黑" pitchFamily="34" charset="-122"/>
                <a:ea typeface="微软雅黑" pitchFamily="34" charset="-122"/>
              </a:rPr>
              <a:t> </a:t>
            </a:r>
            <a:r>
              <a:rPr lang="en-US" altLang="zh-CN" kern="0" dirty="0" smtClean="0">
                <a:latin typeface="微软雅黑" pitchFamily="34" charset="-122"/>
                <a:ea typeface="微软雅黑" pitchFamily="34" charset="-122"/>
              </a:rPr>
              <a:t>   </a:t>
            </a:r>
            <a:r>
              <a:rPr lang="zh-CN" altLang="en-US" b="1" kern="0" dirty="0">
                <a:solidFill>
                  <a:srgbClr val="00B0F0"/>
                </a:solidFill>
                <a:latin typeface="微软雅黑" pitchFamily="34" charset="-122"/>
                <a:ea typeface="微软雅黑" pitchFamily="34" charset="-122"/>
              </a:rPr>
              <a:t>（七）加强招标投标活动监管。</a:t>
            </a:r>
            <a:r>
              <a:rPr lang="zh-CN" altLang="en-US" kern="0" dirty="0">
                <a:latin typeface="微软雅黑" pitchFamily="34" charset="-122"/>
                <a:ea typeface="微软雅黑" pitchFamily="34" charset="-122"/>
              </a:rPr>
              <a:t>各级住房和城乡建设主管部门应按照</a:t>
            </a:r>
            <a:r>
              <a:rPr lang="zh-CN" altLang="en-US" kern="0" dirty="0">
                <a:solidFill>
                  <a:srgbClr val="FF0000"/>
                </a:solidFill>
                <a:latin typeface="微软雅黑" pitchFamily="34" charset="-122"/>
                <a:ea typeface="微软雅黑" pitchFamily="34" charset="-122"/>
              </a:rPr>
              <a:t>“双随机、一公开”的要求，加大招标投标事中事后查处力度</a:t>
            </a:r>
            <a:r>
              <a:rPr lang="zh-CN" altLang="en-US" kern="0" dirty="0">
                <a:latin typeface="微软雅黑" pitchFamily="34" charset="-122"/>
                <a:ea typeface="微软雅黑" pitchFamily="34" charset="-122"/>
              </a:rPr>
              <a:t>，严厉打击串通投标、弄虚作假等违法违规</a:t>
            </a:r>
            <a:r>
              <a:rPr lang="zh-CN" altLang="en-US" kern="0" dirty="0" smtClean="0">
                <a:latin typeface="微软雅黑" pitchFamily="34" charset="-122"/>
                <a:ea typeface="微软雅黑" pitchFamily="34" charset="-122"/>
              </a:rPr>
              <a:t>行为。</a:t>
            </a:r>
            <a:endParaRPr lang="en-US" altLang="zh-CN" kern="0" dirty="0" smtClean="0">
              <a:latin typeface="微软雅黑" pitchFamily="34" charset="-122"/>
              <a:ea typeface="微软雅黑" pitchFamily="34" charset="-122"/>
            </a:endParaRPr>
          </a:p>
          <a:p>
            <a:pPr defTabSz="0" fontAlgn="base">
              <a:lnSpc>
                <a:spcPts val="3541"/>
              </a:lnSpc>
              <a:spcBef>
                <a:spcPct val="20000"/>
              </a:spcBef>
              <a:spcAft>
                <a:spcPct val="0"/>
              </a:spcAft>
              <a:buClr>
                <a:srgbClr val="2F2F2F"/>
              </a:buClr>
              <a:buSzPct val="50000"/>
            </a:pPr>
            <a:r>
              <a:rPr lang="en-US" altLang="zh-CN" kern="0" dirty="0">
                <a:latin typeface="微软雅黑" pitchFamily="34" charset="-122"/>
                <a:ea typeface="微软雅黑" pitchFamily="34" charset="-122"/>
                <a:sym typeface="微软雅黑" pitchFamily="34" charset="-122"/>
              </a:rPr>
              <a:t> </a:t>
            </a:r>
            <a:r>
              <a:rPr lang="en-US" altLang="zh-CN" kern="0" dirty="0" smtClean="0">
                <a:latin typeface="微软雅黑" pitchFamily="34" charset="-122"/>
                <a:ea typeface="微软雅黑" pitchFamily="34" charset="-122"/>
                <a:sym typeface="微软雅黑" pitchFamily="34" charset="-122"/>
              </a:rPr>
              <a:t>   </a:t>
            </a:r>
            <a:r>
              <a:rPr lang="zh-CN" altLang="en-US" b="1" kern="0" dirty="0">
                <a:solidFill>
                  <a:srgbClr val="00B0F0"/>
                </a:solidFill>
                <a:latin typeface="微软雅黑" pitchFamily="34" charset="-122"/>
                <a:ea typeface="微软雅黑" pitchFamily="34" charset="-122"/>
                <a:sym typeface="微软雅黑" pitchFamily="34" charset="-122"/>
              </a:rPr>
              <a:t>（八）加强评标专家监管。</a:t>
            </a:r>
            <a:r>
              <a:rPr lang="zh-CN" altLang="en-US" kern="0" dirty="0">
                <a:latin typeface="微软雅黑" pitchFamily="34" charset="-122"/>
                <a:ea typeface="微软雅黑" pitchFamily="34" charset="-122"/>
                <a:sym typeface="微软雅黑" pitchFamily="34" charset="-122"/>
              </a:rPr>
              <a:t>各级住房和城乡建设主管部门要结合实际健全完善评标专家动态监管和抽取监督的管理制度，建立评标专家考核和退出机制</a:t>
            </a:r>
            <a:r>
              <a:rPr lang="zh-CN" altLang="en-US" kern="0" dirty="0" smtClean="0">
                <a:latin typeface="微软雅黑" pitchFamily="34" charset="-122"/>
                <a:ea typeface="微软雅黑" pitchFamily="34" charset="-122"/>
                <a:sym typeface="微软雅黑" pitchFamily="34" charset="-122"/>
              </a:rPr>
              <a:t>。</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541"/>
              </a:lnSpc>
              <a:spcBef>
                <a:spcPct val="20000"/>
              </a:spcBef>
              <a:spcAft>
                <a:spcPct val="0"/>
              </a:spcAft>
              <a:buClr>
                <a:srgbClr val="2F2F2F"/>
              </a:buClr>
              <a:buSzPct val="50000"/>
            </a:pPr>
            <a:r>
              <a:rPr lang="en-US" altLang="zh-CN" kern="0" dirty="0">
                <a:latin typeface="微软雅黑" pitchFamily="34" charset="-122"/>
                <a:ea typeface="微软雅黑" pitchFamily="34" charset="-122"/>
                <a:sym typeface="微软雅黑" pitchFamily="34" charset="-122"/>
              </a:rPr>
              <a:t> </a:t>
            </a:r>
            <a:r>
              <a:rPr lang="en-US" altLang="zh-CN" kern="0" dirty="0" smtClean="0">
                <a:latin typeface="微软雅黑" pitchFamily="34" charset="-122"/>
                <a:ea typeface="微软雅黑" pitchFamily="34" charset="-122"/>
                <a:sym typeface="微软雅黑" pitchFamily="34" charset="-122"/>
              </a:rPr>
              <a:t>   </a:t>
            </a:r>
            <a:r>
              <a:rPr lang="zh-CN" altLang="en-US" b="1" kern="0" dirty="0">
                <a:solidFill>
                  <a:srgbClr val="00B0F0"/>
                </a:solidFill>
                <a:latin typeface="微软雅黑" pitchFamily="34" charset="-122"/>
                <a:ea typeface="微软雅黑" pitchFamily="34" charset="-122"/>
                <a:sym typeface="微软雅黑" pitchFamily="34" charset="-122"/>
              </a:rPr>
              <a:t>（九）强化招标代理机构市场行为监管。</a:t>
            </a:r>
            <a:r>
              <a:rPr lang="zh-CN" altLang="en-US" kern="0" dirty="0">
                <a:latin typeface="微软雅黑" pitchFamily="34" charset="-122"/>
                <a:ea typeface="微软雅黑" pitchFamily="34" charset="-122"/>
                <a:sym typeface="微软雅黑" pitchFamily="34" charset="-122"/>
              </a:rPr>
              <a:t>实行招标代理机构信息自愿报送和年度业绩公示制度，完善全过程工程咨询机构从事招标投标活动的监管。加强招标代理机构</a:t>
            </a:r>
            <a:r>
              <a:rPr lang="zh-CN" altLang="en-US" kern="0" dirty="0">
                <a:solidFill>
                  <a:srgbClr val="FF0000"/>
                </a:solidFill>
                <a:latin typeface="微软雅黑" pitchFamily="34" charset="-122"/>
                <a:ea typeface="微软雅黑" pitchFamily="34" charset="-122"/>
                <a:sym typeface="微软雅黑" pitchFamily="34" charset="-122"/>
              </a:rPr>
              <a:t>从业人员考核、评价</a:t>
            </a:r>
            <a:r>
              <a:rPr lang="zh-CN" altLang="en-US" kern="0" dirty="0">
                <a:latin typeface="微软雅黑" pitchFamily="34" charset="-122"/>
                <a:ea typeface="微软雅黑" pitchFamily="34" charset="-122"/>
                <a:sym typeface="微软雅黑" pitchFamily="34" charset="-122"/>
              </a:rPr>
              <a:t>，严格依法查处从业人员违法违规行为，信用评价信息向社会公开</a:t>
            </a:r>
            <a:r>
              <a:rPr lang="zh-CN" altLang="en-US" kern="0" dirty="0" smtClean="0">
                <a:latin typeface="微软雅黑" pitchFamily="34" charset="-122"/>
                <a:ea typeface="微软雅黑" pitchFamily="34" charset="-122"/>
                <a:sym typeface="微软雅黑" pitchFamily="34" charset="-122"/>
              </a:rPr>
              <a:t>。</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541"/>
              </a:lnSpc>
              <a:spcBef>
                <a:spcPct val="20000"/>
              </a:spcBef>
              <a:spcAft>
                <a:spcPct val="0"/>
              </a:spcAft>
              <a:buClr>
                <a:srgbClr val="2F2F2F"/>
              </a:buClr>
              <a:buSzPct val="50000"/>
            </a:pPr>
            <a:r>
              <a:rPr lang="en-US" altLang="zh-CN" kern="0" dirty="0">
                <a:latin typeface="微软雅黑" pitchFamily="34" charset="-122"/>
                <a:ea typeface="微软雅黑" pitchFamily="34" charset="-122"/>
                <a:sym typeface="微软雅黑" pitchFamily="34" charset="-122"/>
              </a:rPr>
              <a:t> </a:t>
            </a:r>
            <a:r>
              <a:rPr lang="en-US" altLang="zh-CN" kern="0" dirty="0" smtClean="0">
                <a:latin typeface="微软雅黑" pitchFamily="34" charset="-122"/>
                <a:ea typeface="微软雅黑" pitchFamily="34" charset="-122"/>
                <a:sym typeface="微软雅黑" pitchFamily="34" charset="-122"/>
              </a:rPr>
              <a:t>   </a:t>
            </a:r>
            <a:r>
              <a:rPr lang="zh-CN" altLang="en-US" b="1" kern="0" dirty="0">
                <a:solidFill>
                  <a:srgbClr val="00B0F0"/>
                </a:solidFill>
                <a:latin typeface="微软雅黑" pitchFamily="34" charset="-122"/>
                <a:ea typeface="微软雅黑" pitchFamily="34" charset="-122"/>
                <a:sym typeface="微软雅黑" pitchFamily="34" charset="-122"/>
              </a:rPr>
              <a:t>（十）强化合同履约监管。</a:t>
            </a:r>
            <a:r>
              <a:rPr lang="zh-CN" altLang="en-US" kern="0" dirty="0">
                <a:latin typeface="微软雅黑" pitchFamily="34" charset="-122"/>
                <a:ea typeface="微软雅黑" pitchFamily="34" charset="-122"/>
                <a:sym typeface="微软雅黑" pitchFamily="34" charset="-122"/>
              </a:rPr>
              <a:t>加强建筑市场和施工现场“两场”联动，将履约行为纳入信用评价</a:t>
            </a:r>
            <a:r>
              <a:rPr lang="zh-CN" altLang="en-US" kern="0" dirty="0" smtClean="0">
                <a:latin typeface="微软雅黑" pitchFamily="34" charset="-122"/>
                <a:ea typeface="微软雅黑" pitchFamily="34" charset="-122"/>
                <a:sym typeface="微软雅黑" pitchFamily="34" charset="-122"/>
              </a:rPr>
              <a:t>。</a:t>
            </a:r>
            <a:endParaRPr lang="en-US" altLang="zh-CN" kern="0" dirty="0" smtClean="0">
              <a:latin typeface="微软雅黑" pitchFamily="34" charset="-122"/>
              <a:ea typeface="微软雅黑" pitchFamily="34" charset="-122"/>
              <a:sym typeface="微软雅黑" pitchFamily="34" charset="-122"/>
            </a:endParaRPr>
          </a:p>
        </p:txBody>
      </p:sp>
      <p:sp>
        <p:nvSpPr>
          <p:cNvPr id="3" name="椭圆 2"/>
          <p:cNvSpPr/>
          <p:nvPr/>
        </p:nvSpPr>
        <p:spPr>
          <a:xfrm>
            <a:off x="7379207" y="468172"/>
            <a:ext cx="2311603" cy="760781"/>
          </a:xfrm>
          <a:prstGeom prst="ellipse">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4" name="TextBox 3"/>
          <p:cNvSpPr txBox="1"/>
          <p:nvPr/>
        </p:nvSpPr>
        <p:spPr>
          <a:xfrm>
            <a:off x="7684616" y="571564"/>
            <a:ext cx="1700786" cy="553998"/>
          </a:xfrm>
          <a:prstGeom prst="rect">
            <a:avLst/>
          </a:prstGeom>
          <a:noFill/>
        </p:spPr>
        <p:txBody>
          <a:bodyPr wrap="square" rtlCol="0">
            <a:spAutoFit/>
          </a:bodyPr>
          <a:lstStyle/>
          <a:p>
            <a:pPr>
              <a:lnSpc>
                <a:spcPts val="1800"/>
              </a:lnSpc>
            </a:pPr>
            <a:r>
              <a:rPr lang="zh-CN" altLang="en-US" sz="1700" dirty="0" smtClean="0">
                <a:latin typeface="华文新魏" panose="02010800040101010101" pitchFamily="2" charset="-122"/>
                <a:ea typeface="华文新魏" panose="02010800040101010101" pitchFamily="2" charset="-122"/>
              </a:rPr>
              <a:t>这四块很重要，但没有具体措施</a:t>
            </a:r>
            <a:endParaRPr lang="zh-CN" altLang="en-US" sz="1700" dirty="0">
              <a:latin typeface="华文新魏" panose="02010800040101010101" pitchFamily="2" charset="-122"/>
              <a:ea typeface="华文新魏" panose="02010800040101010101" pitchFamily="2" charset="-122"/>
            </a:endParaRPr>
          </a:p>
        </p:txBody>
      </p:sp>
      <p:cxnSp>
        <p:nvCxnSpPr>
          <p:cNvPr id="10" name="直接箭头连接符 9"/>
          <p:cNvCxnSpPr/>
          <p:nvPr/>
        </p:nvCxnSpPr>
        <p:spPr>
          <a:xfrm flipH="1">
            <a:off x="7684616" y="1228954"/>
            <a:ext cx="405995" cy="6144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01674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95683"/>
            <a:ext cx="5598318" cy="423863"/>
          </a:xfrm>
        </p:spPr>
        <p:txBody>
          <a:bodyPr>
            <a:normAutofit fontScale="85000" lnSpcReduction="20000"/>
          </a:bodyPr>
          <a:lstStyle/>
          <a:p>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一</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）住建部</a:t>
            </a:r>
            <a:r>
              <a:rPr lang="en-US" altLang="zh-CN" sz="3200" b="1" dirty="0" smtClean="0">
                <a:solidFill>
                  <a:schemeClr val="accent2">
                    <a:lumMod val="50000"/>
                  </a:schemeClr>
                </a:solidFill>
                <a:latin typeface="微软雅黑" panose="020B0503020204020204" pitchFamily="34" charset="-122"/>
                <a:ea typeface="微软雅黑" panose="020B0503020204020204" pitchFamily="34" charset="-122"/>
              </a:rPr>
              <a:t>〔</a:t>
            </a:r>
            <a:r>
              <a:rPr lang="en-US" altLang="zh-CN" sz="3200" b="1" dirty="0">
                <a:solidFill>
                  <a:schemeClr val="accent2">
                    <a:lumMod val="50000"/>
                  </a:schemeClr>
                </a:solidFill>
                <a:latin typeface="微软雅黑" panose="020B0503020204020204" pitchFamily="34" charset="-122"/>
                <a:ea typeface="微软雅黑" panose="020B0503020204020204" pitchFamily="34" charset="-122"/>
              </a:rPr>
              <a:t>2019〕11</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号文</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0" y="1458493"/>
            <a:ext cx="10841743" cy="480014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59991" y="1447685"/>
            <a:ext cx="10541438" cy="4891587"/>
          </a:xfrm>
          <a:prstGeom prst="rect">
            <a:avLst/>
          </a:prstGeom>
        </p:spPr>
        <p:txBody>
          <a:bodyPr wrap="square" lIns="91432" tIns="45716" rIns="91432" bIns="45716">
            <a:spAutoFit/>
          </a:bodyPr>
          <a:lstStyle/>
          <a:p>
            <a:pPr defTabSz="0" fontAlgn="base">
              <a:lnSpc>
                <a:spcPts val="3541"/>
              </a:lnSpc>
              <a:spcBef>
                <a:spcPct val="20000"/>
              </a:spcBef>
              <a:spcAft>
                <a:spcPct val="0"/>
              </a:spcAft>
              <a:buClr>
                <a:srgbClr val="2F2F2F"/>
              </a:buClr>
              <a:buSzPct val="50000"/>
            </a:pPr>
            <a:r>
              <a:rPr lang="zh-CN" altLang="en-US" kern="0" dirty="0">
                <a:latin typeface="微软雅黑" pitchFamily="34" charset="-122"/>
                <a:ea typeface="微软雅黑" pitchFamily="34" charset="-122"/>
              </a:rPr>
              <a:t> </a:t>
            </a:r>
            <a:r>
              <a:rPr lang="zh-CN" altLang="en-US" kern="0" dirty="0" smtClean="0">
                <a:latin typeface="微软雅黑" pitchFamily="34" charset="-122"/>
                <a:ea typeface="微软雅黑" pitchFamily="34" charset="-122"/>
              </a:rPr>
              <a:t>   </a:t>
            </a:r>
            <a:r>
              <a:rPr lang="en-US" altLang="zh-CN" b="1" kern="0" dirty="0">
                <a:solidFill>
                  <a:srgbClr val="0070C0"/>
                </a:solidFill>
                <a:latin typeface="微软雅黑" pitchFamily="34" charset="-122"/>
                <a:ea typeface="微软雅黑" pitchFamily="34" charset="-122"/>
                <a:sym typeface="微软雅黑" pitchFamily="34" charset="-122"/>
              </a:rPr>
              <a:t> </a:t>
            </a:r>
            <a:r>
              <a:rPr lang="zh-CN" altLang="en-US" b="1" kern="0" dirty="0">
                <a:solidFill>
                  <a:srgbClr val="0070C0"/>
                </a:solidFill>
                <a:latin typeface="微软雅黑" pitchFamily="34" charset="-122"/>
                <a:ea typeface="微软雅黑" pitchFamily="34" charset="-122"/>
                <a:sym typeface="微软雅黑" pitchFamily="34" charset="-122"/>
              </a:rPr>
              <a:t>四、优化招标投标市场</a:t>
            </a:r>
            <a:r>
              <a:rPr lang="zh-CN" altLang="en-US" b="1" kern="0" dirty="0" smtClean="0">
                <a:solidFill>
                  <a:srgbClr val="0070C0"/>
                </a:solidFill>
                <a:latin typeface="微软雅黑" pitchFamily="34" charset="-122"/>
                <a:ea typeface="微软雅黑" pitchFamily="34" charset="-122"/>
                <a:sym typeface="微软雅黑" pitchFamily="34" charset="-122"/>
              </a:rPr>
              <a:t>环境</a:t>
            </a:r>
            <a:endParaRPr lang="en-US" altLang="zh-CN" b="1" kern="0" dirty="0" smtClean="0">
              <a:solidFill>
                <a:srgbClr val="0070C0"/>
              </a:solidFill>
              <a:latin typeface="微软雅黑" pitchFamily="34" charset="-122"/>
              <a:ea typeface="微软雅黑" pitchFamily="34" charset="-122"/>
              <a:sym typeface="微软雅黑" pitchFamily="34" charset="-122"/>
            </a:endParaRPr>
          </a:p>
          <a:p>
            <a:pPr defTabSz="0" fontAlgn="base">
              <a:lnSpc>
                <a:spcPts val="3541"/>
              </a:lnSpc>
              <a:spcBef>
                <a:spcPct val="20000"/>
              </a:spcBef>
              <a:spcAft>
                <a:spcPct val="0"/>
              </a:spcAft>
              <a:buClr>
                <a:srgbClr val="2F2F2F"/>
              </a:buClr>
              <a:buSzPct val="50000"/>
            </a:pPr>
            <a:r>
              <a:rPr lang="en-US" altLang="zh-CN" b="1" kern="0" dirty="0">
                <a:solidFill>
                  <a:srgbClr val="0070C0"/>
                </a:solidFill>
                <a:latin typeface="微软雅黑" pitchFamily="34" charset="-122"/>
                <a:ea typeface="微软雅黑" pitchFamily="34" charset="-122"/>
                <a:sym typeface="微软雅黑" pitchFamily="34" charset="-122"/>
              </a:rPr>
              <a:t> </a:t>
            </a:r>
            <a:r>
              <a:rPr lang="en-US" altLang="zh-CN" b="1" kern="0" dirty="0" smtClean="0">
                <a:solidFill>
                  <a:srgbClr val="0070C0"/>
                </a:solidFill>
                <a:latin typeface="微软雅黑" pitchFamily="34" charset="-122"/>
                <a:ea typeface="微软雅黑" pitchFamily="34" charset="-122"/>
                <a:sym typeface="微软雅黑" pitchFamily="34" charset="-122"/>
              </a:rPr>
              <a:t>   </a:t>
            </a:r>
            <a:r>
              <a:rPr lang="zh-CN" altLang="en-US" b="1" kern="0" dirty="0" smtClean="0">
                <a:solidFill>
                  <a:srgbClr val="00B0F0"/>
                </a:solidFill>
                <a:latin typeface="微软雅黑" pitchFamily="34" charset="-122"/>
                <a:ea typeface="微软雅黑" pitchFamily="34" charset="-122"/>
              </a:rPr>
              <a:t>（</a:t>
            </a:r>
            <a:r>
              <a:rPr lang="zh-CN" altLang="en-US" b="1" kern="0" dirty="0">
                <a:solidFill>
                  <a:srgbClr val="00B0F0"/>
                </a:solidFill>
                <a:latin typeface="微软雅黑" pitchFamily="34" charset="-122"/>
                <a:ea typeface="微软雅黑" pitchFamily="34" charset="-122"/>
              </a:rPr>
              <a:t>十一）加快推行工程担保制度。</a:t>
            </a:r>
            <a:r>
              <a:rPr lang="zh-CN" altLang="en-US" kern="0" dirty="0">
                <a:latin typeface="微软雅黑" pitchFamily="34" charset="-122"/>
                <a:ea typeface="微软雅黑" pitchFamily="34" charset="-122"/>
              </a:rPr>
              <a:t>推行银行保函制度，在有条件的地区推行工程担保公司保函和工程保证保险</a:t>
            </a:r>
            <a:r>
              <a:rPr lang="zh-CN" altLang="en-US" kern="0" dirty="0" smtClean="0">
                <a:latin typeface="微软雅黑" pitchFamily="34" charset="-122"/>
                <a:ea typeface="微软雅黑" pitchFamily="34" charset="-122"/>
              </a:rPr>
              <a:t>。</a:t>
            </a:r>
            <a:endParaRPr lang="en-US" altLang="zh-CN" kern="0" dirty="0" smtClean="0">
              <a:latin typeface="微软雅黑" pitchFamily="34" charset="-122"/>
              <a:ea typeface="微软雅黑" pitchFamily="34" charset="-122"/>
            </a:endParaRPr>
          </a:p>
          <a:p>
            <a:pPr defTabSz="0" fontAlgn="base">
              <a:lnSpc>
                <a:spcPts val="3541"/>
              </a:lnSpc>
              <a:spcBef>
                <a:spcPct val="20000"/>
              </a:spcBef>
              <a:spcAft>
                <a:spcPct val="0"/>
              </a:spcAft>
              <a:buClr>
                <a:srgbClr val="2F2F2F"/>
              </a:buClr>
              <a:buSzPct val="50000"/>
            </a:pPr>
            <a:r>
              <a:rPr lang="en-US" altLang="zh-CN" kern="0" dirty="0">
                <a:latin typeface="微软雅黑" pitchFamily="34" charset="-122"/>
                <a:ea typeface="微软雅黑" pitchFamily="34" charset="-122"/>
              </a:rPr>
              <a:t> </a:t>
            </a:r>
            <a:r>
              <a:rPr lang="en-US" altLang="zh-CN" kern="0" dirty="0" smtClean="0">
                <a:latin typeface="微软雅黑" pitchFamily="34" charset="-122"/>
                <a:ea typeface="微软雅黑" pitchFamily="34" charset="-122"/>
              </a:rPr>
              <a:t>   </a:t>
            </a:r>
            <a:r>
              <a:rPr lang="zh-CN" altLang="en-US" b="1" kern="0" dirty="0" smtClean="0">
                <a:solidFill>
                  <a:srgbClr val="00B0F0"/>
                </a:solidFill>
                <a:latin typeface="微软雅黑" pitchFamily="34" charset="-122"/>
                <a:ea typeface="微软雅黑" pitchFamily="34" charset="-122"/>
              </a:rPr>
              <a:t>（</a:t>
            </a:r>
            <a:r>
              <a:rPr lang="zh-CN" altLang="en-US" b="1" kern="0" dirty="0">
                <a:solidFill>
                  <a:srgbClr val="00B0F0"/>
                </a:solidFill>
                <a:latin typeface="微软雅黑" pitchFamily="34" charset="-122"/>
                <a:ea typeface="微软雅黑" pitchFamily="34" charset="-122"/>
              </a:rPr>
              <a:t>十二）加大信息公开力度。</a:t>
            </a:r>
            <a:r>
              <a:rPr lang="zh-CN" altLang="en-US" kern="0" dirty="0">
                <a:latin typeface="微软雅黑" pitchFamily="34" charset="-122"/>
                <a:ea typeface="微软雅黑" pitchFamily="34" charset="-122"/>
              </a:rPr>
              <a:t>公开招标的项目信息，包括资格预审公告、招标公告、</a:t>
            </a:r>
            <a:r>
              <a:rPr lang="zh-CN" altLang="en-US" kern="0" dirty="0">
                <a:solidFill>
                  <a:srgbClr val="FF0000"/>
                </a:solidFill>
                <a:latin typeface="微软雅黑" pitchFamily="34" charset="-122"/>
                <a:ea typeface="微软雅黑" pitchFamily="34" charset="-122"/>
              </a:rPr>
              <a:t>评审委员会评审信息、</a:t>
            </a:r>
            <a:r>
              <a:rPr lang="zh-CN" altLang="en-US" kern="0" dirty="0">
                <a:latin typeface="微软雅黑" pitchFamily="34" charset="-122"/>
                <a:ea typeface="微软雅黑" pitchFamily="34" charset="-122"/>
              </a:rPr>
              <a:t>资格审查不合格名单、评标结果、中标候选人、定标方法、受理投诉的联系方式等</a:t>
            </a:r>
            <a:r>
              <a:rPr lang="zh-CN" altLang="en-US" kern="0" dirty="0" smtClean="0">
                <a:latin typeface="微软雅黑" pitchFamily="34" charset="-122"/>
                <a:ea typeface="微软雅黑" pitchFamily="34" charset="-122"/>
              </a:rPr>
              <a:t>内容。</a:t>
            </a:r>
            <a:endParaRPr lang="zh-CN" altLang="en-US" kern="0" dirty="0">
              <a:latin typeface="微软雅黑" pitchFamily="34" charset="-122"/>
              <a:ea typeface="微软雅黑" pitchFamily="34" charset="-122"/>
            </a:endParaRPr>
          </a:p>
          <a:p>
            <a:pPr defTabSz="0" fontAlgn="base">
              <a:lnSpc>
                <a:spcPts val="31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    </a:t>
            </a:r>
            <a:r>
              <a:rPr lang="zh-CN" altLang="en-US" b="1" kern="0" dirty="0">
                <a:solidFill>
                  <a:srgbClr val="00B0F0"/>
                </a:solidFill>
                <a:latin typeface="微软雅黑" pitchFamily="34" charset="-122"/>
                <a:ea typeface="微软雅黑" pitchFamily="34" charset="-122"/>
                <a:sym typeface="微软雅黑" pitchFamily="34" charset="-122"/>
              </a:rPr>
              <a:t>（十三）完善建筑市场信用评价机制。</a:t>
            </a:r>
            <a:r>
              <a:rPr lang="zh-CN" altLang="en-US" kern="0" dirty="0">
                <a:latin typeface="微软雅黑" pitchFamily="34" charset="-122"/>
                <a:ea typeface="微软雅黑" pitchFamily="34" charset="-122"/>
                <a:sym typeface="微软雅黑" pitchFamily="34" charset="-122"/>
              </a:rPr>
              <a:t>积极开展建筑市场</a:t>
            </a:r>
            <a:r>
              <a:rPr lang="zh-CN" altLang="en-US" kern="0" dirty="0" smtClean="0">
                <a:latin typeface="微软雅黑" pitchFamily="34" charset="-122"/>
                <a:ea typeface="微软雅黑" pitchFamily="34" charset="-122"/>
                <a:sym typeface="微软雅黑" pitchFamily="34" charset="-122"/>
              </a:rPr>
              <a:t>信用</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1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评价</a:t>
            </a:r>
            <a:r>
              <a:rPr lang="zh-CN" altLang="en-US" kern="0" dirty="0">
                <a:latin typeface="微软雅黑" pitchFamily="34" charset="-122"/>
                <a:ea typeface="微软雅黑" pitchFamily="34" charset="-122"/>
                <a:sym typeface="微软雅黑" pitchFamily="34" charset="-122"/>
              </a:rPr>
              <a:t>，健全招标人、投标人、招标代理机构及从业人员等市</a:t>
            </a:r>
            <a:r>
              <a:rPr lang="zh-CN" altLang="en-US" kern="0" dirty="0" smtClean="0">
                <a:latin typeface="微软雅黑" pitchFamily="34" charset="-122"/>
                <a:ea typeface="微软雅黑" pitchFamily="34" charset="-122"/>
                <a:sym typeface="微软雅黑" pitchFamily="34" charset="-122"/>
              </a:rPr>
              <a:t>场主</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1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体</a:t>
            </a:r>
            <a:r>
              <a:rPr lang="zh-CN" altLang="en-US" kern="0" dirty="0">
                <a:latin typeface="微软雅黑" pitchFamily="34" charset="-122"/>
                <a:ea typeface="微软雅黑" pitchFamily="34" charset="-122"/>
                <a:sym typeface="微软雅黑" pitchFamily="34" charset="-122"/>
              </a:rPr>
              <a:t>信用档案，完善信用信息的分级管理</a:t>
            </a:r>
            <a:r>
              <a:rPr lang="zh-CN" altLang="en-US" kern="0" dirty="0" smtClean="0">
                <a:latin typeface="微软雅黑" pitchFamily="34" charset="-122"/>
                <a:ea typeface="微软雅黑" pitchFamily="34" charset="-122"/>
                <a:sym typeface="微软雅黑" pitchFamily="34" charset="-122"/>
              </a:rPr>
              <a:t>制度。</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100"/>
              </a:lnSpc>
              <a:spcBef>
                <a:spcPct val="20000"/>
              </a:spcBef>
              <a:spcAft>
                <a:spcPct val="0"/>
              </a:spcAft>
              <a:buClr>
                <a:srgbClr val="2F2F2F"/>
              </a:buClr>
              <a:buSzPct val="50000"/>
            </a:pPr>
            <a:r>
              <a:rPr lang="en-US" altLang="zh-CN" kern="0" dirty="0">
                <a:latin typeface="微软雅黑" pitchFamily="34" charset="-122"/>
                <a:ea typeface="微软雅黑" pitchFamily="34" charset="-122"/>
                <a:sym typeface="微软雅黑" pitchFamily="34" charset="-122"/>
              </a:rPr>
              <a:t> </a:t>
            </a:r>
            <a:r>
              <a:rPr lang="en-US" altLang="zh-CN" kern="0" dirty="0" smtClean="0">
                <a:latin typeface="微软雅黑" pitchFamily="34" charset="-122"/>
                <a:ea typeface="微软雅黑" pitchFamily="34" charset="-122"/>
                <a:sym typeface="微软雅黑" pitchFamily="34" charset="-122"/>
              </a:rPr>
              <a:t>   </a:t>
            </a:r>
            <a:r>
              <a:rPr lang="zh-CN" altLang="en-US" b="1" kern="0" dirty="0">
                <a:solidFill>
                  <a:srgbClr val="00B0F0"/>
                </a:solidFill>
                <a:latin typeface="微软雅黑" pitchFamily="34" charset="-122"/>
                <a:ea typeface="微软雅黑" pitchFamily="34" charset="-122"/>
                <a:sym typeface="微软雅黑" pitchFamily="34" charset="-122"/>
              </a:rPr>
              <a:t>（十四）畅通投诉渠道，规范投诉行为。</a:t>
            </a:r>
            <a:r>
              <a:rPr lang="zh-CN" altLang="en-US" kern="0" dirty="0">
                <a:latin typeface="微软雅黑" pitchFamily="34" charset="-122"/>
                <a:ea typeface="微软雅黑" pitchFamily="34" charset="-122"/>
                <a:sym typeface="微软雅黑" pitchFamily="34" charset="-122"/>
              </a:rPr>
              <a:t>招标投标监管部门</a:t>
            </a:r>
            <a:r>
              <a:rPr lang="zh-CN" altLang="en-US" kern="0" dirty="0" smtClean="0">
                <a:solidFill>
                  <a:srgbClr val="FF0000"/>
                </a:solidFill>
                <a:latin typeface="微软雅黑" pitchFamily="34" charset="-122"/>
                <a:ea typeface="微软雅黑" pitchFamily="34" charset="-122"/>
                <a:sym typeface="微软雅黑" pitchFamily="34" charset="-122"/>
              </a:rPr>
              <a:t>要</a:t>
            </a:r>
            <a:endParaRPr lang="en-US" altLang="zh-CN" kern="0" dirty="0" smtClean="0">
              <a:solidFill>
                <a:srgbClr val="FF0000"/>
              </a:solidFill>
              <a:latin typeface="微软雅黑" pitchFamily="34" charset="-122"/>
              <a:ea typeface="微软雅黑" pitchFamily="34" charset="-122"/>
              <a:sym typeface="微软雅黑" pitchFamily="34" charset="-122"/>
            </a:endParaRPr>
          </a:p>
          <a:p>
            <a:pPr defTabSz="0" fontAlgn="base">
              <a:lnSpc>
                <a:spcPts val="3100"/>
              </a:lnSpc>
              <a:spcBef>
                <a:spcPct val="20000"/>
              </a:spcBef>
              <a:spcAft>
                <a:spcPct val="0"/>
              </a:spcAft>
              <a:buClr>
                <a:srgbClr val="2F2F2F"/>
              </a:buClr>
              <a:buSzPct val="50000"/>
            </a:pPr>
            <a:r>
              <a:rPr lang="zh-CN" altLang="en-US" kern="0" dirty="0" smtClean="0">
                <a:solidFill>
                  <a:srgbClr val="FF0000"/>
                </a:solidFill>
                <a:latin typeface="微软雅黑" pitchFamily="34" charset="-122"/>
                <a:ea typeface="微软雅黑" pitchFamily="34" charset="-122"/>
                <a:sym typeface="微软雅黑" pitchFamily="34" charset="-122"/>
              </a:rPr>
              <a:t>建立</a:t>
            </a:r>
            <a:r>
              <a:rPr lang="zh-CN" altLang="en-US" kern="0" dirty="0">
                <a:solidFill>
                  <a:srgbClr val="FF0000"/>
                </a:solidFill>
                <a:latin typeface="微软雅黑" pitchFamily="34" charset="-122"/>
                <a:ea typeface="微软雅黑" pitchFamily="34" charset="-122"/>
                <a:sym typeface="微软雅黑" pitchFamily="34" charset="-122"/>
              </a:rPr>
              <a:t>健全公平、高效的投诉处理机制，</a:t>
            </a:r>
            <a:r>
              <a:rPr lang="zh-CN" altLang="en-US" kern="0" dirty="0">
                <a:latin typeface="微软雅黑" pitchFamily="34" charset="-122"/>
                <a:ea typeface="微软雅黑" pitchFamily="34" charset="-122"/>
                <a:sym typeface="微软雅黑" pitchFamily="34" charset="-122"/>
              </a:rPr>
              <a:t>及时受理并依法处理</a:t>
            </a:r>
            <a:r>
              <a:rPr lang="zh-CN" altLang="en-US" kern="0" dirty="0" smtClean="0">
                <a:latin typeface="微软雅黑" pitchFamily="34" charset="-122"/>
                <a:ea typeface="微软雅黑" pitchFamily="34" charset="-122"/>
                <a:sym typeface="微软雅黑" pitchFamily="34" charset="-122"/>
              </a:rPr>
              <a:t>招标</a:t>
            </a:r>
            <a:endParaRPr lang="en-US" altLang="zh-CN" kern="0" dirty="0" smtClean="0">
              <a:latin typeface="微软雅黑" pitchFamily="34" charset="-122"/>
              <a:ea typeface="微软雅黑" pitchFamily="34" charset="-122"/>
              <a:sym typeface="微软雅黑" pitchFamily="34" charset="-122"/>
            </a:endParaRPr>
          </a:p>
        </p:txBody>
      </p:sp>
      <p:pic>
        <p:nvPicPr>
          <p:cNvPr id="7"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84793" y="4337734"/>
            <a:ext cx="3314700" cy="191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016748"/>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95683"/>
            <a:ext cx="5598318" cy="423863"/>
          </a:xfrm>
        </p:spPr>
        <p:txBody>
          <a:bodyPr>
            <a:normAutofit fontScale="85000" lnSpcReduction="20000"/>
          </a:bodyPr>
          <a:lstStyle/>
          <a:p>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sz="3200"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一</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）住建部</a:t>
            </a:r>
            <a:r>
              <a:rPr lang="en-US" altLang="zh-CN" sz="3200" b="1" dirty="0" smtClean="0">
                <a:solidFill>
                  <a:schemeClr val="accent2">
                    <a:lumMod val="50000"/>
                  </a:schemeClr>
                </a:solidFill>
                <a:latin typeface="微软雅黑" panose="020B0503020204020204" pitchFamily="34" charset="-122"/>
                <a:ea typeface="微软雅黑" panose="020B0503020204020204" pitchFamily="34" charset="-122"/>
              </a:rPr>
              <a:t>〔</a:t>
            </a:r>
            <a:r>
              <a:rPr lang="en-US" altLang="zh-CN" sz="3200" b="1" dirty="0">
                <a:solidFill>
                  <a:schemeClr val="accent2">
                    <a:lumMod val="50000"/>
                  </a:schemeClr>
                </a:solidFill>
                <a:latin typeface="微软雅黑" panose="020B0503020204020204" pitchFamily="34" charset="-122"/>
                <a:ea typeface="微软雅黑" panose="020B0503020204020204" pitchFamily="34" charset="-122"/>
              </a:rPr>
              <a:t>2019〕11</a:t>
            </a:r>
            <a:r>
              <a:rPr lang="zh-CN" altLang="en-US" sz="3200" b="1" dirty="0" smtClean="0">
                <a:solidFill>
                  <a:schemeClr val="accent2">
                    <a:lumMod val="50000"/>
                  </a:schemeClr>
                </a:solidFill>
                <a:latin typeface="微软雅黑" panose="020B0503020204020204" pitchFamily="34" charset="-122"/>
                <a:ea typeface="微软雅黑" panose="020B0503020204020204" pitchFamily="34" charset="-122"/>
              </a:rPr>
              <a:t>号文</a:t>
            </a:r>
            <a:endParaRPr lang="zh-CN" altLang="en-US" sz="32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0" y="1458493"/>
            <a:ext cx="10841743" cy="480014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59991" y="1520837"/>
            <a:ext cx="10541438" cy="4626900"/>
          </a:xfrm>
          <a:prstGeom prst="rect">
            <a:avLst/>
          </a:prstGeom>
        </p:spPr>
        <p:txBody>
          <a:bodyPr wrap="square" lIns="91432" tIns="45716" rIns="91432" bIns="45716">
            <a:spAutoFit/>
          </a:bodyPr>
          <a:lstStyle/>
          <a:p>
            <a:pPr defTabSz="0" fontAlgn="base">
              <a:lnSpc>
                <a:spcPts val="3300"/>
              </a:lnSpc>
              <a:spcBef>
                <a:spcPct val="20000"/>
              </a:spcBef>
              <a:spcAft>
                <a:spcPct val="0"/>
              </a:spcAft>
              <a:buClr>
                <a:srgbClr val="2F2F2F"/>
              </a:buClr>
              <a:buSzPct val="50000"/>
            </a:pPr>
            <a:r>
              <a:rPr lang="zh-CN" altLang="en-US" kern="0" dirty="0">
                <a:latin typeface="微软雅黑" pitchFamily="34" charset="-122"/>
                <a:ea typeface="微软雅黑" pitchFamily="34" charset="-122"/>
              </a:rPr>
              <a:t>投标投诉，加大查处力度。</a:t>
            </a:r>
          </a:p>
          <a:p>
            <a:pPr defTabSz="0" fontAlgn="base">
              <a:lnSpc>
                <a:spcPts val="3300"/>
              </a:lnSpc>
              <a:spcBef>
                <a:spcPct val="20000"/>
              </a:spcBef>
              <a:spcAft>
                <a:spcPct val="0"/>
              </a:spcAft>
              <a:buClr>
                <a:srgbClr val="2F2F2F"/>
              </a:buClr>
              <a:buSzPct val="50000"/>
            </a:pPr>
            <a:r>
              <a:rPr lang="zh-CN" altLang="en-US" b="1" kern="0" dirty="0" smtClean="0">
                <a:solidFill>
                  <a:srgbClr val="0070C0"/>
                </a:solidFill>
                <a:latin typeface="微软雅黑" pitchFamily="34" charset="-122"/>
                <a:ea typeface="微软雅黑" pitchFamily="34" charset="-122"/>
                <a:sym typeface="微软雅黑" pitchFamily="34" charset="-122"/>
              </a:rPr>
              <a:t>    五</a:t>
            </a:r>
            <a:r>
              <a:rPr lang="zh-CN" altLang="en-US" b="1" kern="0" dirty="0">
                <a:solidFill>
                  <a:srgbClr val="0070C0"/>
                </a:solidFill>
                <a:latin typeface="微软雅黑" pitchFamily="34" charset="-122"/>
                <a:ea typeface="微软雅黑" pitchFamily="34" charset="-122"/>
                <a:sym typeface="微软雅黑" pitchFamily="34" charset="-122"/>
              </a:rPr>
              <a:t>、强化保障</a:t>
            </a:r>
            <a:r>
              <a:rPr lang="zh-CN" altLang="en-US" b="1" kern="0" dirty="0" smtClean="0">
                <a:solidFill>
                  <a:srgbClr val="0070C0"/>
                </a:solidFill>
                <a:latin typeface="微软雅黑" pitchFamily="34" charset="-122"/>
                <a:ea typeface="微软雅黑" pitchFamily="34" charset="-122"/>
                <a:sym typeface="微软雅黑" pitchFamily="34" charset="-122"/>
              </a:rPr>
              <a:t>措施</a:t>
            </a:r>
            <a:endParaRPr lang="en-US" altLang="zh-CN" b="1" kern="0" dirty="0" smtClean="0">
              <a:solidFill>
                <a:srgbClr val="0070C0"/>
              </a:solidFill>
              <a:latin typeface="微软雅黑" pitchFamily="34" charset="-122"/>
              <a:ea typeface="微软雅黑" pitchFamily="34" charset="-122"/>
              <a:sym typeface="微软雅黑" pitchFamily="34" charset="-122"/>
            </a:endParaRPr>
          </a:p>
          <a:p>
            <a:pPr defTabSz="0" fontAlgn="base">
              <a:lnSpc>
                <a:spcPts val="3300"/>
              </a:lnSpc>
              <a:spcBef>
                <a:spcPct val="20000"/>
              </a:spcBef>
              <a:spcAft>
                <a:spcPct val="0"/>
              </a:spcAft>
              <a:buClr>
                <a:srgbClr val="2F2F2F"/>
              </a:buClr>
              <a:buSzPct val="50000"/>
            </a:pPr>
            <a:r>
              <a:rPr lang="en-US" altLang="zh-CN" b="1" kern="0" dirty="0">
                <a:solidFill>
                  <a:srgbClr val="0070C0"/>
                </a:solidFill>
                <a:latin typeface="微软雅黑" pitchFamily="34" charset="-122"/>
                <a:ea typeface="微软雅黑" pitchFamily="34" charset="-122"/>
                <a:sym typeface="微软雅黑" pitchFamily="34" charset="-122"/>
              </a:rPr>
              <a:t> </a:t>
            </a:r>
            <a:r>
              <a:rPr lang="en-US" altLang="zh-CN" b="1" kern="0" dirty="0" smtClean="0">
                <a:solidFill>
                  <a:srgbClr val="0070C0"/>
                </a:solidFill>
                <a:latin typeface="微软雅黑" pitchFamily="34" charset="-122"/>
                <a:ea typeface="微软雅黑" pitchFamily="34" charset="-122"/>
                <a:sym typeface="微软雅黑" pitchFamily="34" charset="-122"/>
              </a:rPr>
              <a:t>   </a:t>
            </a:r>
            <a:r>
              <a:rPr lang="zh-CN" altLang="en-US" b="1" kern="0" dirty="0" smtClean="0">
                <a:solidFill>
                  <a:srgbClr val="00B0F0"/>
                </a:solidFill>
                <a:latin typeface="微软雅黑" pitchFamily="34" charset="-122"/>
                <a:ea typeface="微软雅黑" pitchFamily="34" charset="-122"/>
              </a:rPr>
              <a:t>（</a:t>
            </a:r>
            <a:r>
              <a:rPr lang="zh-CN" altLang="en-US" b="1" kern="0" dirty="0">
                <a:solidFill>
                  <a:srgbClr val="00B0F0"/>
                </a:solidFill>
                <a:latin typeface="微软雅黑" pitchFamily="34" charset="-122"/>
                <a:ea typeface="微软雅黑" pitchFamily="34" charset="-122"/>
              </a:rPr>
              <a:t>十五）强化组织领导。</a:t>
            </a:r>
            <a:r>
              <a:rPr lang="zh-CN" altLang="en-US" kern="0" dirty="0">
                <a:latin typeface="微软雅黑" pitchFamily="34" charset="-122"/>
                <a:ea typeface="微软雅黑" pitchFamily="34" charset="-122"/>
              </a:rPr>
              <a:t>各地住房和城乡建设主管部门要高度重视建筑市场交易活动，创新工程招标投标监管</a:t>
            </a:r>
            <a:r>
              <a:rPr lang="zh-CN" altLang="en-US" kern="0" dirty="0" smtClean="0">
                <a:latin typeface="微软雅黑" pitchFamily="34" charset="-122"/>
                <a:ea typeface="微软雅黑" pitchFamily="34" charset="-122"/>
              </a:rPr>
              <a:t>机制。</a:t>
            </a:r>
            <a:endParaRPr lang="en-US" altLang="zh-CN" kern="0" dirty="0" smtClean="0">
              <a:latin typeface="微软雅黑" pitchFamily="34" charset="-122"/>
              <a:ea typeface="微软雅黑" pitchFamily="34" charset="-122"/>
            </a:endParaRPr>
          </a:p>
          <a:p>
            <a:pPr defTabSz="0" fontAlgn="base">
              <a:lnSpc>
                <a:spcPts val="3300"/>
              </a:lnSpc>
              <a:spcBef>
                <a:spcPct val="20000"/>
              </a:spcBef>
              <a:spcAft>
                <a:spcPct val="0"/>
              </a:spcAft>
              <a:buClr>
                <a:srgbClr val="2F2F2F"/>
              </a:buClr>
              <a:buSzPct val="50000"/>
            </a:pPr>
            <a:r>
              <a:rPr lang="en-US" altLang="zh-CN" kern="0" dirty="0">
                <a:latin typeface="微软雅黑" pitchFamily="34" charset="-122"/>
                <a:ea typeface="微软雅黑" pitchFamily="34" charset="-122"/>
                <a:sym typeface="微软雅黑" pitchFamily="34" charset="-122"/>
              </a:rPr>
              <a:t> </a:t>
            </a:r>
            <a:r>
              <a:rPr lang="en-US" altLang="zh-CN" kern="0" dirty="0" smtClean="0">
                <a:latin typeface="微软雅黑" pitchFamily="34" charset="-122"/>
                <a:ea typeface="微软雅黑" pitchFamily="34" charset="-122"/>
                <a:sym typeface="微软雅黑" pitchFamily="34" charset="-122"/>
              </a:rPr>
              <a:t>   </a:t>
            </a:r>
            <a:r>
              <a:rPr lang="zh-CN" altLang="en-US" b="1" kern="0" dirty="0">
                <a:solidFill>
                  <a:srgbClr val="00B0F0"/>
                </a:solidFill>
                <a:latin typeface="微软雅黑" pitchFamily="34" charset="-122"/>
                <a:ea typeface="微软雅黑" pitchFamily="34" charset="-122"/>
                <a:sym typeface="微软雅黑" pitchFamily="34" charset="-122"/>
              </a:rPr>
              <a:t>（十六）推动示范引领。</a:t>
            </a:r>
            <a:r>
              <a:rPr lang="zh-CN" altLang="en-US" kern="0" dirty="0">
                <a:latin typeface="微软雅黑" pitchFamily="34" charset="-122"/>
                <a:ea typeface="微软雅黑" pitchFamily="34" charset="-122"/>
                <a:sym typeface="微软雅黑" pitchFamily="34" charset="-122"/>
              </a:rPr>
              <a:t>各地住房和城乡建设主管部门要积极推动工程建设项目招标投标改革，选择部分地区开展试点，及时总结试点做法，形成可复制、可推广的经验</a:t>
            </a:r>
            <a:r>
              <a:rPr lang="zh-CN" altLang="en-US" kern="0" dirty="0" smtClean="0">
                <a:latin typeface="微软雅黑" pitchFamily="34" charset="-122"/>
                <a:ea typeface="微软雅黑" pitchFamily="34" charset="-122"/>
                <a:sym typeface="微软雅黑" pitchFamily="34" charset="-122"/>
              </a:rPr>
              <a:t>。</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300"/>
              </a:lnSpc>
              <a:spcBef>
                <a:spcPct val="20000"/>
              </a:spcBef>
              <a:spcAft>
                <a:spcPct val="0"/>
              </a:spcAft>
              <a:buClr>
                <a:srgbClr val="2F2F2F"/>
              </a:buClr>
              <a:buSzPct val="50000"/>
            </a:pPr>
            <a:r>
              <a:rPr lang="en-US" altLang="zh-CN" kern="0" dirty="0">
                <a:latin typeface="微软雅黑" pitchFamily="34" charset="-122"/>
                <a:ea typeface="微软雅黑" pitchFamily="34" charset="-122"/>
                <a:sym typeface="微软雅黑" pitchFamily="34" charset="-122"/>
              </a:rPr>
              <a:t> </a:t>
            </a:r>
            <a:r>
              <a:rPr lang="en-US" altLang="zh-CN" kern="0" dirty="0" smtClean="0">
                <a:latin typeface="微软雅黑" pitchFamily="34" charset="-122"/>
                <a:ea typeface="微软雅黑" pitchFamily="34" charset="-122"/>
                <a:sym typeface="微软雅黑" pitchFamily="34" charset="-122"/>
              </a:rPr>
              <a:t>   </a:t>
            </a:r>
            <a:r>
              <a:rPr lang="zh-CN" altLang="en-US" b="1" kern="0" dirty="0">
                <a:solidFill>
                  <a:srgbClr val="00B0F0"/>
                </a:solidFill>
                <a:latin typeface="微软雅黑" pitchFamily="34" charset="-122"/>
                <a:ea typeface="微软雅黑" pitchFamily="34" charset="-122"/>
                <a:sym typeface="微软雅黑" pitchFamily="34" charset="-122"/>
              </a:rPr>
              <a:t>（十七）做好宣传引导。</a:t>
            </a:r>
            <a:r>
              <a:rPr lang="zh-CN" altLang="en-US" kern="0" dirty="0">
                <a:latin typeface="微软雅黑" pitchFamily="34" charset="-122"/>
                <a:ea typeface="微软雅黑" pitchFamily="34" charset="-122"/>
                <a:sym typeface="微软雅黑" pitchFamily="34" charset="-122"/>
              </a:rPr>
              <a:t>各地住房和城乡建设主管部门要通过多种形式及时宣传报道招标投标改革工作措施和取得的成效，加强舆论引导，争取社会公众和市场主体的支持，及时回应舆论关切，为顺利推进招标投标改革工作营造良好的舆论环境</a:t>
            </a:r>
            <a:r>
              <a:rPr lang="zh-CN" altLang="en-US" kern="0" dirty="0" smtClean="0">
                <a:latin typeface="微软雅黑" pitchFamily="34" charset="-122"/>
                <a:ea typeface="微软雅黑" pitchFamily="34" charset="-122"/>
                <a:sym typeface="微软雅黑" pitchFamily="34" charset="-122"/>
              </a:rPr>
              <a:t>。</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541"/>
              </a:lnSpc>
              <a:spcBef>
                <a:spcPct val="20000"/>
              </a:spcBef>
              <a:spcAft>
                <a:spcPct val="0"/>
              </a:spcAft>
              <a:buClr>
                <a:srgbClr val="2F2F2F"/>
              </a:buClr>
              <a:buSzPct val="50000"/>
            </a:pPr>
            <a:r>
              <a:rPr lang="en-US" altLang="zh-CN" kern="0" dirty="0">
                <a:latin typeface="微软雅黑" pitchFamily="34" charset="-122"/>
                <a:ea typeface="微软雅黑" pitchFamily="34" charset="-122"/>
                <a:sym typeface="微软雅黑" pitchFamily="34" charset="-122"/>
              </a:rPr>
              <a:t> </a:t>
            </a:r>
            <a:r>
              <a:rPr lang="en-US" altLang="zh-CN" kern="0" dirty="0" smtClean="0">
                <a:latin typeface="微软雅黑" pitchFamily="34" charset="-122"/>
                <a:ea typeface="微软雅黑" pitchFamily="34" charset="-122"/>
                <a:sym typeface="微软雅黑" pitchFamily="34" charset="-122"/>
              </a:rPr>
              <a:t>   </a:t>
            </a:r>
            <a:r>
              <a:rPr lang="zh-CN" altLang="en-US" b="1" kern="0" dirty="0" smtClean="0">
                <a:solidFill>
                  <a:srgbClr val="FF0000"/>
                </a:solidFill>
                <a:latin typeface="方正舒体" panose="02010601030101010101" pitchFamily="2" charset="-122"/>
                <a:ea typeface="方正舒体" panose="02010601030101010101" pitchFamily="2" charset="-122"/>
                <a:sym typeface="微软雅黑" pitchFamily="34" charset="-122"/>
              </a:rPr>
              <a:t>这样</a:t>
            </a:r>
            <a:r>
              <a:rPr lang="zh-CN" altLang="en-US" b="1" kern="0" dirty="0" smtClean="0">
                <a:solidFill>
                  <a:srgbClr val="FF0000"/>
                </a:solidFill>
                <a:latin typeface="方正舒体" panose="02010601030101010101" pitchFamily="2" charset="-122"/>
                <a:ea typeface="方正舒体" panose="02010601030101010101" pitchFamily="2" charset="-122"/>
                <a:sym typeface="微软雅黑" pitchFamily="34" charset="-122"/>
              </a:rPr>
              <a:t>的</a:t>
            </a:r>
            <a:r>
              <a:rPr lang="zh-CN" altLang="en-US" b="1" kern="0" dirty="0" smtClean="0">
                <a:solidFill>
                  <a:srgbClr val="FF0000"/>
                </a:solidFill>
                <a:latin typeface="方正舒体" panose="02010601030101010101" pitchFamily="2" charset="-122"/>
                <a:ea typeface="方正舒体" panose="02010601030101010101" pitchFamily="2" charset="-122"/>
                <a:sym typeface="微软雅黑" pitchFamily="34" charset="-122"/>
              </a:rPr>
              <a:t>文件出台有多大意义？</a:t>
            </a:r>
            <a:endParaRPr lang="en-US" altLang="zh-CN" b="1" kern="0" dirty="0">
              <a:solidFill>
                <a:srgbClr val="0070C0"/>
              </a:solidFill>
              <a:latin typeface="方正舒体" panose="02010601030101010101" pitchFamily="2" charset="-122"/>
              <a:ea typeface="方正舒体" panose="02010601030101010101" pitchFamily="2" charset="-122"/>
              <a:sym typeface="微软雅黑" pitchFamily="34" charset="-122"/>
            </a:endParaRPr>
          </a:p>
        </p:txBody>
      </p:sp>
    </p:spTree>
    <p:extLst>
      <p:ext uri="{BB962C8B-B14F-4D97-AF65-F5344CB8AC3E}">
        <p14:creationId xmlns:p14="http://schemas.microsoft.com/office/powerpoint/2010/main" val="800218378"/>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09728" y="389786"/>
            <a:ext cx="5598318" cy="423863"/>
          </a:xfrm>
        </p:spPr>
        <p:txBody>
          <a:bodyPr>
            <a:normAutofit fontScale="92500" lnSpcReduction="20000"/>
          </a:bodyPr>
          <a:lstStyle/>
          <a:p>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二</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拟出台的改革调整措施</a:t>
            </a: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1" y="1393381"/>
            <a:ext cx="10745918" cy="480014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59991" y="1447685"/>
            <a:ext cx="10541438" cy="4691533"/>
          </a:xfrm>
          <a:prstGeom prst="rect">
            <a:avLst/>
          </a:prstGeom>
        </p:spPr>
        <p:txBody>
          <a:bodyPr wrap="square" lIns="91432" tIns="45716" rIns="91432" bIns="45716">
            <a:spAutoFit/>
          </a:bodyPr>
          <a:lstStyle/>
          <a:p>
            <a:pPr defTabSz="0" fontAlgn="base">
              <a:lnSpc>
                <a:spcPts val="3541"/>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rPr>
              <a:t>    去年</a:t>
            </a:r>
            <a:r>
              <a:rPr lang="en-US" altLang="zh-CN" kern="0" dirty="0" smtClean="0">
                <a:latin typeface="微软雅黑" pitchFamily="34" charset="-122"/>
                <a:ea typeface="微软雅黑" pitchFamily="34" charset="-122"/>
              </a:rPr>
              <a:t>12</a:t>
            </a:r>
            <a:r>
              <a:rPr lang="zh-CN" altLang="en-US" kern="0" dirty="0" smtClean="0">
                <a:latin typeface="微软雅黑" pitchFamily="34" charset="-122"/>
                <a:ea typeface="微软雅黑" pitchFamily="34" charset="-122"/>
              </a:rPr>
              <a:t>月</a:t>
            </a:r>
            <a:r>
              <a:rPr lang="en-US" altLang="zh-CN" kern="0" dirty="0" smtClean="0">
                <a:latin typeface="微软雅黑" pitchFamily="34" charset="-122"/>
                <a:ea typeface="微软雅黑" pitchFamily="34" charset="-122"/>
              </a:rPr>
              <a:t>30</a:t>
            </a:r>
            <a:r>
              <a:rPr lang="zh-CN" altLang="en-US" kern="0" dirty="0" smtClean="0">
                <a:latin typeface="微软雅黑" pitchFamily="34" charset="-122"/>
                <a:ea typeface="微软雅黑" pitchFamily="34" charset="-122"/>
              </a:rPr>
              <a:t>日，省招标办起草了</a:t>
            </a:r>
            <a:r>
              <a:rPr lang="zh-CN" altLang="zh-CN" kern="0" dirty="0" smtClean="0">
                <a:solidFill>
                  <a:srgbClr val="FF0000"/>
                </a:solidFill>
                <a:latin typeface="微软雅黑" pitchFamily="34" charset="-122"/>
                <a:ea typeface="微软雅黑" pitchFamily="34" charset="-122"/>
              </a:rPr>
              <a:t>《关于深化我省房屋建筑和市政基础设施工程领域招标投标改革的若干意见》</a:t>
            </a:r>
            <a:r>
              <a:rPr lang="zh-CN" altLang="en-US" kern="0" dirty="0" smtClean="0">
                <a:latin typeface="微软雅黑" pitchFamily="34" charset="-122"/>
                <a:ea typeface="微软雅黑" pitchFamily="34" charset="-122"/>
              </a:rPr>
              <a:t>，共十一条，拟于最近出台。主要调整措施：</a:t>
            </a:r>
            <a:endParaRPr lang="en-US" altLang="zh-CN" kern="0" dirty="0" smtClean="0">
              <a:latin typeface="微软雅黑" pitchFamily="34" charset="-122"/>
              <a:ea typeface="微软雅黑" pitchFamily="34" charset="-122"/>
            </a:endParaRPr>
          </a:p>
          <a:p>
            <a:pPr defTabSz="0" fontAlgn="base">
              <a:lnSpc>
                <a:spcPts val="3541"/>
              </a:lnSpc>
              <a:spcBef>
                <a:spcPct val="20000"/>
              </a:spcBef>
              <a:spcAft>
                <a:spcPct val="0"/>
              </a:spcAft>
              <a:buClr>
                <a:srgbClr val="2F2F2F"/>
              </a:buClr>
              <a:buSzPct val="50000"/>
            </a:pPr>
            <a:r>
              <a:rPr lang="en-US" altLang="zh-CN" kern="0" dirty="0">
                <a:solidFill>
                  <a:srgbClr val="0070C0"/>
                </a:solidFill>
                <a:latin typeface="微软雅黑" pitchFamily="34" charset="-122"/>
                <a:ea typeface="微软雅黑" pitchFamily="34" charset="-122"/>
              </a:rPr>
              <a:t>    </a:t>
            </a:r>
            <a:r>
              <a:rPr lang="zh-CN" altLang="en-US" b="1" kern="0" dirty="0" smtClean="0">
                <a:solidFill>
                  <a:srgbClr val="0070C0"/>
                </a:solidFill>
                <a:latin typeface="微软雅黑" pitchFamily="34" charset="-122"/>
                <a:ea typeface="微软雅黑" pitchFamily="34" charset="-122"/>
              </a:rPr>
              <a:t>一、</a:t>
            </a:r>
            <a:r>
              <a:rPr lang="zh-CN" altLang="zh-CN" b="1" kern="0" dirty="0" smtClean="0">
                <a:solidFill>
                  <a:srgbClr val="0070C0"/>
                </a:solidFill>
                <a:latin typeface="微软雅黑" pitchFamily="34" charset="-122"/>
                <a:ea typeface="微软雅黑" pitchFamily="34" charset="-122"/>
              </a:rPr>
              <a:t>优化</a:t>
            </a:r>
            <a:r>
              <a:rPr lang="zh-CN" altLang="zh-CN" b="1" kern="0" dirty="0">
                <a:solidFill>
                  <a:srgbClr val="0070C0"/>
                </a:solidFill>
                <a:latin typeface="微软雅黑" pitchFamily="34" charset="-122"/>
                <a:ea typeface="微软雅黑" pitchFamily="34" charset="-122"/>
              </a:rPr>
              <a:t>招投标领域营商环境</a:t>
            </a:r>
            <a:r>
              <a:rPr lang="zh-CN" altLang="zh-CN" b="1" kern="0" dirty="0" smtClean="0">
                <a:solidFill>
                  <a:srgbClr val="0070C0"/>
                </a:solidFill>
                <a:latin typeface="微软雅黑" pitchFamily="34" charset="-122"/>
                <a:ea typeface="微软雅黑" pitchFamily="34" charset="-122"/>
              </a:rPr>
              <a:t>。</a:t>
            </a:r>
            <a:r>
              <a:rPr lang="zh-CN" altLang="en-US" kern="0" dirty="0">
                <a:latin typeface="微软雅黑" pitchFamily="34" charset="-122"/>
                <a:ea typeface="微软雅黑" pitchFamily="34" charset="-122"/>
              </a:rPr>
              <a:t>按照“放管服”改革要求，各地不得要求招标人在“中介服务机构预选库”、“短名单”、“预选承包商库”等带有歧视排斥性质的范围内确定中标人</a:t>
            </a:r>
            <a:r>
              <a:rPr lang="zh-CN" altLang="en-US" kern="0" dirty="0" smtClean="0">
                <a:latin typeface="微软雅黑" pitchFamily="34" charset="-122"/>
                <a:ea typeface="微软雅黑" pitchFamily="34" charset="-122"/>
              </a:rPr>
              <a:t>。</a:t>
            </a:r>
            <a:r>
              <a:rPr lang="zh-CN" altLang="zh-CN" kern="0" dirty="0" smtClean="0">
                <a:latin typeface="微软雅黑" pitchFamily="34" charset="-122"/>
                <a:ea typeface="微软雅黑" pitchFamily="34" charset="-122"/>
              </a:rPr>
              <a:t>招标</a:t>
            </a:r>
            <a:r>
              <a:rPr lang="zh-CN" altLang="zh-CN" kern="0" dirty="0">
                <a:latin typeface="微软雅黑" pitchFamily="34" charset="-122"/>
                <a:ea typeface="微软雅黑" pitchFamily="34" charset="-122"/>
              </a:rPr>
              <a:t>人不得采用</a:t>
            </a:r>
            <a:r>
              <a:rPr lang="zh-CN" altLang="zh-CN" kern="0" dirty="0">
                <a:solidFill>
                  <a:srgbClr val="FF0000"/>
                </a:solidFill>
                <a:latin typeface="微软雅黑" pitchFamily="34" charset="-122"/>
                <a:ea typeface="微软雅黑" pitchFamily="34" charset="-122"/>
              </a:rPr>
              <a:t>抽签、摇号等方式</a:t>
            </a:r>
            <a:r>
              <a:rPr lang="zh-CN" altLang="zh-CN" kern="0" dirty="0">
                <a:latin typeface="微软雅黑" pitchFamily="34" charset="-122"/>
                <a:ea typeface="微软雅黑" pitchFamily="34" charset="-122"/>
              </a:rPr>
              <a:t>确定中标</a:t>
            </a:r>
            <a:r>
              <a:rPr lang="zh-CN" altLang="zh-CN" kern="0" dirty="0" smtClean="0">
                <a:latin typeface="微软雅黑" pitchFamily="34" charset="-122"/>
                <a:ea typeface="微软雅黑" pitchFamily="34" charset="-122"/>
              </a:rPr>
              <a:t>候选人。</a:t>
            </a:r>
            <a:r>
              <a:rPr lang="zh-CN" altLang="en-US" kern="0" dirty="0">
                <a:latin typeface="微软雅黑" pitchFamily="34" charset="-122"/>
                <a:ea typeface="微软雅黑" pitchFamily="34" charset="-122"/>
              </a:rPr>
              <a:t>委托招标的，招标人有权自行选择招标代理机构，各地不得要求招标人在指定范围内确定招标代理机构</a:t>
            </a:r>
            <a:r>
              <a:rPr lang="zh-CN" altLang="en-US" kern="0" dirty="0" smtClean="0">
                <a:latin typeface="微软雅黑" pitchFamily="34" charset="-122"/>
                <a:ea typeface="微软雅黑" pitchFamily="34" charset="-122"/>
              </a:rPr>
              <a:t>。</a:t>
            </a:r>
            <a:r>
              <a:rPr lang="en-US" altLang="zh-CN" b="1" kern="0" dirty="0" smtClean="0">
                <a:solidFill>
                  <a:srgbClr val="0070C0"/>
                </a:solidFill>
                <a:latin typeface="方正舒体" panose="02010601030101010101" pitchFamily="2" charset="-122"/>
                <a:ea typeface="方正舒体" panose="02010601030101010101" pitchFamily="2" charset="-122"/>
              </a:rPr>
              <a:t>-</a:t>
            </a:r>
            <a:r>
              <a:rPr lang="zh-CN" altLang="en-US" b="1" kern="0" dirty="0" smtClean="0">
                <a:solidFill>
                  <a:srgbClr val="0070C0"/>
                </a:solidFill>
                <a:latin typeface="方正舒体" panose="02010601030101010101" pitchFamily="2" charset="-122"/>
                <a:ea typeface="方正舒体" panose="02010601030101010101" pitchFamily="2" charset="-122"/>
              </a:rPr>
              <a:t>去年专项整治的要求</a:t>
            </a:r>
            <a:endParaRPr lang="en-US" altLang="zh-CN" b="1" kern="0" dirty="0">
              <a:solidFill>
                <a:srgbClr val="0070C0"/>
              </a:solidFill>
              <a:latin typeface="方正舒体" panose="02010601030101010101" pitchFamily="2" charset="-122"/>
              <a:ea typeface="方正舒体" panose="02010601030101010101" pitchFamily="2" charset="-122"/>
            </a:endParaRPr>
          </a:p>
          <a:p>
            <a:pPr defTabSz="0" fontAlgn="base">
              <a:lnSpc>
                <a:spcPts val="3541"/>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    </a:t>
            </a:r>
            <a:r>
              <a:rPr lang="zh-CN" altLang="en-US" b="1" kern="0" dirty="0">
                <a:solidFill>
                  <a:srgbClr val="0070C0"/>
                </a:solidFill>
                <a:latin typeface="微软雅黑" pitchFamily="34" charset="-122"/>
                <a:ea typeface="微软雅黑" pitchFamily="34" charset="-122"/>
                <a:sym typeface="微软雅黑" pitchFamily="34" charset="-122"/>
              </a:rPr>
              <a:t>二、进一步规范工程总承包招投标活动。</a:t>
            </a:r>
            <a:r>
              <a:rPr lang="zh-CN" altLang="en-US" kern="0" dirty="0">
                <a:latin typeface="微软雅黑" pitchFamily="34" charset="-122"/>
                <a:ea typeface="微软雅黑" pitchFamily="34" charset="-122"/>
                <a:sym typeface="微软雅黑" pitchFamily="34" charset="-122"/>
              </a:rPr>
              <a:t>政府投资项目原则上应当在</a:t>
            </a:r>
            <a:r>
              <a:rPr lang="zh-CN" altLang="en-US" kern="0" dirty="0">
                <a:solidFill>
                  <a:srgbClr val="FF0000"/>
                </a:solidFill>
                <a:latin typeface="微软雅黑" pitchFamily="34" charset="-122"/>
                <a:ea typeface="微软雅黑" pitchFamily="34" charset="-122"/>
                <a:sym typeface="微软雅黑" pitchFamily="34" charset="-122"/>
              </a:rPr>
              <a:t>初步设计审批完成后</a:t>
            </a:r>
            <a:r>
              <a:rPr lang="zh-CN" altLang="en-US" kern="0" dirty="0">
                <a:latin typeface="微软雅黑" pitchFamily="34" charset="-122"/>
                <a:ea typeface="微软雅黑" pitchFamily="34" charset="-122"/>
                <a:sym typeface="微软雅黑" pitchFamily="34" charset="-122"/>
              </a:rPr>
              <a:t>进行工程总承包项目</a:t>
            </a:r>
            <a:r>
              <a:rPr lang="zh-CN" altLang="en-US" kern="0" dirty="0" smtClean="0">
                <a:latin typeface="微软雅黑" pitchFamily="34" charset="-122"/>
                <a:ea typeface="微软雅黑" pitchFamily="34" charset="-122"/>
                <a:sym typeface="微软雅黑" pitchFamily="34" charset="-122"/>
              </a:rPr>
              <a:t>发包；其中</a:t>
            </a:r>
            <a:r>
              <a:rPr lang="zh-CN" altLang="en-US" kern="0" dirty="0">
                <a:latin typeface="微软雅黑" pitchFamily="34" charset="-122"/>
                <a:ea typeface="微软雅黑" pitchFamily="34" charset="-122"/>
                <a:sym typeface="微软雅黑" pitchFamily="34" charset="-122"/>
              </a:rPr>
              <a:t>，按照国家有关规定简化报批文件和审批程序的政府投资项目，应当在完成相应的投资决策审批后进行工程总承包项目发包</a:t>
            </a:r>
            <a:r>
              <a:rPr lang="zh-CN" altLang="en-US" kern="0" dirty="0" smtClean="0">
                <a:latin typeface="微软雅黑" pitchFamily="34" charset="-122"/>
                <a:ea typeface="微软雅黑" pitchFamily="34" charset="-122"/>
                <a:sym typeface="微软雅黑" pitchFamily="34" charset="-122"/>
              </a:rPr>
              <a:t>。工程</a:t>
            </a:r>
            <a:r>
              <a:rPr lang="zh-CN" altLang="en-US" kern="0" dirty="0">
                <a:latin typeface="微软雅黑" pitchFamily="34" charset="-122"/>
                <a:ea typeface="微软雅黑" pitchFamily="34" charset="-122"/>
                <a:sym typeface="微软雅黑" pitchFamily="34" charset="-122"/>
              </a:rPr>
              <a:t>总承包单位应当</a:t>
            </a:r>
            <a:r>
              <a:rPr lang="zh-CN" altLang="en-US" kern="0" dirty="0">
                <a:solidFill>
                  <a:srgbClr val="FF0000"/>
                </a:solidFill>
                <a:latin typeface="微软雅黑" pitchFamily="34" charset="-122"/>
                <a:ea typeface="微软雅黑" pitchFamily="34" charset="-122"/>
                <a:sym typeface="微软雅黑" pitchFamily="34" charset="-122"/>
              </a:rPr>
              <a:t>同时具有与工程规模相适应的工程设计资质和施工资质，</a:t>
            </a:r>
            <a:r>
              <a:rPr lang="zh-CN" altLang="en-US" kern="0" dirty="0">
                <a:latin typeface="微软雅黑" pitchFamily="34" charset="-122"/>
                <a:ea typeface="微软雅黑" pitchFamily="34" charset="-122"/>
                <a:sym typeface="微软雅黑" pitchFamily="34" charset="-122"/>
              </a:rPr>
              <a:t>或者由具有相应资质的设计单位和施工单位组成联合体</a:t>
            </a:r>
            <a:r>
              <a:rPr lang="zh-CN" altLang="en-US" kern="0" dirty="0" smtClean="0">
                <a:latin typeface="微软雅黑" pitchFamily="34" charset="-122"/>
                <a:ea typeface="微软雅黑" pitchFamily="34" charset="-122"/>
                <a:sym typeface="微软雅黑" pitchFamily="34" charset="-122"/>
              </a:rPr>
              <a:t>。</a:t>
            </a:r>
            <a:r>
              <a:rPr lang="en-US" altLang="zh-CN" b="1" kern="0" dirty="0">
                <a:solidFill>
                  <a:srgbClr val="0070C0"/>
                </a:solidFill>
                <a:latin typeface="方正舒体" panose="02010601030101010101" pitchFamily="2" charset="-122"/>
                <a:ea typeface="方正舒体" panose="02010601030101010101" pitchFamily="2" charset="-122"/>
                <a:sym typeface="微软雅黑" pitchFamily="34" charset="-122"/>
              </a:rPr>
              <a:t>-12</a:t>
            </a:r>
            <a:r>
              <a:rPr lang="zh-CN" altLang="en-US" b="1" kern="0" dirty="0">
                <a:solidFill>
                  <a:srgbClr val="0070C0"/>
                </a:solidFill>
                <a:latin typeface="方正舒体" panose="02010601030101010101" pitchFamily="2" charset="-122"/>
                <a:ea typeface="方正舒体" panose="02010601030101010101" pitchFamily="2" charset="-122"/>
                <a:sym typeface="微软雅黑" pitchFamily="34" charset="-122"/>
              </a:rPr>
              <a:t>号文的规定</a:t>
            </a:r>
            <a:endParaRPr lang="en-US" altLang="zh-CN" b="1" kern="0" dirty="0">
              <a:solidFill>
                <a:srgbClr val="0070C0"/>
              </a:solidFill>
              <a:latin typeface="方正舒体" panose="02010601030101010101" pitchFamily="2" charset="-122"/>
              <a:ea typeface="方正舒体" panose="02010601030101010101" pitchFamily="2" charset="-122"/>
              <a:sym typeface="微软雅黑" pitchFamily="34" charset="-122"/>
            </a:endParaRPr>
          </a:p>
        </p:txBody>
      </p:sp>
      <p:sp>
        <p:nvSpPr>
          <p:cNvPr id="3" name="矩形 2"/>
          <p:cNvSpPr/>
          <p:nvPr/>
        </p:nvSpPr>
        <p:spPr>
          <a:xfrm>
            <a:off x="7907731" y="541324"/>
            <a:ext cx="1792224" cy="512065"/>
          </a:xfrm>
          <a:prstGeom prst="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4" name="TextBox 3"/>
          <p:cNvSpPr txBox="1"/>
          <p:nvPr/>
        </p:nvSpPr>
        <p:spPr>
          <a:xfrm>
            <a:off x="8010144" y="601718"/>
            <a:ext cx="1602029" cy="369332"/>
          </a:xfrm>
          <a:prstGeom prst="rect">
            <a:avLst/>
          </a:prstGeom>
          <a:noFill/>
        </p:spPr>
        <p:txBody>
          <a:bodyPr wrap="square" rtlCol="0">
            <a:spAutoFit/>
          </a:bodyPr>
          <a:lstStyle/>
          <a:p>
            <a:r>
              <a:rPr lang="zh-CN" altLang="en-US" dirty="0" smtClean="0">
                <a:latin typeface="华文新魏" panose="02010800040101010101" pitchFamily="2" charset="-122"/>
                <a:ea typeface="华文新魏" panose="02010800040101010101" pitchFamily="2" charset="-122"/>
              </a:rPr>
              <a:t>不能简单否定</a:t>
            </a:r>
            <a:endParaRPr lang="zh-CN" altLang="en-US" dirty="0">
              <a:latin typeface="华文新魏" panose="02010800040101010101" pitchFamily="2" charset="-122"/>
              <a:ea typeface="华文新魏" panose="02010800040101010101" pitchFamily="2" charset="-122"/>
            </a:endParaRPr>
          </a:p>
        </p:txBody>
      </p:sp>
      <p:cxnSp>
        <p:nvCxnSpPr>
          <p:cNvPr id="8" name="直接箭头连接符 7"/>
          <p:cNvCxnSpPr/>
          <p:nvPr/>
        </p:nvCxnSpPr>
        <p:spPr>
          <a:xfrm>
            <a:off x="9491471" y="1053389"/>
            <a:ext cx="1452068" cy="194584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4125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4136" y="293511"/>
            <a:ext cx="6112932" cy="474133"/>
          </a:xfrm>
        </p:spPr>
        <p:txBody>
          <a:bodyPr>
            <a:normAutofit fontScale="92500" lnSpcReduction="10000"/>
          </a:bodyPr>
          <a:lstStyle/>
          <a:p>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工程总承包</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概述</a:t>
            </a:r>
          </a:p>
        </p:txBody>
      </p:sp>
      <p:sp>
        <p:nvSpPr>
          <p:cNvPr id="28" name="矩形 27"/>
          <p:cNvSpPr/>
          <p:nvPr/>
        </p:nvSpPr>
        <p:spPr>
          <a:xfrm>
            <a:off x="474136"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586054" y="1241698"/>
            <a:ext cx="10972800" cy="5039820"/>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204" tIns="42602" rIns="85204" bIns="42602" rtlCol="0" anchor="ctr"/>
          <a:lstStyle/>
          <a:p>
            <a:pPr algn="ctr"/>
            <a:endParaRPr lang="zh-CN" altLang="en-US" dirty="0">
              <a:solidFill>
                <a:prstClr val="white"/>
              </a:solidFill>
            </a:endParaRPr>
          </a:p>
        </p:txBody>
      </p:sp>
      <p:sp>
        <p:nvSpPr>
          <p:cNvPr id="10" name="矩形 9"/>
          <p:cNvSpPr/>
          <p:nvPr/>
        </p:nvSpPr>
        <p:spPr>
          <a:xfrm>
            <a:off x="666044" y="1342068"/>
            <a:ext cx="10769600" cy="4907869"/>
          </a:xfrm>
          <a:prstGeom prst="rect">
            <a:avLst/>
          </a:prstGeom>
        </p:spPr>
        <p:txBody>
          <a:bodyPr wrap="square" lIns="85204" tIns="42602" rIns="85204" bIns="42602">
            <a:spAutoFit/>
          </a:bodyPr>
          <a:lstStyle/>
          <a:p>
            <a:pPr marL="59169" algn="just">
              <a:lnSpc>
                <a:spcPts val="2889"/>
              </a:lnSpc>
              <a:spcBef>
                <a:spcPts val="1118"/>
              </a:spcBef>
            </a:pP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全面</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发展阶段（</a:t>
            </a:r>
            <a:r>
              <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2014</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年</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至今）</a:t>
            </a:r>
          </a:p>
          <a:p>
            <a:pPr marL="59169" algn="just">
              <a:lnSpc>
                <a:spcPts val="32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经过</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30</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多年的发展，国内在工业领域工程总承包模式日趋成熟，勘察设计企业工程总承包营业额逐年上升，</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但是在城市建设，包括建筑、市政、交通等专业领域，工程总承包发展相对滞后。</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自</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2014</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年</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以来，中共中央、国务院及住建部等部门不断出台文件，积极推进房屋建筑和市政项目工程总承包</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500"/>
              </a:lnSpc>
              <a:spcBef>
                <a:spcPts val="1118"/>
              </a:spcBef>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800"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800" b="1"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2014</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7</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日，住建部印发了</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关于推进建筑业</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发展</a:t>
            </a:r>
            <a:endPar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300"/>
              </a:lnSpc>
              <a:spcBef>
                <a:spcPts val="1118"/>
              </a:spcBef>
            </a:pP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和改革</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的若干意见</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（建市</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〔2014〕92</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号</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第四部分、</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3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促进</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建筑业发展方式转变（十九）加大工程总承包推行</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力</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300"/>
              </a:lnSpc>
              <a:spcBef>
                <a:spcPts val="1118"/>
              </a:spcBef>
            </a:pP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度。</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倡导</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工程</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建设项目</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采用工程总承包模式，鼓励有</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实力</a:t>
            </a:r>
            <a:endPar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300"/>
              </a:lnSpc>
              <a:spcBef>
                <a:spcPts val="1118"/>
              </a:spcBef>
            </a:pP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的工程设计</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和施工</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企业开展工程总承包</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业务。推动建立</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适</a:t>
            </a:r>
            <a:endPar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300"/>
              </a:lnSpc>
              <a:spcBef>
                <a:spcPts val="1118"/>
              </a:spcBef>
            </a:pP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合</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工程</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总承包发展</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的招标投标和</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工程建设</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管理</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机制</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调整</a:t>
            </a:r>
            <a:endParaRPr lang="en-US" altLang="zh-CN"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a:p>
            <a:pPr marL="59169" algn="just">
              <a:lnSpc>
                <a:spcPts val="2300"/>
              </a:lnSpc>
              <a:spcBef>
                <a:spcPts val="1118"/>
              </a:spcBef>
            </a:pP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现行</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招标</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投标</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施工</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许可、现场执法检查、竣工</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验收备案</a:t>
            </a:r>
            <a:endPar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椭圆 3"/>
          <p:cNvSpPr/>
          <p:nvPr/>
        </p:nvSpPr>
        <p:spPr>
          <a:xfrm>
            <a:off x="7694049" y="177495"/>
            <a:ext cx="3277752" cy="119879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8105423" y="317726"/>
            <a:ext cx="2573866" cy="918328"/>
          </a:xfrm>
          <a:prstGeom prst="rect">
            <a:avLst/>
          </a:prstGeom>
          <a:noFill/>
        </p:spPr>
        <p:txBody>
          <a:bodyPr wrap="square" rtlCol="0">
            <a:spAutoFit/>
          </a:bodyPr>
          <a:lstStyle/>
          <a:p>
            <a:pPr>
              <a:lnSpc>
                <a:spcPts val="2200"/>
              </a:lnSpc>
            </a:pPr>
            <a:r>
              <a:rPr lang="zh-CN" altLang="en-US" sz="1600" b="1" dirty="0" smtClean="0">
                <a:solidFill>
                  <a:srgbClr val="C00000"/>
                </a:solidFill>
              </a:rPr>
              <a:t>设计行业</a:t>
            </a:r>
            <a:r>
              <a:rPr lang="en-US" altLang="zh-CN" sz="1600" b="1" dirty="0" smtClean="0">
                <a:solidFill>
                  <a:srgbClr val="C00000"/>
                </a:solidFill>
              </a:rPr>
              <a:t>2018</a:t>
            </a:r>
            <a:r>
              <a:rPr lang="zh-CN" altLang="en-US" sz="1600" b="1" dirty="0" smtClean="0">
                <a:solidFill>
                  <a:srgbClr val="C00000"/>
                </a:solidFill>
              </a:rPr>
              <a:t>年实现总承包</a:t>
            </a:r>
            <a:r>
              <a:rPr lang="zh-CN" altLang="en-US" sz="1600" b="1" dirty="0">
                <a:solidFill>
                  <a:srgbClr val="C00000"/>
                </a:solidFill>
              </a:rPr>
              <a:t>营业收入</a:t>
            </a:r>
            <a:r>
              <a:rPr lang="en-US" altLang="zh-CN" sz="1600" b="1" dirty="0" smtClean="0">
                <a:solidFill>
                  <a:srgbClr val="C00000"/>
                </a:solidFill>
              </a:rPr>
              <a:t>26046</a:t>
            </a:r>
            <a:r>
              <a:rPr lang="zh-CN" altLang="en-US" sz="1600" b="1" dirty="0" smtClean="0">
                <a:solidFill>
                  <a:srgbClr val="C00000"/>
                </a:solidFill>
              </a:rPr>
              <a:t>亿</a:t>
            </a:r>
            <a:r>
              <a:rPr lang="zh-CN" altLang="en-US" sz="1600" b="1" dirty="0">
                <a:solidFill>
                  <a:srgbClr val="C00000"/>
                </a:solidFill>
              </a:rPr>
              <a:t>元，约占总营业收入</a:t>
            </a:r>
            <a:r>
              <a:rPr lang="zh-CN" altLang="en-US" sz="1600" b="1" dirty="0" smtClean="0">
                <a:solidFill>
                  <a:srgbClr val="C00000"/>
                </a:solidFill>
              </a:rPr>
              <a:t>的</a:t>
            </a:r>
            <a:r>
              <a:rPr lang="en-US" altLang="zh-CN" sz="1600" b="1" dirty="0" smtClean="0">
                <a:solidFill>
                  <a:srgbClr val="C00000"/>
                </a:solidFill>
              </a:rPr>
              <a:t>50.2%</a:t>
            </a:r>
            <a:r>
              <a:rPr lang="zh-CN" altLang="en-US" sz="1600" b="1" dirty="0">
                <a:solidFill>
                  <a:srgbClr val="C00000"/>
                </a:solidFill>
              </a:rPr>
              <a:t>，</a:t>
            </a:r>
          </a:p>
        </p:txBody>
      </p:sp>
      <p:cxnSp>
        <p:nvCxnSpPr>
          <p:cNvPr id="11" name="直接箭头连接符 10"/>
          <p:cNvCxnSpPr>
            <a:stCxn id="4" idx="4"/>
          </p:cNvCxnSpPr>
          <p:nvPr/>
        </p:nvCxnSpPr>
        <p:spPr>
          <a:xfrm flipH="1">
            <a:off x="8997696" y="1376285"/>
            <a:ext cx="335229" cy="6500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451" y="3796002"/>
            <a:ext cx="4012403" cy="248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063638"/>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3152" y="373738"/>
            <a:ext cx="5598318" cy="423863"/>
          </a:xfrm>
        </p:spPr>
        <p:txBody>
          <a:bodyPr>
            <a:normAutofit fontScale="92500" lnSpcReduction="20000"/>
          </a:bodyPr>
          <a:lstStyle/>
          <a:p>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二</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拟出台的改革调整措施</a:t>
            </a: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0" y="1375258"/>
            <a:ext cx="10849059" cy="4929817"/>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59990" y="1449524"/>
            <a:ext cx="10637091" cy="4780275"/>
          </a:xfrm>
          <a:prstGeom prst="rect">
            <a:avLst/>
          </a:prstGeom>
        </p:spPr>
        <p:txBody>
          <a:bodyPr wrap="square" lIns="91432" tIns="45716" rIns="91432" bIns="45716">
            <a:spAutoFit/>
          </a:bodyPr>
          <a:lstStyle/>
          <a:p>
            <a:pPr defTabSz="0" fontAlgn="base">
              <a:lnSpc>
                <a:spcPts val="3200"/>
              </a:lnSpc>
              <a:spcBef>
                <a:spcPct val="20000"/>
              </a:spcBef>
              <a:spcAft>
                <a:spcPct val="0"/>
              </a:spcAft>
              <a:buClr>
                <a:srgbClr val="2F2F2F"/>
              </a:buClr>
              <a:buSzPct val="50000"/>
            </a:pPr>
            <a:r>
              <a:rPr lang="en-US" altLang="zh-CN" b="1" kern="0" dirty="0">
                <a:solidFill>
                  <a:srgbClr val="0070C0"/>
                </a:solidFill>
                <a:latin typeface="微软雅黑" pitchFamily="34" charset="-122"/>
                <a:ea typeface="微软雅黑" pitchFamily="34" charset="-122"/>
              </a:rPr>
              <a:t>    </a:t>
            </a:r>
            <a:r>
              <a:rPr lang="zh-CN" altLang="en-US" b="1" kern="0" dirty="0">
                <a:solidFill>
                  <a:srgbClr val="0070C0"/>
                </a:solidFill>
                <a:latin typeface="微软雅黑" pitchFamily="34" charset="-122"/>
                <a:ea typeface="微软雅黑" pitchFamily="34" charset="-122"/>
              </a:rPr>
              <a:t>三、低价中标实行高额履约担保。</a:t>
            </a:r>
            <a:r>
              <a:rPr lang="zh-CN" altLang="en-US" kern="0" dirty="0">
                <a:latin typeface="微软雅黑" pitchFamily="34" charset="-122"/>
                <a:ea typeface="微软雅黑" pitchFamily="34" charset="-122"/>
              </a:rPr>
              <a:t>采用经评审的最低投标价法的施工招标项目，招标人要求中标人提交履约保证金外，可要求中标人向招标人提供保函形式的差额履约担保，担保金额为招标控制价和中标价的差值</a:t>
            </a:r>
            <a:r>
              <a:rPr lang="zh-CN" altLang="en-US" kern="0" dirty="0" smtClean="0">
                <a:latin typeface="微软雅黑" pitchFamily="34" charset="-122"/>
                <a:ea typeface="微软雅黑" pitchFamily="34" charset="-122"/>
              </a:rPr>
              <a:t>。</a:t>
            </a:r>
            <a:r>
              <a:rPr lang="en-US" altLang="zh-CN" b="1" kern="0" dirty="0" smtClean="0">
                <a:solidFill>
                  <a:srgbClr val="0070C0"/>
                </a:solidFill>
                <a:latin typeface="方正舒体" panose="02010601030101010101" pitchFamily="2" charset="-122"/>
                <a:ea typeface="方正舒体" panose="02010601030101010101" pitchFamily="2" charset="-122"/>
              </a:rPr>
              <a:t>-</a:t>
            </a:r>
            <a:r>
              <a:rPr lang="zh-CN" altLang="en-US" b="1" kern="0" dirty="0">
                <a:solidFill>
                  <a:srgbClr val="0070C0"/>
                </a:solidFill>
                <a:latin typeface="方正舒体" panose="02010601030101010101" pitchFamily="2" charset="-122"/>
                <a:ea typeface="方正舒体" panose="02010601030101010101" pitchFamily="2" charset="-122"/>
              </a:rPr>
              <a:t>重复</a:t>
            </a:r>
            <a:r>
              <a:rPr lang="en-US" altLang="zh-CN" b="1" kern="0" dirty="0">
                <a:solidFill>
                  <a:srgbClr val="0070C0"/>
                </a:solidFill>
                <a:latin typeface="方正舒体" panose="02010601030101010101" pitchFamily="2" charset="-122"/>
                <a:ea typeface="方正舒体" panose="02010601030101010101" pitchFamily="2" charset="-122"/>
              </a:rPr>
              <a:t>1</a:t>
            </a:r>
            <a:r>
              <a:rPr lang="zh-CN" altLang="en-US" b="1" kern="0" dirty="0">
                <a:solidFill>
                  <a:srgbClr val="0070C0"/>
                </a:solidFill>
                <a:latin typeface="方正舒体" panose="02010601030101010101" pitchFamily="2" charset="-122"/>
                <a:ea typeface="方正舒体" panose="02010601030101010101" pitchFamily="2" charset="-122"/>
              </a:rPr>
              <a:t>号文第七</a:t>
            </a:r>
            <a:r>
              <a:rPr lang="zh-CN" altLang="en-US" b="1" kern="0" dirty="0" smtClean="0">
                <a:solidFill>
                  <a:srgbClr val="0070C0"/>
                </a:solidFill>
                <a:latin typeface="方正舒体" panose="02010601030101010101" pitchFamily="2" charset="-122"/>
                <a:ea typeface="方正舒体" panose="02010601030101010101" pitchFamily="2" charset="-122"/>
              </a:rPr>
              <a:t>条</a:t>
            </a:r>
            <a:endParaRPr lang="en-US" altLang="zh-CN" b="1" kern="0" dirty="0">
              <a:solidFill>
                <a:srgbClr val="0070C0"/>
              </a:solidFill>
              <a:latin typeface="方正舒体" panose="02010601030101010101" pitchFamily="2" charset="-122"/>
              <a:ea typeface="方正舒体" panose="02010601030101010101" pitchFamily="2" charset="-122"/>
            </a:endParaRPr>
          </a:p>
          <a:p>
            <a:pPr defTabSz="0" fontAlgn="base">
              <a:lnSpc>
                <a:spcPts val="3200"/>
              </a:lnSpc>
              <a:spcBef>
                <a:spcPct val="20000"/>
              </a:spcBef>
              <a:spcAft>
                <a:spcPct val="0"/>
              </a:spcAft>
              <a:buClr>
                <a:srgbClr val="2F2F2F"/>
              </a:buClr>
              <a:buSzPct val="50000"/>
            </a:pPr>
            <a:r>
              <a:rPr lang="en-US" altLang="zh-CN" b="1" kern="0" dirty="0" smtClean="0">
                <a:solidFill>
                  <a:srgbClr val="FF0000"/>
                </a:solidFill>
                <a:latin typeface="方正舒体" panose="02010601030101010101" pitchFamily="2" charset="-122"/>
                <a:ea typeface="方正舒体" panose="02010601030101010101" pitchFamily="2" charset="-122"/>
                <a:sym typeface="微软雅黑" pitchFamily="34" charset="-122"/>
              </a:rPr>
              <a:t>    </a:t>
            </a:r>
            <a:r>
              <a:rPr lang="zh-CN" altLang="en-US" b="1" kern="0" dirty="0" smtClean="0">
                <a:solidFill>
                  <a:srgbClr val="0070C0"/>
                </a:solidFill>
                <a:latin typeface="微软雅黑" pitchFamily="34" charset="-122"/>
                <a:ea typeface="微软雅黑" pitchFamily="34" charset="-122"/>
                <a:sym typeface="微软雅黑" pitchFamily="34" charset="-122"/>
              </a:rPr>
              <a:t>四</a:t>
            </a:r>
            <a:r>
              <a:rPr lang="zh-CN" altLang="en-US" b="1" kern="0" dirty="0">
                <a:solidFill>
                  <a:srgbClr val="0070C0"/>
                </a:solidFill>
                <a:latin typeface="微软雅黑" pitchFamily="34" charset="-122"/>
                <a:ea typeface="微软雅黑" pitchFamily="34" charset="-122"/>
                <a:sym typeface="微软雅黑" pitchFamily="34" charset="-122"/>
              </a:rPr>
              <a:t>、推进房屋建筑工程设计招投标改革</a:t>
            </a:r>
            <a:r>
              <a:rPr lang="zh-CN" altLang="en-US" b="1" kern="0" dirty="0" smtClean="0">
                <a:solidFill>
                  <a:srgbClr val="0070C0"/>
                </a:solidFill>
                <a:latin typeface="微软雅黑" pitchFamily="34" charset="-122"/>
                <a:ea typeface="微软雅黑" pitchFamily="34" charset="-122"/>
                <a:sym typeface="微软雅黑" pitchFamily="34" charset="-122"/>
              </a:rPr>
              <a:t>。</a:t>
            </a:r>
            <a:r>
              <a:rPr lang="zh-CN" altLang="en-US" kern="0" dirty="0">
                <a:latin typeface="微软雅黑" pitchFamily="34" charset="-122"/>
                <a:ea typeface="微软雅黑" pitchFamily="34" charset="-122"/>
                <a:sym typeface="微软雅黑" pitchFamily="34" charset="-122"/>
              </a:rPr>
              <a:t>要点</a:t>
            </a:r>
            <a:r>
              <a:rPr lang="zh-CN" altLang="en-US" kern="0" dirty="0" smtClean="0">
                <a:latin typeface="微软雅黑" pitchFamily="34" charset="-122"/>
                <a:ea typeface="微软雅黑" pitchFamily="34" charset="-122"/>
                <a:sym typeface="微软雅黑" pitchFamily="34" charset="-122"/>
              </a:rPr>
              <a:t>是：设计项目</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招标取消</a:t>
            </a:r>
            <a:r>
              <a:rPr lang="zh-CN" altLang="en-US" kern="0" dirty="0">
                <a:solidFill>
                  <a:srgbClr val="FF0000"/>
                </a:solidFill>
                <a:latin typeface="微软雅黑" pitchFamily="34" charset="-122"/>
                <a:ea typeface="微软雅黑" pitchFamily="34" charset="-122"/>
                <a:sym typeface="微软雅黑" pitchFamily="34" charset="-122"/>
              </a:rPr>
              <a:t>招标人委派代表数量</a:t>
            </a:r>
            <a:r>
              <a:rPr lang="zh-CN" altLang="en-US" kern="0" dirty="0" smtClean="0">
                <a:solidFill>
                  <a:srgbClr val="FF0000"/>
                </a:solidFill>
                <a:latin typeface="微软雅黑" pitchFamily="34" charset="-122"/>
                <a:ea typeface="微软雅黑" pitchFamily="34" charset="-122"/>
                <a:sym typeface="微软雅黑" pitchFamily="34" charset="-122"/>
              </a:rPr>
              <a:t>限制</a:t>
            </a:r>
            <a:r>
              <a:rPr lang="zh-CN" altLang="en-US" kern="0" dirty="0" smtClean="0">
                <a:latin typeface="微软雅黑" pitchFamily="34" charset="-122"/>
                <a:ea typeface="微软雅黑" pitchFamily="34" charset="-122"/>
                <a:sym typeface="微软雅黑" pitchFamily="34" charset="-122"/>
              </a:rPr>
              <a:t>；积极</a:t>
            </a:r>
            <a:r>
              <a:rPr lang="zh-CN" altLang="en-US" kern="0" dirty="0">
                <a:latin typeface="微软雅黑" pitchFamily="34" charset="-122"/>
                <a:ea typeface="微软雅黑" pitchFamily="34" charset="-122"/>
                <a:sym typeface="微软雅黑" pitchFamily="34" charset="-122"/>
              </a:rPr>
              <a:t>推进建筑工程设计</a:t>
            </a:r>
            <a:r>
              <a:rPr lang="zh-CN" altLang="en-US" kern="0" dirty="0" smtClean="0">
                <a:latin typeface="微软雅黑" pitchFamily="34" charset="-122"/>
                <a:ea typeface="微软雅黑" pitchFamily="34" charset="-122"/>
                <a:sym typeface="微软雅黑" pitchFamily="34" charset="-122"/>
              </a:rPr>
              <a:t>招</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标采用建筑设计</a:t>
            </a:r>
            <a:r>
              <a:rPr lang="zh-CN" altLang="en-US" kern="0" dirty="0">
                <a:latin typeface="微软雅黑" pitchFamily="34" charset="-122"/>
                <a:ea typeface="微软雅黑" pitchFamily="34" charset="-122"/>
                <a:sym typeface="微软雅黑" pitchFamily="34" charset="-122"/>
              </a:rPr>
              <a:t>方案招标，推进实施设计总包招标，招标人</a:t>
            </a:r>
            <a:r>
              <a:rPr lang="zh-CN" altLang="en-US" kern="0" dirty="0" smtClean="0">
                <a:latin typeface="微软雅黑" pitchFamily="34" charset="-122"/>
                <a:ea typeface="微软雅黑" pitchFamily="34" charset="-122"/>
                <a:sym typeface="微软雅黑" pitchFamily="34" charset="-122"/>
              </a:rPr>
              <a:t>宜</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将建筑工程的方案设计</a:t>
            </a:r>
            <a:r>
              <a:rPr lang="zh-CN" altLang="en-US" kern="0" dirty="0">
                <a:latin typeface="微软雅黑" pitchFamily="34" charset="-122"/>
                <a:ea typeface="微软雅黑" pitchFamily="34" charset="-122"/>
                <a:sym typeface="微软雅黑" pitchFamily="34" charset="-122"/>
              </a:rPr>
              <a:t>和施工图设计一并</a:t>
            </a:r>
            <a:r>
              <a:rPr lang="zh-CN" altLang="en-US" kern="0" dirty="0" smtClean="0">
                <a:latin typeface="微软雅黑" pitchFamily="34" charset="-122"/>
                <a:ea typeface="微软雅黑" pitchFamily="34" charset="-122"/>
                <a:sym typeface="微软雅黑" pitchFamily="34" charset="-122"/>
              </a:rPr>
              <a:t>招标；建筑工程设计</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方案评标时</a:t>
            </a:r>
            <a:r>
              <a:rPr lang="zh-CN" altLang="en-US" kern="0" dirty="0">
                <a:latin typeface="微软雅黑" pitchFamily="34" charset="-122"/>
                <a:ea typeface="微软雅黑" pitchFamily="34" charset="-122"/>
                <a:sym typeface="微软雅黑" pitchFamily="34" charset="-122"/>
              </a:rPr>
              <a:t>，</a:t>
            </a:r>
            <a:r>
              <a:rPr lang="zh-CN" altLang="en-US" kern="0" dirty="0" smtClean="0">
                <a:latin typeface="微软雅黑" pitchFamily="34" charset="-122"/>
                <a:ea typeface="微软雅黑" pitchFamily="34" charset="-122"/>
                <a:sym typeface="微软雅黑" pitchFamily="34" charset="-122"/>
              </a:rPr>
              <a:t>建筑专业</a:t>
            </a:r>
            <a:r>
              <a:rPr lang="zh-CN" altLang="en-US" kern="0" dirty="0">
                <a:latin typeface="微软雅黑" pitchFamily="34" charset="-122"/>
                <a:ea typeface="微软雅黑" pitchFamily="34" charset="-122"/>
                <a:sym typeface="微软雅黑" pitchFamily="34" charset="-122"/>
              </a:rPr>
              <a:t>专家不得少于技术和经济方面专家</a:t>
            </a:r>
            <a:r>
              <a:rPr lang="zh-CN" altLang="en-US" kern="0" dirty="0" smtClean="0">
                <a:latin typeface="微软雅黑" pitchFamily="34" charset="-122"/>
                <a:ea typeface="微软雅黑" pitchFamily="34" charset="-122"/>
                <a:sym typeface="微软雅黑" pitchFamily="34" charset="-122"/>
              </a:rPr>
              <a:t>总数</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的</a:t>
            </a:r>
            <a:r>
              <a:rPr lang="en-US" altLang="zh-CN" kern="0" dirty="0" smtClean="0">
                <a:latin typeface="微软雅黑" pitchFamily="34" charset="-122"/>
                <a:ea typeface="微软雅黑" pitchFamily="34" charset="-122"/>
                <a:sym typeface="微软雅黑" pitchFamily="34" charset="-122"/>
              </a:rPr>
              <a:t>2/3</a:t>
            </a:r>
            <a:r>
              <a:rPr lang="zh-CN" altLang="en-US" kern="0" dirty="0" smtClean="0">
                <a:latin typeface="微软雅黑" pitchFamily="34" charset="-122"/>
                <a:ea typeface="微软雅黑" pitchFamily="34" charset="-122"/>
                <a:sym typeface="微软雅黑" pitchFamily="34" charset="-122"/>
              </a:rPr>
              <a:t>；设计</a:t>
            </a:r>
            <a:r>
              <a:rPr lang="zh-CN" altLang="en-US" kern="0" dirty="0">
                <a:latin typeface="微软雅黑" pitchFamily="34" charset="-122"/>
                <a:ea typeface="微软雅黑" pitchFamily="34" charset="-122"/>
                <a:sym typeface="微软雅黑" pitchFamily="34" charset="-122"/>
              </a:rPr>
              <a:t>招标</a:t>
            </a:r>
            <a:r>
              <a:rPr lang="zh-CN" altLang="en-US" kern="0" dirty="0" smtClean="0">
                <a:latin typeface="微软雅黑" pitchFamily="34" charset="-122"/>
                <a:ea typeface="微软雅黑" pitchFamily="34" charset="-122"/>
                <a:sym typeface="微软雅黑" pitchFamily="34" charset="-122"/>
              </a:rPr>
              <a:t>评标标准</a:t>
            </a:r>
            <a:r>
              <a:rPr lang="zh-CN" altLang="en-US" kern="0" dirty="0">
                <a:latin typeface="微软雅黑" pitchFamily="34" charset="-122"/>
                <a:ea typeface="微软雅黑" pitchFamily="34" charset="-122"/>
                <a:sym typeface="微软雅黑" pitchFamily="34" charset="-122"/>
              </a:rPr>
              <a:t>中设置投标报价评审因素的，其</a:t>
            </a:r>
            <a:r>
              <a:rPr lang="zh-CN" altLang="en-US" kern="0" dirty="0" smtClean="0">
                <a:latin typeface="微软雅黑" pitchFamily="34" charset="-122"/>
                <a:ea typeface="微软雅黑" pitchFamily="34" charset="-122"/>
                <a:sym typeface="微软雅黑" pitchFamily="34" charset="-122"/>
              </a:rPr>
              <a:t>所</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占</a:t>
            </a:r>
            <a:r>
              <a:rPr lang="zh-CN" altLang="en-US" kern="0" dirty="0">
                <a:latin typeface="微软雅黑" pitchFamily="34" charset="-122"/>
                <a:ea typeface="微软雅黑" pitchFamily="34" charset="-122"/>
                <a:sym typeface="微软雅黑" pitchFamily="34" charset="-122"/>
              </a:rPr>
              <a:t>权重</a:t>
            </a:r>
            <a:r>
              <a:rPr lang="zh-CN" altLang="en-US" kern="0" dirty="0" smtClean="0">
                <a:latin typeface="微软雅黑" pitchFamily="34" charset="-122"/>
                <a:ea typeface="微软雅黑" pitchFamily="34" charset="-122"/>
                <a:sym typeface="微软雅黑" pitchFamily="34" charset="-122"/>
              </a:rPr>
              <a:t>不超过</a:t>
            </a:r>
            <a:r>
              <a:rPr lang="en-US" altLang="zh-CN" kern="0" dirty="0" smtClean="0">
                <a:latin typeface="微软雅黑" pitchFamily="34" charset="-122"/>
                <a:ea typeface="微软雅黑" pitchFamily="34" charset="-122"/>
                <a:sym typeface="微软雅黑" pitchFamily="34" charset="-122"/>
              </a:rPr>
              <a:t>10</a:t>
            </a:r>
            <a:r>
              <a:rPr lang="en-US" altLang="zh-CN" kern="0" dirty="0">
                <a:latin typeface="微软雅黑" pitchFamily="34" charset="-122"/>
                <a:ea typeface="微软雅黑" pitchFamily="34" charset="-122"/>
                <a:sym typeface="微软雅黑" pitchFamily="34" charset="-122"/>
              </a:rPr>
              <a:t>%</a:t>
            </a:r>
            <a:r>
              <a:rPr lang="zh-CN" altLang="en-US" kern="0" dirty="0" smtClean="0">
                <a:latin typeface="微软雅黑" pitchFamily="34" charset="-122"/>
                <a:ea typeface="微软雅黑" pitchFamily="34" charset="-122"/>
                <a:sym typeface="微软雅黑" pitchFamily="34" charset="-122"/>
              </a:rPr>
              <a:t>建筑工程设计</a:t>
            </a:r>
            <a:r>
              <a:rPr lang="zh-CN" altLang="en-US" kern="0" dirty="0">
                <a:latin typeface="微软雅黑" pitchFamily="34" charset="-122"/>
                <a:ea typeface="微软雅黑" pitchFamily="34" charset="-122"/>
                <a:sym typeface="微软雅黑" pitchFamily="34" charset="-122"/>
              </a:rPr>
              <a:t>招标评标标准中设置投标</a:t>
            </a:r>
            <a:r>
              <a:rPr lang="zh-CN" altLang="en-US" kern="0" dirty="0" smtClean="0">
                <a:latin typeface="微软雅黑" pitchFamily="34" charset="-122"/>
                <a:ea typeface="微软雅黑" pitchFamily="34" charset="-122"/>
                <a:sym typeface="微软雅黑" pitchFamily="34" charset="-122"/>
              </a:rPr>
              <a:t>报价</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29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的</a:t>
            </a:r>
            <a:r>
              <a:rPr lang="zh-CN" altLang="en-US" kern="0" dirty="0">
                <a:latin typeface="微软雅黑" pitchFamily="34" charset="-122"/>
                <a:ea typeface="微软雅黑" pitchFamily="34" charset="-122"/>
                <a:sym typeface="微软雅黑" pitchFamily="34" charset="-122"/>
              </a:rPr>
              <a:t>，其</a:t>
            </a:r>
            <a:r>
              <a:rPr lang="zh-CN" altLang="en-US" kern="0" dirty="0" smtClean="0">
                <a:latin typeface="微软雅黑" pitchFamily="34" charset="-122"/>
                <a:ea typeface="微软雅黑" pitchFamily="34" charset="-122"/>
                <a:sym typeface="微软雅黑" pitchFamily="34" charset="-122"/>
              </a:rPr>
              <a:t>所占权重不</a:t>
            </a:r>
            <a:r>
              <a:rPr lang="zh-CN" altLang="en-US" kern="0" dirty="0">
                <a:latin typeface="微软雅黑" pitchFamily="34" charset="-122"/>
                <a:ea typeface="微软雅黑" pitchFamily="34" charset="-122"/>
                <a:sym typeface="微软雅黑" pitchFamily="34" charset="-122"/>
              </a:rPr>
              <a:t>超过</a:t>
            </a:r>
            <a:r>
              <a:rPr lang="en-US" altLang="zh-CN" kern="0" dirty="0">
                <a:latin typeface="微软雅黑" pitchFamily="34" charset="-122"/>
                <a:ea typeface="微软雅黑" pitchFamily="34" charset="-122"/>
                <a:sym typeface="微软雅黑" pitchFamily="34" charset="-122"/>
              </a:rPr>
              <a:t>10</a:t>
            </a:r>
            <a:r>
              <a:rPr lang="en-US" altLang="zh-CN" kern="0" dirty="0" smtClean="0">
                <a:latin typeface="微软雅黑" pitchFamily="34" charset="-122"/>
                <a:ea typeface="微软雅黑" pitchFamily="34" charset="-122"/>
                <a:sym typeface="微软雅黑" pitchFamily="34" charset="-122"/>
              </a:rPr>
              <a:t>%</a:t>
            </a:r>
            <a:r>
              <a:rPr lang="zh-CN" altLang="en-US" kern="0" dirty="0" smtClean="0">
                <a:latin typeface="微软雅黑" pitchFamily="34" charset="-122"/>
                <a:ea typeface="微软雅黑" pitchFamily="34" charset="-122"/>
                <a:sym typeface="微软雅黑" pitchFamily="34" charset="-122"/>
              </a:rPr>
              <a:t>； </a:t>
            </a:r>
            <a:r>
              <a:rPr lang="en-US" altLang="zh-CN" b="1" kern="0" dirty="0">
                <a:solidFill>
                  <a:srgbClr val="0070C0"/>
                </a:solidFill>
                <a:latin typeface="方正舒体" panose="02010601030101010101" pitchFamily="2" charset="-122"/>
                <a:ea typeface="方正舒体" panose="02010601030101010101" pitchFamily="2" charset="-122"/>
                <a:sym typeface="微软雅黑" pitchFamily="34" charset="-122"/>
              </a:rPr>
              <a:t>-151</a:t>
            </a:r>
            <a:r>
              <a:rPr lang="zh-CN" altLang="en-US" b="1" kern="0" dirty="0">
                <a:solidFill>
                  <a:srgbClr val="0070C0"/>
                </a:solidFill>
                <a:latin typeface="方正舒体" panose="02010601030101010101" pitchFamily="2" charset="-122"/>
                <a:ea typeface="方正舒体" panose="02010601030101010101" pitchFamily="2" charset="-122"/>
                <a:sym typeface="微软雅黑" pitchFamily="34" charset="-122"/>
              </a:rPr>
              <a:t>号文的规定</a:t>
            </a:r>
            <a:endParaRPr lang="en-US" altLang="zh-CN" b="1" kern="0" dirty="0">
              <a:solidFill>
                <a:srgbClr val="0070C0"/>
              </a:solidFill>
              <a:latin typeface="方正舒体" panose="02010601030101010101" pitchFamily="2" charset="-122"/>
              <a:ea typeface="方正舒体" panose="02010601030101010101" pitchFamily="2" charset="-122"/>
              <a:sym typeface="微软雅黑"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8184" y="2789780"/>
            <a:ext cx="3648626" cy="3515295"/>
          </a:xfrm>
          <a:prstGeom prst="rect">
            <a:avLst/>
          </a:prstGeom>
        </p:spPr>
      </p:pic>
    </p:spTree>
    <p:extLst>
      <p:ext uri="{BB962C8B-B14F-4D97-AF65-F5344CB8AC3E}">
        <p14:creationId xmlns:p14="http://schemas.microsoft.com/office/powerpoint/2010/main" val="1323407173"/>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31674" y="362544"/>
            <a:ext cx="5598318" cy="423863"/>
          </a:xfrm>
        </p:spPr>
        <p:txBody>
          <a:bodyPr>
            <a:normAutofit fontScale="92500" lnSpcReduction="20000"/>
          </a:bodyPr>
          <a:lstStyle/>
          <a:p>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a:t>
            </a:r>
            <a:r>
              <a:rPr lang="zh-CN" altLang="en-US"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二</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拟出台的改革调整措施</a:t>
            </a: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1" y="1419147"/>
            <a:ext cx="10819798" cy="4842663"/>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59990" y="1419148"/>
            <a:ext cx="10637091" cy="4759244"/>
          </a:xfrm>
          <a:prstGeom prst="rect">
            <a:avLst/>
          </a:prstGeom>
        </p:spPr>
        <p:txBody>
          <a:bodyPr wrap="square" lIns="91432" tIns="45716" rIns="91432" bIns="45716">
            <a:spAutoFit/>
          </a:bodyPr>
          <a:lstStyle/>
          <a:p>
            <a:pPr defTabSz="0" fontAlgn="base">
              <a:lnSpc>
                <a:spcPts val="3541"/>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rPr>
              <a:t>投标</a:t>
            </a:r>
            <a:r>
              <a:rPr lang="zh-CN" altLang="en-US" kern="0" dirty="0">
                <a:latin typeface="微软雅黑" pitchFamily="34" charset="-122"/>
                <a:ea typeface="微软雅黑" pitchFamily="34" charset="-122"/>
              </a:rPr>
              <a:t>报价中的评标基准价一般以有效投标文件评标价的</a:t>
            </a:r>
            <a:r>
              <a:rPr lang="zh-CN" altLang="en-US" kern="0" dirty="0" smtClean="0">
                <a:latin typeface="微软雅黑" pitchFamily="34" charset="-122"/>
                <a:ea typeface="微软雅黑" pitchFamily="34" charset="-122"/>
              </a:rPr>
              <a:t>算术平均值为主</a:t>
            </a:r>
            <a:r>
              <a:rPr lang="zh-CN" altLang="en-US" kern="0" dirty="0">
                <a:latin typeface="微软雅黑" pitchFamily="34" charset="-122"/>
                <a:ea typeface="微软雅黑" pitchFamily="34" charset="-122"/>
              </a:rPr>
              <a:t>，评标价相对评标基准价</a:t>
            </a:r>
            <a:r>
              <a:rPr lang="zh-CN" altLang="en-US" kern="0" dirty="0">
                <a:solidFill>
                  <a:srgbClr val="FF0000"/>
                </a:solidFill>
                <a:latin typeface="微软雅黑" pitchFamily="34" charset="-122"/>
                <a:ea typeface="微软雅黑" pitchFamily="34" charset="-122"/>
              </a:rPr>
              <a:t>每高</a:t>
            </a:r>
            <a:r>
              <a:rPr lang="en-US" altLang="zh-CN" kern="0" dirty="0">
                <a:solidFill>
                  <a:srgbClr val="FF0000"/>
                </a:solidFill>
                <a:latin typeface="微软雅黑" pitchFamily="34" charset="-122"/>
                <a:ea typeface="微软雅黑" pitchFamily="34" charset="-122"/>
              </a:rPr>
              <a:t>1%</a:t>
            </a:r>
            <a:r>
              <a:rPr lang="zh-CN" altLang="en-US" kern="0" dirty="0">
                <a:solidFill>
                  <a:srgbClr val="FF0000"/>
                </a:solidFill>
                <a:latin typeface="微软雅黑" pitchFamily="34" charset="-122"/>
                <a:ea typeface="微软雅黑" pitchFamily="34" charset="-122"/>
              </a:rPr>
              <a:t>的所扣分值为</a:t>
            </a:r>
            <a:r>
              <a:rPr lang="en-US" altLang="zh-CN" kern="0" dirty="0">
                <a:solidFill>
                  <a:srgbClr val="FF0000"/>
                </a:solidFill>
                <a:latin typeface="微软雅黑" pitchFamily="34" charset="-122"/>
                <a:ea typeface="微软雅黑" pitchFamily="34" charset="-122"/>
              </a:rPr>
              <a:t>0.1</a:t>
            </a:r>
            <a:r>
              <a:rPr lang="zh-CN" altLang="en-US" kern="0" dirty="0">
                <a:solidFill>
                  <a:srgbClr val="FF0000"/>
                </a:solidFill>
                <a:latin typeface="微软雅黑" pitchFamily="34" charset="-122"/>
                <a:ea typeface="微软雅黑" pitchFamily="34" charset="-122"/>
              </a:rPr>
              <a:t>，每低</a:t>
            </a:r>
            <a:r>
              <a:rPr lang="en-US" altLang="zh-CN" kern="0" dirty="0">
                <a:solidFill>
                  <a:srgbClr val="FF0000"/>
                </a:solidFill>
                <a:latin typeface="微软雅黑" pitchFamily="34" charset="-122"/>
                <a:ea typeface="微软雅黑" pitchFamily="34" charset="-122"/>
              </a:rPr>
              <a:t>1%</a:t>
            </a:r>
            <a:r>
              <a:rPr lang="zh-CN" altLang="en-US" kern="0" dirty="0">
                <a:solidFill>
                  <a:srgbClr val="FF0000"/>
                </a:solidFill>
                <a:latin typeface="微软雅黑" pitchFamily="34" charset="-122"/>
                <a:ea typeface="微软雅黑" pitchFamily="34" charset="-122"/>
              </a:rPr>
              <a:t>的所扣分值为</a:t>
            </a:r>
            <a:r>
              <a:rPr lang="en-US" altLang="zh-CN" kern="0" dirty="0" smtClean="0">
                <a:solidFill>
                  <a:srgbClr val="FF0000"/>
                </a:solidFill>
                <a:latin typeface="微软雅黑" pitchFamily="34" charset="-122"/>
                <a:ea typeface="微软雅黑" pitchFamily="34" charset="-122"/>
              </a:rPr>
              <a:t>0.2</a:t>
            </a:r>
            <a:r>
              <a:rPr lang="zh-CN" altLang="en-US" kern="0" dirty="0" smtClean="0">
                <a:solidFill>
                  <a:srgbClr val="FF0000"/>
                </a:solidFill>
                <a:latin typeface="微软雅黑" pitchFamily="34" charset="-122"/>
                <a:ea typeface="微软雅黑" pitchFamily="34" charset="-122"/>
              </a:rPr>
              <a:t>。</a:t>
            </a:r>
            <a:endParaRPr lang="zh-CN" altLang="en-US" kern="0" dirty="0">
              <a:solidFill>
                <a:srgbClr val="FF0000"/>
              </a:solidFill>
              <a:latin typeface="微软雅黑" pitchFamily="34" charset="-122"/>
              <a:ea typeface="微软雅黑" pitchFamily="34" charset="-122"/>
            </a:endParaRPr>
          </a:p>
          <a:p>
            <a:pPr defTabSz="0" fontAlgn="base">
              <a:lnSpc>
                <a:spcPts val="3541"/>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rPr>
              <a:t>    </a:t>
            </a:r>
            <a:r>
              <a:rPr lang="zh-CN" altLang="en-US" b="1" kern="0" dirty="0">
                <a:solidFill>
                  <a:srgbClr val="0070C0"/>
                </a:solidFill>
                <a:latin typeface="微软雅黑" pitchFamily="34" charset="-122"/>
                <a:ea typeface="微软雅黑" pitchFamily="34" charset="-122"/>
              </a:rPr>
              <a:t>五、放宽资格预审的使用范围。</a:t>
            </a:r>
            <a:r>
              <a:rPr lang="zh-CN" altLang="en-US" kern="0" dirty="0" smtClean="0">
                <a:latin typeface="微软雅黑" pitchFamily="34" charset="-122"/>
                <a:ea typeface="微软雅黑" pitchFamily="34" charset="-122"/>
              </a:rPr>
              <a:t>房屋</a:t>
            </a:r>
            <a:r>
              <a:rPr lang="zh-CN" altLang="en-US" kern="0" dirty="0">
                <a:latin typeface="微软雅黑" pitchFamily="34" charset="-122"/>
                <a:ea typeface="微软雅黑" pitchFamily="34" charset="-122"/>
              </a:rPr>
              <a:t>建筑和市政基础设施</a:t>
            </a:r>
            <a:r>
              <a:rPr lang="zh-CN" altLang="en-US" kern="0" dirty="0" smtClean="0">
                <a:latin typeface="微软雅黑" pitchFamily="34" charset="-122"/>
                <a:ea typeface="微软雅黑" pitchFamily="34" charset="-122"/>
              </a:rPr>
              <a:t>工程项目</a:t>
            </a:r>
            <a:r>
              <a:rPr lang="zh-CN" altLang="en-US" kern="0" dirty="0">
                <a:latin typeface="微软雅黑" pitchFamily="34" charset="-122"/>
                <a:ea typeface="微软雅黑" pitchFamily="34" charset="-122"/>
              </a:rPr>
              <a:t>达到大型或技术复杂</a:t>
            </a:r>
            <a:r>
              <a:rPr lang="zh-CN" altLang="en-US" kern="0" dirty="0" smtClean="0">
                <a:latin typeface="微软雅黑" pitchFamily="34" charset="-122"/>
                <a:ea typeface="微软雅黑" pitchFamily="34" charset="-122"/>
              </a:rPr>
              <a:t>的，可以采用</a:t>
            </a:r>
            <a:r>
              <a:rPr lang="zh-CN" altLang="en-US" kern="0" dirty="0">
                <a:latin typeface="微软雅黑" pitchFamily="34" charset="-122"/>
                <a:ea typeface="微软雅黑" pitchFamily="34" charset="-122"/>
              </a:rPr>
              <a:t>合格制资格</a:t>
            </a:r>
            <a:r>
              <a:rPr lang="zh-CN" altLang="en-US" kern="0" dirty="0" smtClean="0">
                <a:latin typeface="微软雅黑" pitchFamily="34" charset="-122"/>
                <a:ea typeface="微软雅黑" pitchFamily="34" charset="-122"/>
              </a:rPr>
              <a:t>预审</a:t>
            </a:r>
            <a:r>
              <a:rPr lang="zh-CN" altLang="en-US" kern="0" dirty="0">
                <a:latin typeface="微软雅黑" pitchFamily="34" charset="-122"/>
                <a:ea typeface="微软雅黑" pitchFamily="34" charset="-122"/>
              </a:rPr>
              <a:t>；</a:t>
            </a:r>
            <a:r>
              <a:rPr lang="zh-CN" altLang="en-US" kern="0" dirty="0" smtClean="0">
                <a:latin typeface="微软雅黑" pitchFamily="34" charset="-122"/>
                <a:ea typeface="微软雅黑" pitchFamily="34" charset="-122"/>
              </a:rPr>
              <a:t>达到</a:t>
            </a:r>
            <a:r>
              <a:rPr lang="zh-CN" altLang="en-US" kern="0" dirty="0">
                <a:latin typeface="微软雅黑" pitchFamily="34" charset="-122"/>
                <a:ea typeface="微软雅黑" pitchFamily="34" charset="-122"/>
              </a:rPr>
              <a:t>大型及以上且技术复杂</a:t>
            </a:r>
            <a:r>
              <a:rPr lang="zh-CN" altLang="en-US" kern="0" dirty="0" smtClean="0">
                <a:latin typeface="微软雅黑" pitchFamily="34" charset="-122"/>
                <a:ea typeface="微软雅黑" pitchFamily="34" charset="-122"/>
              </a:rPr>
              <a:t>的，可</a:t>
            </a:r>
            <a:r>
              <a:rPr lang="zh-CN" altLang="en-US" kern="0" dirty="0">
                <a:latin typeface="微软雅黑" pitchFamily="34" charset="-122"/>
                <a:ea typeface="微软雅黑" pitchFamily="34" charset="-122"/>
              </a:rPr>
              <a:t>采用有限数量制资格预审。</a:t>
            </a:r>
            <a:r>
              <a:rPr lang="en-US" altLang="zh-CN" b="1" kern="0" dirty="0" smtClean="0">
                <a:solidFill>
                  <a:srgbClr val="0070C0"/>
                </a:solidFill>
                <a:latin typeface="方正舒体" panose="02010601030101010101" pitchFamily="2" charset="-122"/>
                <a:ea typeface="方正舒体" panose="02010601030101010101" pitchFamily="2" charset="-122"/>
              </a:rPr>
              <a:t>-</a:t>
            </a:r>
            <a:r>
              <a:rPr lang="zh-CN" altLang="en-US" b="1" kern="0" dirty="0" smtClean="0">
                <a:solidFill>
                  <a:srgbClr val="0070C0"/>
                </a:solidFill>
                <a:latin typeface="方正舒体" panose="02010601030101010101" pitchFamily="2" charset="-122"/>
                <a:ea typeface="方正舒体" panose="02010601030101010101" pitchFamily="2" charset="-122"/>
              </a:rPr>
              <a:t>在目前市场环境下，预审多点好还是后审多点好</a:t>
            </a:r>
            <a:endParaRPr lang="en-US" altLang="zh-CN" kern="0" dirty="0" smtClean="0">
              <a:latin typeface="微软雅黑" pitchFamily="34" charset="-122"/>
              <a:ea typeface="微软雅黑" pitchFamily="34" charset="-122"/>
            </a:endParaRPr>
          </a:p>
          <a:p>
            <a:pPr defTabSz="0" fontAlgn="base">
              <a:lnSpc>
                <a:spcPts val="3541"/>
              </a:lnSpc>
              <a:spcBef>
                <a:spcPct val="20000"/>
              </a:spcBef>
              <a:spcAft>
                <a:spcPct val="0"/>
              </a:spcAft>
              <a:buClr>
                <a:srgbClr val="2F2F2F"/>
              </a:buClr>
              <a:buSzPct val="50000"/>
            </a:pPr>
            <a:r>
              <a:rPr lang="en-US" altLang="zh-CN" b="1" kern="0" dirty="0">
                <a:solidFill>
                  <a:srgbClr val="0070C0"/>
                </a:solidFill>
                <a:latin typeface="微软雅黑" pitchFamily="34" charset="-122"/>
                <a:ea typeface="微软雅黑" pitchFamily="34" charset="-122"/>
              </a:rPr>
              <a:t> </a:t>
            </a:r>
            <a:r>
              <a:rPr lang="en-US" altLang="zh-CN" b="1" kern="0" dirty="0" smtClean="0">
                <a:solidFill>
                  <a:srgbClr val="0070C0"/>
                </a:solidFill>
                <a:latin typeface="微软雅黑" pitchFamily="34" charset="-122"/>
                <a:ea typeface="微软雅黑" pitchFamily="34" charset="-122"/>
              </a:rPr>
              <a:t>   </a:t>
            </a:r>
            <a:r>
              <a:rPr lang="zh-CN" altLang="en-US" b="1" kern="0" dirty="0" smtClean="0">
                <a:solidFill>
                  <a:srgbClr val="0070C0"/>
                </a:solidFill>
                <a:latin typeface="微软雅黑" pitchFamily="34" charset="-122"/>
                <a:ea typeface="微软雅黑" pitchFamily="34" charset="-122"/>
              </a:rPr>
              <a:t>六</a:t>
            </a:r>
            <a:r>
              <a:rPr lang="zh-CN" altLang="en-US" b="1" kern="0" dirty="0">
                <a:solidFill>
                  <a:srgbClr val="0070C0"/>
                </a:solidFill>
                <a:latin typeface="微软雅黑" pitchFamily="34" charset="-122"/>
                <a:ea typeface="微软雅黑" pitchFamily="34" charset="-122"/>
              </a:rPr>
              <a:t>、优化调整施工评标</a:t>
            </a:r>
            <a:r>
              <a:rPr lang="zh-CN" altLang="en-US" b="1" kern="0" dirty="0" smtClean="0">
                <a:solidFill>
                  <a:srgbClr val="0070C0"/>
                </a:solidFill>
                <a:latin typeface="微软雅黑" pitchFamily="34" charset="-122"/>
                <a:ea typeface="微软雅黑" pitchFamily="34" charset="-122"/>
              </a:rPr>
              <a:t>方法。</a:t>
            </a:r>
            <a:r>
              <a:rPr lang="zh-CN" altLang="en-US" kern="0" dirty="0" smtClean="0">
                <a:latin typeface="微软雅黑" pitchFamily="34" charset="-122"/>
                <a:ea typeface="微软雅黑" pitchFamily="34" charset="-122"/>
              </a:rPr>
              <a:t>大型工程及</a:t>
            </a:r>
            <a:r>
              <a:rPr lang="zh-CN" altLang="en-US" kern="0" dirty="0">
                <a:latin typeface="微软雅黑" pitchFamily="34" charset="-122"/>
                <a:ea typeface="微软雅黑" pitchFamily="34" charset="-122"/>
              </a:rPr>
              <a:t>以上工程或技术复杂</a:t>
            </a:r>
            <a:r>
              <a:rPr lang="zh-CN" altLang="en-US" kern="0" dirty="0" smtClean="0">
                <a:latin typeface="微软雅黑" pitchFamily="34" charset="-122"/>
                <a:ea typeface="微软雅黑" pitchFamily="34" charset="-122"/>
              </a:rPr>
              <a:t>工程，</a:t>
            </a:r>
            <a:r>
              <a:rPr lang="zh-CN" altLang="en-US" kern="0" dirty="0">
                <a:latin typeface="微软雅黑" pitchFamily="34" charset="-122"/>
                <a:ea typeface="微软雅黑" pitchFamily="34" charset="-122"/>
              </a:rPr>
              <a:t>综合评估法中原评审因素施工组织设计分值</a:t>
            </a:r>
            <a:r>
              <a:rPr lang="zh-CN" altLang="en-US" kern="0" dirty="0">
                <a:solidFill>
                  <a:srgbClr val="FF0000"/>
                </a:solidFill>
                <a:latin typeface="微软雅黑" pitchFamily="34" charset="-122"/>
                <a:ea typeface="微软雅黑" pitchFamily="34" charset="-122"/>
              </a:rPr>
              <a:t>增加</a:t>
            </a:r>
            <a:r>
              <a:rPr lang="en-US" altLang="zh-CN" kern="0" dirty="0">
                <a:solidFill>
                  <a:srgbClr val="FF0000"/>
                </a:solidFill>
                <a:latin typeface="微软雅黑" pitchFamily="34" charset="-122"/>
                <a:ea typeface="微软雅黑" pitchFamily="34" charset="-122"/>
              </a:rPr>
              <a:t>6</a:t>
            </a:r>
            <a:r>
              <a:rPr lang="zh-CN" altLang="en-US" kern="0" dirty="0">
                <a:solidFill>
                  <a:srgbClr val="FF0000"/>
                </a:solidFill>
                <a:latin typeface="微软雅黑" pitchFamily="34" charset="-122"/>
                <a:ea typeface="微软雅黑" pitchFamily="34" charset="-122"/>
              </a:rPr>
              <a:t>分</a:t>
            </a:r>
            <a:r>
              <a:rPr lang="zh-CN" altLang="en-US" kern="0" dirty="0">
                <a:latin typeface="微软雅黑" pitchFamily="34" charset="-122"/>
                <a:ea typeface="微软雅黑" pitchFamily="34" charset="-122"/>
              </a:rPr>
              <a:t>，相应投标报价分值减少</a:t>
            </a:r>
            <a:r>
              <a:rPr lang="en-US" altLang="zh-CN" kern="0" dirty="0">
                <a:latin typeface="微软雅黑" pitchFamily="34" charset="-122"/>
                <a:ea typeface="微软雅黑" pitchFamily="34" charset="-122"/>
              </a:rPr>
              <a:t>6</a:t>
            </a:r>
            <a:r>
              <a:rPr lang="zh-CN" altLang="en-US" kern="0" dirty="0">
                <a:latin typeface="微软雅黑" pitchFamily="34" charset="-122"/>
                <a:ea typeface="微软雅黑" pitchFamily="34" charset="-122"/>
              </a:rPr>
              <a:t>分</a:t>
            </a:r>
            <a:r>
              <a:rPr lang="zh-CN" altLang="en-US" kern="0" dirty="0" smtClean="0">
                <a:latin typeface="微软雅黑" pitchFamily="34" charset="-122"/>
                <a:ea typeface="微软雅黑" pitchFamily="34" charset="-122"/>
              </a:rPr>
              <a:t>；特大型</a:t>
            </a:r>
            <a:r>
              <a:rPr lang="zh-CN" altLang="en-US" kern="0" dirty="0">
                <a:latin typeface="微软雅黑" pitchFamily="34" charset="-122"/>
                <a:ea typeface="微软雅黑" pitchFamily="34" charset="-122"/>
              </a:rPr>
              <a:t>工程</a:t>
            </a:r>
            <a:r>
              <a:rPr lang="zh-CN" altLang="en-US" kern="0" dirty="0">
                <a:solidFill>
                  <a:srgbClr val="FF0000"/>
                </a:solidFill>
                <a:latin typeface="微软雅黑" pitchFamily="34" charset="-122"/>
                <a:ea typeface="微软雅黑" pitchFamily="34" charset="-122"/>
              </a:rPr>
              <a:t>且</a:t>
            </a:r>
            <a:r>
              <a:rPr lang="zh-CN" altLang="en-US" kern="0" dirty="0">
                <a:latin typeface="微软雅黑" pitchFamily="34" charset="-122"/>
                <a:ea typeface="微软雅黑" pitchFamily="34" charset="-122"/>
              </a:rPr>
              <a:t>技术复杂工程，综合评估法中原评审因素施工组织设计分值</a:t>
            </a:r>
            <a:r>
              <a:rPr lang="zh-CN" altLang="en-US" kern="0" dirty="0">
                <a:solidFill>
                  <a:srgbClr val="FF0000"/>
                </a:solidFill>
                <a:latin typeface="微软雅黑" pitchFamily="34" charset="-122"/>
                <a:ea typeface="微软雅黑" pitchFamily="34" charset="-122"/>
              </a:rPr>
              <a:t>增加</a:t>
            </a:r>
            <a:r>
              <a:rPr lang="en-US" altLang="zh-CN" kern="0" dirty="0">
                <a:solidFill>
                  <a:srgbClr val="FF0000"/>
                </a:solidFill>
                <a:latin typeface="微软雅黑" pitchFamily="34" charset="-122"/>
                <a:ea typeface="微软雅黑" pitchFamily="34" charset="-122"/>
              </a:rPr>
              <a:t>8</a:t>
            </a:r>
            <a:r>
              <a:rPr lang="zh-CN" altLang="en-US" kern="0" dirty="0">
                <a:solidFill>
                  <a:srgbClr val="FF0000"/>
                </a:solidFill>
                <a:latin typeface="微软雅黑" pitchFamily="34" charset="-122"/>
                <a:ea typeface="微软雅黑" pitchFamily="34" charset="-122"/>
              </a:rPr>
              <a:t>分</a:t>
            </a:r>
            <a:r>
              <a:rPr lang="zh-CN" altLang="en-US" kern="0" dirty="0">
                <a:latin typeface="微软雅黑" pitchFamily="34" charset="-122"/>
                <a:ea typeface="微软雅黑" pitchFamily="34" charset="-122"/>
              </a:rPr>
              <a:t>，相应投标报价分值减少</a:t>
            </a:r>
            <a:r>
              <a:rPr lang="en-US" altLang="zh-CN" kern="0" dirty="0">
                <a:latin typeface="微软雅黑" pitchFamily="34" charset="-122"/>
                <a:ea typeface="微软雅黑" pitchFamily="34" charset="-122"/>
              </a:rPr>
              <a:t>8</a:t>
            </a:r>
            <a:r>
              <a:rPr lang="zh-CN" altLang="en-US" kern="0" dirty="0">
                <a:latin typeface="微软雅黑" pitchFamily="34" charset="-122"/>
                <a:ea typeface="微软雅黑" pitchFamily="34" charset="-122"/>
              </a:rPr>
              <a:t>分</a:t>
            </a:r>
            <a:r>
              <a:rPr lang="zh-CN" altLang="en-US" kern="0" dirty="0" smtClean="0">
                <a:latin typeface="微软雅黑" pitchFamily="34" charset="-122"/>
                <a:ea typeface="微软雅黑" pitchFamily="34" charset="-122"/>
              </a:rPr>
              <a:t>。</a:t>
            </a:r>
            <a:r>
              <a:rPr lang="en-US" altLang="zh-CN" b="1" kern="0" dirty="0" smtClean="0">
                <a:solidFill>
                  <a:srgbClr val="0070C0"/>
                </a:solidFill>
                <a:latin typeface="方正舒体" panose="02010601030101010101" pitchFamily="2" charset="-122"/>
                <a:ea typeface="方正舒体" panose="02010601030101010101" pitchFamily="2" charset="-122"/>
              </a:rPr>
              <a:t>--</a:t>
            </a:r>
            <a:r>
              <a:rPr lang="zh-CN" altLang="en-US" b="1" kern="0" dirty="0" smtClean="0">
                <a:solidFill>
                  <a:srgbClr val="0070C0"/>
                </a:solidFill>
                <a:latin typeface="方正舒体" panose="02010601030101010101" pitchFamily="2" charset="-122"/>
                <a:ea typeface="方正舒体" panose="02010601030101010101" pitchFamily="2" charset="-122"/>
              </a:rPr>
              <a:t>施工组织设计的意义</a:t>
            </a:r>
            <a:endParaRPr lang="en-US" altLang="zh-CN" b="1" kern="0" dirty="0">
              <a:solidFill>
                <a:srgbClr val="0070C0"/>
              </a:solidFill>
              <a:latin typeface="方正舒体" panose="02010601030101010101" pitchFamily="2" charset="-122"/>
              <a:ea typeface="方正舒体" panose="02010601030101010101" pitchFamily="2" charset="-122"/>
            </a:endParaRPr>
          </a:p>
          <a:p>
            <a:pPr defTabSz="0" fontAlgn="base">
              <a:lnSpc>
                <a:spcPts val="3541"/>
              </a:lnSpc>
              <a:spcBef>
                <a:spcPct val="20000"/>
              </a:spcBef>
              <a:spcAft>
                <a:spcPct val="0"/>
              </a:spcAft>
              <a:buClr>
                <a:srgbClr val="2F2F2F"/>
              </a:buClr>
              <a:buSzPct val="50000"/>
            </a:pPr>
            <a:r>
              <a:rPr lang="en-US" altLang="zh-CN" b="1" kern="0" dirty="0">
                <a:solidFill>
                  <a:srgbClr val="0070C0"/>
                </a:solidFill>
                <a:latin typeface="微软雅黑" pitchFamily="34" charset="-122"/>
                <a:ea typeface="微软雅黑" pitchFamily="34" charset="-122"/>
                <a:sym typeface="微软雅黑" pitchFamily="34" charset="-122"/>
              </a:rPr>
              <a:t> </a:t>
            </a:r>
            <a:r>
              <a:rPr lang="en-US" altLang="zh-CN" b="1" kern="0" dirty="0" smtClean="0">
                <a:solidFill>
                  <a:srgbClr val="0070C0"/>
                </a:solidFill>
                <a:latin typeface="微软雅黑" pitchFamily="34" charset="-122"/>
                <a:ea typeface="微软雅黑" pitchFamily="34" charset="-122"/>
                <a:sym typeface="微软雅黑" pitchFamily="34" charset="-122"/>
              </a:rPr>
              <a:t>  </a:t>
            </a:r>
            <a:r>
              <a:rPr lang="en-US" altLang="zh-CN" sz="2200" b="1" kern="0" dirty="0" smtClean="0">
                <a:solidFill>
                  <a:srgbClr val="FF0000"/>
                </a:solidFill>
                <a:latin typeface="微软雅黑" pitchFamily="34" charset="-122"/>
                <a:ea typeface="微软雅黑" pitchFamily="34" charset="-122"/>
                <a:sym typeface="微软雅黑" pitchFamily="34" charset="-122"/>
              </a:rPr>
              <a:t> *</a:t>
            </a:r>
            <a:r>
              <a:rPr lang="zh-CN" altLang="en-US" b="1" kern="0" dirty="0" smtClean="0">
                <a:solidFill>
                  <a:srgbClr val="0070C0"/>
                </a:solidFill>
                <a:latin typeface="微软雅黑" pitchFamily="34" charset="-122"/>
                <a:ea typeface="微软雅黑" pitchFamily="34" charset="-122"/>
                <a:sym typeface="微软雅黑" pitchFamily="34" charset="-122"/>
              </a:rPr>
              <a:t>七</a:t>
            </a:r>
            <a:r>
              <a:rPr lang="zh-CN" altLang="en-US" b="1" kern="0" dirty="0">
                <a:solidFill>
                  <a:srgbClr val="0070C0"/>
                </a:solidFill>
                <a:latin typeface="微软雅黑" pitchFamily="34" charset="-122"/>
                <a:ea typeface="微软雅黑" pitchFamily="34" charset="-122"/>
                <a:sym typeface="微软雅黑" pitchFamily="34" charset="-122"/>
              </a:rPr>
              <a:t>、规范园林绿化招标活动。</a:t>
            </a:r>
            <a:r>
              <a:rPr lang="zh-CN" altLang="en-US" kern="0" dirty="0">
                <a:latin typeface="微软雅黑" pitchFamily="34" charset="-122"/>
                <a:ea typeface="微软雅黑" pitchFamily="34" charset="-122"/>
                <a:sym typeface="微软雅黑" pitchFamily="34" charset="-122"/>
              </a:rPr>
              <a:t>新建	、改建、扩建的园林绿化工程，以及面积大于</a:t>
            </a:r>
            <a:r>
              <a:rPr lang="en-US" altLang="zh-CN" kern="0" dirty="0">
                <a:latin typeface="微软雅黑" pitchFamily="34" charset="-122"/>
                <a:ea typeface="微软雅黑" pitchFamily="34" charset="-122"/>
                <a:sym typeface="微软雅黑" pitchFamily="34" charset="-122"/>
              </a:rPr>
              <a:t>10000m2</a:t>
            </a:r>
            <a:r>
              <a:rPr lang="zh-CN" altLang="en-US" kern="0" dirty="0">
                <a:latin typeface="微软雅黑" pitchFamily="34" charset="-122"/>
                <a:ea typeface="微软雅黑" pitchFamily="34" charset="-122"/>
                <a:sym typeface="微软雅黑" pitchFamily="34" charset="-122"/>
              </a:rPr>
              <a:t>或投资大于</a:t>
            </a:r>
            <a:r>
              <a:rPr lang="en-US" altLang="zh-CN" kern="0" dirty="0">
                <a:latin typeface="微软雅黑" pitchFamily="34" charset="-122"/>
                <a:ea typeface="微软雅黑" pitchFamily="34" charset="-122"/>
                <a:sym typeface="微软雅黑" pitchFamily="34" charset="-122"/>
              </a:rPr>
              <a:t>400</a:t>
            </a:r>
            <a:r>
              <a:rPr lang="zh-CN" altLang="en-US" kern="0" dirty="0">
                <a:latin typeface="微软雅黑" pitchFamily="34" charset="-122"/>
                <a:ea typeface="微软雅黑" pitchFamily="34" charset="-122"/>
                <a:sym typeface="微软雅黑" pitchFamily="34" charset="-122"/>
              </a:rPr>
              <a:t>万以上的附属绿地工程，应按照园林绿化工程项目单独招标</a:t>
            </a:r>
            <a:r>
              <a:rPr lang="zh-CN" altLang="en-US" b="1" kern="0" dirty="0">
                <a:solidFill>
                  <a:srgbClr val="0070C0"/>
                </a:solidFill>
                <a:latin typeface="微软雅黑" pitchFamily="34" charset="-122"/>
                <a:ea typeface="微软雅黑" pitchFamily="34" charset="-122"/>
                <a:sym typeface="微软雅黑" pitchFamily="34" charset="-122"/>
              </a:rPr>
              <a:t>。</a:t>
            </a:r>
            <a:r>
              <a:rPr lang="zh-CN" altLang="en-US" kern="0" dirty="0">
                <a:latin typeface="微软雅黑" pitchFamily="34" charset="-122"/>
                <a:ea typeface="微软雅黑" pitchFamily="34" charset="-122"/>
                <a:sym typeface="微软雅黑" pitchFamily="34" charset="-122"/>
              </a:rPr>
              <a:t>园林绿化工程施工或园林绿化工程</a:t>
            </a:r>
            <a:endParaRPr lang="en-US" altLang="zh-CN" kern="0" dirty="0">
              <a:latin typeface="微软雅黑" pitchFamily="34" charset="-122"/>
              <a:ea typeface="微软雅黑" pitchFamily="34" charset="-122"/>
              <a:sym typeface="微软雅黑" pitchFamily="34" charset="-122"/>
            </a:endParaRPr>
          </a:p>
        </p:txBody>
      </p:sp>
      <p:sp>
        <p:nvSpPr>
          <p:cNvPr id="3" name="椭圆 2"/>
          <p:cNvSpPr/>
          <p:nvPr/>
        </p:nvSpPr>
        <p:spPr>
          <a:xfrm>
            <a:off x="6905548" y="355009"/>
            <a:ext cx="2487168" cy="81198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7168896" y="468614"/>
            <a:ext cx="2055571" cy="584775"/>
          </a:xfrm>
          <a:prstGeom prst="rect">
            <a:avLst/>
          </a:prstGeom>
          <a:noFill/>
        </p:spPr>
        <p:txBody>
          <a:bodyPr wrap="square" rtlCol="0">
            <a:spAutoFit/>
          </a:bodyPr>
          <a:lstStyle/>
          <a:p>
            <a:r>
              <a:rPr lang="zh-CN" altLang="en-US" sz="1600" b="1" dirty="0" smtClean="0">
                <a:solidFill>
                  <a:srgbClr val="C00000"/>
                </a:solidFill>
                <a:latin typeface="华文楷体" panose="02010600040101010101" pitchFamily="2" charset="-122"/>
                <a:ea typeface="华文楷体" panose="02010600040101010101" pitchFamily="2" charset="-122"/>
              </a:rPr>
              <a:t>只允许报价高，不允许报价低，何逻辑？</a:t>
            </a:r>
            <a:endParaRPr lang="zh-CN" altLang="en-US" sz="1600" b="1" dirty="0">
              <a:solidFill>
                <a:srgbClr val="C00000"/>
              </a:solidFill>
              <a:latin typeface="华文楷体" panose="02010600040101010101" pitchFamily="2" charset="-122"/>
              <a:ea typeface="华文楷体" panose="02010600040101010101" pitchFamily="2" charset="-122"/>
            </a:endParaRPr>
          </a:p>
        </p:txBody>
      </p:sp>
      <p:cxnSp>
        <p:nvCxnSpPr>
          <p:cNvPr id="8" name="直接箭头连接符 7"/>
          <p:cNvCxnSpPr/>
          <p:nvPr/>
        </p:nvCxnSpPr>
        <p:spPr>
          <a:xfrm flipV="1">
            <a:off x="5413248" y="1024128"/>
            <a:ext cx="1755648" cy="106801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278370"/>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17043" y="365413"/>
            <a:ext cx="5598318" cy="423863"/>
          </a:xfrm>
        </p:spPr>
        <p:txBody>
          <a:bodyPr>
            <a:normAutofit fontScale="92500" lnSpcReduction="20000"/>
          </a:bodyPr>
          <a:lstStyle/>
          <a:p>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sz="2800"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（二）</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拟出台的改革调整措施</a:t>
            </a: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0" y="1367942"/>
            <a:ext cx="10827113" cy="482965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59990" y="1451113"/>
            <a:ext cx="10651721" cy="4537131"/>
          </a:xfrm>
          <a:prstGeom prst="rect">
            <a:avLst/>
          </a:prstGeom>
        </p:spPr>
        <p:txBody>
          <a:bodyPr wrap="square" lIns="91432" tIns="45716" rIns="91432" bIns="45716">
            <a:spAutoFit/>
          </a:bodyPr>
          <a:lstStyle/>
          <a:p>
            <a:pPr defTabSz="0" fontAlgn="base">
              <a:lnSpc>
                <a:spcPts val="34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总</a:t>
            </a:r>
            <a:r>
              <a:rPr lang="zh-CN" altLang="en-US" kern="0" dirty="0">
                <a:latin typeface="微软雅黑" pitchFamily="34" charset="-122"/>
                <a:ea typeface="微软雅黑" pitchFamily="34" charset="-122"/>
                <a:sym typeface="微软雅黑" pitchFamily="34" charset="-122"/>
              </a:rPr>
              <a:t>承包招标中，招标人不得将具备原城市园林绿化施工资质或者市政公用工程施工总承包资质等作为投标人资格条件，不得要求项目负责人具备市政公用工程注册建造师执业</a:t>
            </a:r>
            <a:r>
              <a:rPr lang="zh-CN" altLang="en-US" kern="0" dirty="0" smtClean="0">
                <a:latin typeface="微软雅黑" pitchFamily="34" charset="-122"/>
                <a:ea typeface="微软雅黑" pitchFamily="34" charset="-122"/>
                <a:sym typeface="微软雅黑" pitchFamily="34" charset="-122"/>
              </a:rPr>
              <a:t>资格。</a:t>
            </a:r>
            <a:r>
              <a:rPr lang="zh-CN" altLang="en-US" kern="0" dirty="0" smtClean="0">
                <a:solidFill>
                  <a:srgbClr val="FF0000"/>
                </a:solidFill>
                <a:latin typeface="微软雅黑" pitchFamily="34" charset="-122"/>
                <a:ea typeface="微软雅黑" pitchFamily="34" charset="-122"/>
                <a:sym typeface="微软雅黑" pitchFamily="34" charset="-122"/>
              </a:rPr>
              <a:t>综合性</a:t>
            </a:r>
            <a:r>
              <a:rPr lang="zh-CN" altLang="en-US" kern="0" dirty="0">
                <a:solidFill>
                  <a:srgbClr val="FF0000"/>
                </a:solidFill>
                <a:latin typeface="微软雅黑" pitchFamily="34" charset="-122"/>
                <a:ea typeface="微软雅黑" pitchFamily="34" charset="-122"/>
                <a:sym typeface="微软雅黑" pitchFamily="34" charset="-122"/>
              </a:rPr>
              <a:t>公园及专类公园建设改造工程、古树名木保护工程、以及含有高堆土（高度</a:t>
            </a:r>
            <a:r>
              <a:rPr lang="en-US" altLang="zh-CN" kern="0" dirty="0">
                <a:solidFill>
                  <a:srgbClr val="FF0000"/>
                </a:solidFill>
                <a:latin typeface="微软雅黑" pitchFamily="34" charset="-122"/>
                <a:ea typeface="微软雅黑" pitchFamily="34" charset="-122"/>
                <a:sym typeface="微软雅黑" pitchFamily="34" charset="-122"/>
              </a:rPr>
              <a:t>5</a:t>
            </a:r>
            <a:r>
              <a:rPr lang="zh-CN" altLang="en-US" kern="0" dirty="0">
                <a:solidFill>
                  <a:srgbClr val="FF0000"/>
                </a:solidFill>
                <a:latin typeface="微软雅黑" pitchFamily="34" charset="-122"/>
                <a:ea typeface="微软雅黑" pitchFamily="34" charset="-122"/>
                <a:sym typeface="微软雅黑" pitchFamily="34" charset="-122"/>
              </a:rPr>
              <a:t>米以上）、假山（高度</a:t>
            </a:r>
            <a:r>
              <a:rPr lang="en-US" altLang="zh-CN" kern="0" dirty="0">
                <a:solidFill>
                  <a:srgbClr val="FF0000"/>
                </a:solidFill>
                <a:latin typeface="微软雅黑" pitchFamily="34" charset="-122"/>
                <a:ea typeface="微软雅黑" pitchFamily="34" charset="-122"/>
                <a:sym typeface="微软雅黑" pitchFamily="34" charset="-122"/>
              </a:rPr>
              <a:t>3</a:t>
            </a:r>
            <a:r>
              <a:rPr lang="zh-CN" altLang="en-US" kern="0" dirty="0">
                <a:solidFill>
                  <a:srgbClr val="FF0000"/>
                </a:solidFill>
                <a:latin typeface="微软雅黑" pitchFamily="34" charset="-122"/>
                <a:ea typeface="微软雅黑" pitchFamily="34" charset="-122"/>
                <a:sym typeface="微软雅黑" pitchFamily="34" charset="-122"/>
              </a:rPr>
              <a:t>米以上）等技术较复杂内容的园林绿化工程招标，可以设置类似工程业绩资格条件，</a:t>
            </a:r>
            <a:r>
              <a:rPr lang="zh-CN" altLang="en-US" kern="0" dirty="0">
                <a:latin typeface="微软雅黑" pitchFamily="34" charset="-122"/>
                <a:ea typeface="微软雅黑" pitchFamily="34" charset="-122"/>
                <a:sym typeface="微软雅黑" pitchFamily="34" charset="-122"/>
              </a:rPr>
              <a:t>类似工程通过工程面积、造价等量化指标体现，其量化指标一般不超过招标工程相应指标的</a:t>
            </a:r>
            <a:r>
              <a:rPr lang="en-US" altLang="zh-CN" kern="0" dirty="0">
                <a:latin typeface="微软雅黑" pitchFamily="34" charset="-122"/>
                <a:ea typeface="微软雅黑" pitchFamily="34" charset="-122"/>
                <a:sym typeface="微软雅黑" pitchFamily="34" charset="-122"/>
              </a:rPr>
              <a:t>70%</a:t>
            </a:r>
            <a:r>
              <a:rPr lang="zh-CN" altLang="en-US" kern="0" dirty="0">
                <a:latin typeface="微软雅黑" pitchFamily="34" charset="-122"/>
                <a:ea typeface="微软雅黑" pitchFamily="34" charset="-122"/>
                <a:sym typeface="微软雅黑" pitchFamily="34" charset="-122"/>
              </a:rPr>
              <a:t>。</a:t>
            </a:r>
            <a:endParaRPr lang="en-US" altLang="zh-CN" kern="0" dirty="0">
              <a:latin typeface="微软雅黑" pitchFamily="34" charset="-122"/>
              <a:ea typeface="微软雅黑" pitchFamily="34" charset="-122"/>
              <a:sym typeface="微软雅黑" pitchFamily="34" charset="-122"/>
            </a:endParaRPr>
          </a:p>
          <a:p>
            <a:pPr defTabSz="0" fontAlgn="base">
              <a:lnSpc>
                <a:spcPts val="3100"/>
              </a:lnSpc>
              <a:spcBef>
                <a:spcPct val="20000"/>
              </a:spcBef>
              <a:spcAft>
                <a:spcPct val="0"/>
              </a:spcAft>
              <a:buClr>
                <a:srgbClr val="2F2F2F"/>
              </a:buClr>
              <a:buSzPct val="50000"/>
            </a:pPr>
            <a:r>
              <a:rPr lang="zh-CN" altLang="en-US" b="1" kern="0" dirty="0">
                <a:solidFill>
                  <a:srgbClr val="0070C0"/>
                </a:solidFill>
                <a:latin typeface="微软雅黑" pitchFamily="34" charset="-122"/>
                <a:ea typeface="微软雅黑" pitchFamily="34" charset="-122"/>
                <a:sym typeface="微软雅黑" pitchFamily="34" charset="-122"/>
              </a:rPr>
              <a:t>    八、调整“评定分离”有关政策。</a:t>
            </a:r>
            <a:r>
              <a:rPr lang="zh-CN" altLang="en-US" kern="0" dirty="0">
                <a:latin typeface="微软雅黑" pitchFamily="34" charset="-122"/>
                <a:ea typeface="微软雅黑" pitchFamily="34" charset="-122"/>
                <a:sym typeface="微软雅黑" pitchFamily="34" charset="-122"/>
              </a:rPr>
              <a:t>扩大“评定分离”</a:t>
            </a:r>
            <a:r>
              <a:rPr lang="zh-CN" altLang="en-US" kern="0" dirty="0" smtClean="0">
                <a:latin typeface="微软雅黑" pitchFamily="34" charset="-122"/>
                <a:ea typeface="微软雅黑" pitchFamily="34" charset="-122"/>
                <a:sym typeface="微软雅黑" pitchFamily="34" charset="-122"/>
              </a:rPr>
              <a:t>的</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1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适用范围，除建筑设计</a:t>
            </a:r>
            <a:r>
              <a:rPr lang="zh-CN" altLang="en-US" kern="0" dirty="0">
                <a:latin typeface="微软雅黑" pitchFamily="34" charset="-122"/>
                <a:ea typeface="微软雅黑" pitchFamily="34" charset="-122"/>
                <a:sym typeface="微软雅黑" pitchFamily="34" charset="-122"/>
              </a:rPr>
              <a:t>方案项目，工程总承包项目，</a:t>
            </a:r>
            <a:r>
              <a:rPr lang="zh-CN" altLang="en-US" kern="0" dirty="0" smtClean="0">
                <a:latin typeface="微软雅黑" pitchFamily="34" charset="-122"/>
                <a:ea typeface="微软雅黑" pitchFamily="34" charset="-122"/>
                <a:sym typeface="微软雅黑" pitchFamily="34" charset="-122"/>
              </a:rPr>
              <a:t>政府</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1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集中建设</a:t>
            </a:r>
            <a:r>
              <a:rPr lang="zh-CN" altLang="en-US" kern="0" dirty="0">
                <a:latin typeface="微软雅黑" pitchFamily="34" charset="-122"/>
                <a:ea typeface="微软雅黑" pitchFamily="34" charset="-122"/>
                <a:sym typeface="微软雅黑" pitchFamily="34" charset="-122"/>
              </a:rPr>
              <a:t>的大型及以上或技术复杂</a:t>
            </a:r>
            <a:r>
              <a:rPr lang="zh-CN" altLang="en-US" kern="0" dirty="0" smtClean="0">
                <a:latin typeface="微软雅黑" pitchFamily="34" charset="-122"/>
                <a:ea typeface="微软雅黑" pitchFamily="34" charset="-122"/>
                <a:sym typeface="微软雅黑" pitchFamily="34" charset="-122"/>
              </a:rPr>
              <a:t>项目外，</a:t>
            </a:r>
            <a:r>
              <a:rPr lang="zh-CN" altLang="en-US" kern="0" dirty="0" smtClean="0">
                <a:solidFill>
                  <a:srgbClr val="FF0000"/>
                </a:solidFill>
                <a:latin typeface="微软雅黑" pitchFamily="34" charset="-122"/>
                <a:ea typeface="微软雅黑" pitchFamily="34" charset="-122"/>
                <a:sym typeface="微软雅黑" pitchFamily="34" charset="-122"/>
              </a:rPr>
              <a:t>大型及</a:t>
            </a:r>
            <a:r>
              <a:rPr lang="zh-CN" altLang="en-US" kern="0" dirty="0">
                <a:solidFill>
                  <a:srgbClr val="FF0000"/>
                </a:solidFill>
                <a:latin typeface="微软雅黑" pitchFamily="34" charset="-122"/>
                <a:ea typeface="微软雅黑" pitchFamily="34" charset="-122"/>
                <a:sym typeface="微软雅黑" pitchFamily="34" charset="-122"/>
              </a:rPr>
              <a:t>以上</a:t>
            </a:r>
            <a:r>
              <a:rPr lang="zh-CN" altLang="en-US" kern="0" dirty="0" smtClean="0">
                <a:solidFill>
                  <a:srgbClr val="FF0000"/>
                </a:solidFill>
                <a:latin typeface="微软雅黑" pitchFamily="34" charset="-122"/>
                <a:ea typeface="微软雅黑" pitchFamily="34" charset="-122"/>
                <a:sym typeface="微软雅黑" pitchFamily="34" charset="-122"/>
              </a:rPr>
              <a:t>且</a:t>
            </a:r>
            <a:endParaRPr lang="en-US" altLang="zh-CN" kern="0" dirty="0" smtClean="0">
              <a:solidFill>
                <a:srgbClr val="FF0000"/>
              </a:solidFill>
              <a:latin typeface="微软雅黑" pitchFamily="34" charset="-122"/>
              <a:ea typeface="微软雅黑" pitchFamily="34" charset="-122"/>
              <a:sym typeface="微软雅黑" pitchFamily="34" charset="-122"/>
            </a:endParaRPr>
          </a:p>
          <a:p>
            <a:pPr defTabSz="0" fontAlgn="base">
              <a:lnSpc>
                <a:spcPts val="3100"/>
              </a:lnSpc>
              <a:spcBef>
                <a:spcPct val="20000"/>
              </a:spcBef>
              <a:spcAft>
                <a:spcPct val="0"/>
              </a:spcAft>
              <a:buClr>
                <a:srgbClr val="2F2F2F"/>
              </a:buClr>
              <a:buSzPct val="50000"/>
            </a:pPr>
            <a:r>
              <a:rPr lang="zh-CN" altLang="en-US" kern="0" dirty="0" smtClean="0">
                <a:solidFill>
                  <a:srgbClr val="FF0000"/>
                </a:solidFill>
                <a:latin typeface="微软雅黑" pitchFamily="34" charset="-122"/>
                <a:ea typeface="微软雅黑" pitchFamily="34" charset="-122"/>
                <a:sym typeface="微软雅黑" pitchFamily="34" charset="-122"/>
              </a:rPr>
              <a:t>技术复杂</a:t>
            </a:r>
            <a:r>
              <a:rPr lang="zh-CN" altLang="en-US" kern="0" dirty="0">
                <a:solidFill>
                  <a:srgbClr val="FF0000"/>
                </a:solidFill>
                <a:latin typeface="微软雅黑" pitchFamily="34" charset="-122"/>
                <a:ea typeface="微软雅黑" pitchFamily="34" charset="-122"/>
                <a:sym typeface="微软雅黑" pitchFamily="34" charset="-122"/>
              </a:rPr>
              <a:t>的</a:t>
            </a:r>
            <a:r>
              <a:rPr lang="zh-CN" altLang="en-US" kern="0" dirty="0" smtClean="0">
                <a:solidFill>
                  <a:srgbClr val="FF0000"/>
                </a:solidFill>
                <a:latin typeface="微软雅黑" pitchFamily="34" charset="-122"/>
                <a:ea typeface="微软雅黑" pitchFamily="34" charset="-122"/>
                <a:sym typeface="微软雅黑" pitchFamily="34" charset="-122"/>
              </a:rPr>
              <a:t>项目</a:t>
            </a:r>
            <a:r>
              <a:rPr lang="zh-CN" altLang="en-US" kern="0" dirty="0">
                <a:solidFill>
                  <a:srgbClr val="FF0000"/>
                </a:solidFill>
                <a:latin typeface="微软雅黑" pitchFamily="34" charset="-122"/>
                <a:ea typeface="微软雅黑" pitchFamily="34" charset="-122"/>
                <a:sym typeface="微软雅黑" pitchFamily="34" charset="-122"/>
              </a:rPr>
              <a:t>，</a:t>
            </a:r>
            <a:r>
              <a:rPr lang="zh-CN" altLang="en-US" kern="0" dirty="0" smtClean="0">
                <a:solidFill>
                  <a:srgbClr val="FF0000"/>
                </a:solidFill>
                <a:latin typeface="微软雅黑" pitchFamily="34" charset="-122"/>
                <a:ea typeface="微软雅黑" pitchFamily="34" charset="-122"/>
                <a:sym typeface="微软雅黑" pitchFamily="34" charset="-122"/>
              </a:rPr>
              <a:t>可以采用</a:t>
            </a:r>
            <a:r>
              <a:rPr lang="zh-CN" altLang="en-US" kern="0" dirty="0">
                <a:solidFill>
                  <a:srgbClr val="FF0000"/>
                </a:solidFill>
                <a:latin typeface="微软雅黑" pitchFamily="34" charset="-122"/>
                <a:ea typeface="微软雅黑" pitchFamily="34" charset="-122"/>
                <a:sym typeface="微软雅黑" pitchFamily="34" charset="-122"/>
              </a:rPr>
              <a:t>“评定分离”确定中标人。</a:t>
            </a:r>
            <a:r>
              <a:rPr lang="zh-CN" altLang="en-US" kern="0" dirty="0" smtClean="0">
                <a:latin typeface="微软雅黑" pitchFamily="34" charset="-122"/>
                <a:ea typeface="微软雅黑" pitchFamily="34" charset="-122"/>
                <a:sym typeface="微软雅黑" pitchFamily="34" charset="-122"/>
              </a:rPr>
              <a:t>调</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100"/>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整定</a:t>
            </a:r>
            <a:r>
              <a:rPr lang="zh-CN" altLang="en-US" kern="0" dirty="0">
                <a:latin typeface="微软雅黑" pitchFamily="34" charset="-122"/>
                <a:ea typeface="微软雅黑" pitchFamily="34" charset="-122"/>
                <a:sym typeface="微软雅黑" pitchFamily="34" charset="-122"/>
              </a:rPr>
              <a:t>标</a:t>
            </a:r>
            <a:r>
              <a:rPr lang="zh-CN" altLang="en-US" kern="0" dirty="0" smtClean="0">
                <a:latin typeface="微软雅黑" pitchFamily="34" charset="-122"/>
                <a:ea typeface="微软雅黑" pitchFamily="34" charset="-122"/>
                <a:sym typeface="微软雅黑" pitchFamily="34" charset="-122"/>
              </a:rPr>
              <a:t>委员会</a:t>
            </a:r>
            <a:r>
              <a:rPr lang="zh-CN" altLang="en-US" kern="0" dirty="0">
                <a:latin typeface="微软雅黑" pitchFamily="34" charset="-122"/>
                <a:ea typeface="微软雅黑" pitchFamily="34" charset="-122"/>
                <a:sym typeface="微软雅黑" pitchFamily="34" charset="-122"/>
              </a:rPr>
              <a:t>的组成，招标人建立的定位成员库人数</a:t>
            </a:r>
            <a:r>
              <a:rPr lang="zh-CN" altLang="en-US" kern="0" dirty="0" smtClean="0">
                <a:latin typeface="微软雅黑" pitchFamily="34" charset="-122"/>
                <a:ea typeface="微软雅黑" pitchFamily="34" charset="-122"/>
                <a:sym typeface="微软雅黑" pitchFamily="34" charset="-122"/>
              </a:rPr>
              <a:t>应</a:t>
            </a:r>
            <a:endParaRPr lang="en-US" altLang="zh-CN" kern="0" dirty="0">
              <a:latin typeface="微软雅黑" pitchFamily="34" charset="-122"/>
              <a:ea typeface="微软雅黑" pitchFamily="34" charset="-122"/>
              <a:sym typeface="微软雅黑" pitchFamily="34" charset="-122"/>
            </a:endParaRPr>
          </a:p>
        </p:txBody>
      </p:sp>
      <p:sp>
        <p:nvSpPr>
          <p:cNvPr id="9" name="椭圆 8"/>
          <p:cNvSpPr/>
          <p:nvPr/>
        </p:nvSpPr>
        <p:spPr>
          <a:xfrm>
            <a:off x="7481619" y="61623"/>
            <a:ext cx="2618842" cy="10314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solidFill>
                <a:srgbClr val="FFFF0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7743137" y="161847"/>
            <a:ext cx="2198219" cy="830997"/>
          </a:xfrm>
          <a:prstGeom prst="rect">
            <a:avLst/>
          </a:prstGeom>
          <a:noFill/>
        </p:spPr>
        <p:txBody>
          <a:bodyPr wrap="square" rtlCol="0">
            <a:spAutoFit/>
          </a:bodyPr>
          <a:lstStyle/>
          <a:p>
            <a:r>
              <a:rPr lang="zh-CN" altLang="en-US" sz="1600" dirty="0" smtClean="0">
                <a:latin typeface="华文新魏" panose="02010800040101010101" pitchFamily="2" charset="-122"/>
                <a:ea typeface="华文新魏" panose="02010800040101010101" pitchFamily="2" charset="-122"/>
              </a:rPr>
              <a:t>     去年</a:t>
            </a:r>
            <a:r>
              <a:rPr lang="zh-CN" altLang="en-US" sz="1600" dirty="0">
                <a:latin typeface="华文新魏" panose="02010800040101010101" pitchFamily="2" charset="-122"/>
                <a:ea typeface="华文新魏" panose="02010800040101010101" pitchFamily="2" charset="-122"/>
              </a:rPr>
              <a:t>住建部督查</a:t>
            </a:r>
            <a:r>
              <a:rPr lang="zh-CN" altLang="en-US" sz="1600" dirty="0" smtClean="0">
                <a:latin typeface="华文新魏" panose="02010800040101010101" pitchFamily="2" charset="-122"/>
                <a:ea typeface="华文新魏" panose="02010800040101010101" pitchFamily="2" charset="-122"/>
              </a:rPr>
              <a:t>，</a:t>
            </a:r>
            <a:endParaRPr lang="en-US" altLang="zh-CN" sz="1600" dirty="0" smtClean="0">
              <a:latin typeface="华文新魏" panose="02010800040101010101" pitchFamily="2" charset="-122"/>
              <a:ea typeface="华文新魏" panose="02010800040101010101" pitchFamily="2" charset="-122"/>
            </a:endParaRPr>
          </a:p>
          <a:p>
            <a:r>
              <a:rPr lang="zh-CN" altLang="en-US" sz="1600" dirty="0" smtClean="0">
                <a:latin typeface="华文新魏" panose="02010800040101010101" pitchFamily="2" charset="-122"/>
                <a:ea typeface="华文新魏" panose="02010800040101010101" pitchFamily="2" charset="-122"/>
              </a:rPr>
              <a:t>江苏</a:t>
            </a:r>
            <a:r>
              <a:rPr lang="zh-CN" altLang="en-US" sz="1600" dirty="0">
                <a:latin typeface="华文新魏" panose="02010800040101010101" pitchFamily="2" charset="-122"/>
                <a:ea typeface="华文新魏" panose="02010800040101010101" pitchFamily="2" charset="-122"/>
              </a:rPr>
              <a:t>有</a:t>
            </a:r>
            <a:r>
              <a:rPr lang="en-US" altLang="zh-CN" sz="1600" dirty="0">
                <a:latin typeface="华文新魏" panose="02010800040101010101" pitchFamily="2" charset="-122"/>
                <a:ea typeface="华文新魏" panose="02010800040101010101" pitchFamily="2" charset="-122"/>
              </a:rPr>
              <a:t>300</a:t>
            </a:r>
            <a:r>
              <a:rPr lang="zh-CN" altLang="en-US" sz="1600" dirty="0">
                <a:latin typeface="华文新魏" panose="02010800040101010101" pitchFamily="2" charset="-122"/>
                <a:ea typeface="华文新魏" panose="02010800040101010101" pitchFamily="2" charset="-122"/>
              </a:rPr>
              <a:t>多个</a:t>
            </a:r>
            <a:r>
              <a:rPr lang="zh-CN" altLang="en-US" sz="1600" dirty="0" smtClean="0">
                <a:latin typeface="华文新魏" panose="02010800040101010101" pitchFamily="2" charset="-122"/>
                <a:ea typeface="华文新魏" panose="02010800040101010101" pitchFamily="2" charset="-122"/>
              </a:rPr>
              <a:t>园林绿</a:t>
            </a:r>
            <a:endParaRPr lang="en-US" altLang="zh-CN" sz="1600" dirty="0" smtClean="0">
              <a:latin typeface="华文新魏" panose="02010800040101010101" pitchFamily="2" charset="-122"/>
              <a:ea typeface="华文新魏" panose="02010800040101010101" pitchFamily="2" charset="-122"/>
            </a:endParaRPr>
          </a:p>
          <a:p>
            <a:r>
              <a:rPr lang="en-US" altLang="zh-CN" sz="1600" dirty="0">
                <a:latin typeface="华文新魏" panose="02010800040101010101" pitchFamily="2" charset="-122"/>
                <a:ea typeface="华文新魏" panose="02010800040101010101" pitchFamily="2" charset="-122"/>
              </a:rPr>
              <a:t> </a:t>
            </a:r>
            <a:r>
              <a:rPr lang="en-US" altLang="zh-CN" sz="1600" dirty="0" smtClean="0">
                <a:latin typeface="华文新魏" panose="02010800040101010101" pitchFamily="2" charset="-122"/>
                <a:ea typeface="华文新魏" panose="02010800040101010101" pitchFamily="2" charset="-122"/>
              </a:rPr>
              <a:t>  </a:t>
            </a:r>
            <a:r>
              <a:rPr lang="zh-CN" altLang="en-US" sz="1600" dirty="0" smtClean="0">
                <a:latin typeface="华文新魏" panose="02010800040101010101" pitchFamily="2" charset="-122"/>
                <a:ea typeface="华文新魏" panose="02010800040101010101" pitchFamily="2" charset="-122"/>
              </a:rPr>
              <a:t>化</a:t>
            </a:r>
            <a:r>
              <a:rPr lang="zh-CN" altLang="en-US" sz="1600" dirty="0">
                <a:latin typeface="华文新魏" panose="02010800040101010101" pitchFamily="2" charset="-122"/>
                <a:ea typeface="华文新魏" panose="02010800040101010101" pitchFamily="2" charset="-122"/>
              </a:rPr>
              <a:t>工程设资质条件</a:t>
            </a:r>
          </a:p>
        </p:txBody>
      </p:sp>
      <p:cxnSp>
        <p:nvCxnSpPr>
          <p:cNvPr id="13" name="直接箭头连接符 12"/>
          <p:cNvCxnSpPr/>
          <p:nvPr/>
        </p:nvCxnSpPr>
        <p:spPr>
          <a:xfrm flipV="1">
            <a:off x="7743137" y="1093066"/>
            <a:ext cx="793701" cy="96982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l="19986" t="5200" r="19039" b="6358"/>
          <a:stretch/>
        </p:blipFill>
        <p:spPr>
          <a:xfrm>
            <a:off x="7558426" y="3863239"/>
            <a:ext cx="3655775" cy="2125006"/>
          </a:xfrm>
          <a:prstGeom prst="rect">
            <a:avLst/>
          </a:prstGeom>
        </p:spPr>
      </p:pic>
    </p:spTree>
    <p:extLst>
      <p:ext uri="{BB962C8B-B14F-4D97-AF65-F5344CB8AC3E}">
        <p14:creationId xmlns:p14="http://schemas.microsoft.com/office/powerpoint/2010/main" val="1260180793"/>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8521" y="366423"/>
            <a:ext cx="5598318" cy="423863"/>
          </a:xfrm>
        </p:spPr>
        <p:txBody>
          <a:bodyPr>
            <a:normAutofit fontScale="92500" lnSpcReduction="20000"/>
          </a:bodyPr>
          <a:lstStyle/>
          <a:p>
            <a:r>
              <a:rPr lang="zh-CN" altLang="en-US" b="1" dirty="0" smtClean="0">
                <a:solidFill>
                  <a:srgbClr val="0070C0"/>
                </a:solidFill>
                <a:latin typeface="微软雅黑" panose="020B0503020204020204" pitchFamily="34" charset="-122"/>
                <a:ea typeface="微软雅黑" panose="020B0503020204020204" pitchFamily="34" charset="-122"/>
                <a:sym typeface="微软雅黑" pitchFamily="34" charset="-122"/>
              </a:rPr>
              <a:t> </a:t>
            </a:r>
            <a:r>
              <a:rPr lang="zh-CN" altLang="en-US" sz="2800" b="1" dirty="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  </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sym typeface="微软雅黑" pitchFamily="34" charset="-122"/>
              </a:rPr>
              <a:t>（二）</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拟出台的改革调整措施</a:t>
            </a:r>
          </a:p>
        </p:txBody>
      </p:sp>
      <p:sp>
        <p:nvSpPr>
          <p:cNvPr id="28" name="矩形 27"/>
          <p:cNvSpPr/>
          <p:nvPr/>
        </p:nvSpPr>
        <p:spPr>
          <a:xfrm>
            <a:off x="474138" y="6390169"/>
            <a:ext cx="11196636"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90" tIns="47195" rIns="94390" bIns="47195"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57751" y="1419126"/>
            <a:ext cx="10840676" cy="483491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dirty="0">
              <a:solidFill>
                <a:prstClr val="white"/>
              </a:solidFill>
            </a:endParaRPr>
          </a:p>
        </p:txBody>
      </p:sp>
      <p:sp>
        <p:nvSpPr>
          <p:cNvPr id="6" name="矩形 5"/>
          <p:cNvSpPr/>
          <p:nvPr/>
        </p:nvSpPr>
        <p:spPr>
          <a:xfrm>
            <a:off x="775554" y="1448364"/>
            <a:ext cx="10593804" cy="4746932"/>
          </a:xfrm>
          <a:prstGeom prst="rect">
            <a:avLst/>
          </a:prstGeom>
        </p:spPr>
        <p:txBody>
          <a:bodyPr wrap="square" lIns="91432" tIns="45716" rIns="91432" bIns="45716">
            <a:spAutoFit/>
          </a:bodyPr>
          <a:lstStyle/>
          <a:p>
            <a:pPr defTabSz="0" fontAlgn="base">
              <a:lnSpc>
                <a:spcPts val="3541"/>
              </a:lnSpc>
              <a:spcBef>
                <a:spcPct val="20000"/>
              </a:spcBef>
              <a:spcAft>
                <a:spcPct val="0"/>
              </a:spcAft>
              <a:buClr>
                <a:srgbClr val="2F2F2F"/>
              </a:buClr>
              <a:buSzPct val="50000"/>
            </a:pPr>
            <a:r>
              <a:rPr lang="zh-CN" altLang="en-US" kern="0" dirty="0" smtClean="0">
                <a:latin typeface="微软雅黑" pitchFamily="34" charset="-122"/>
                <a:ea typeface="微软雅黑" pitchFamily="34" charset="-122"/>
                <a:sym typeface="微软雅黑" pitchFamily="34" charset="-122"/>
              </a:rPr>
              <a:t>不少于</a:t>
            </a:r>
            <a:r>
              <a:rPr lang="zh-CN" altLang="en-US" kern="0" dirty="0">
                <a:latin typeface="微软雅黑" pitchFamily="34" charset="-122"/>
                <a:ea typeface="微软雅黑" pitchFamily="34" charset="-122"/>
                <a:sym typeface="微软雅黑" pitchFamily="34" charset="-122"/>
              </a:rPr>
              <a:t>定标委员会人数的</a:t>
            </a:r>
            <a:r>
              <a:rPr lang="en-US" altLang="zh-CN" kern="0" dirty="0">
                <a:latin typeface="微软雅黑" pitchFamily="34" charset="-122"/>
                <a:ea typeface="微软雅黑" pitchFamily="34" charset="-122"/>
                <a:sym typeface="微软雅黑" pitchFamily="34" charset="-122"/>
              </a:rPr>
              <a:t>3</a:t>
            </a:r>
            <a:r>
              <a:rPr lang="zh-CN" altLang="en-US" kern="0" dirty="0">
                <a:latin typeface="微软雅黑" pitchFamily="34" charset="-122"/>
                <a:ea typeface="微软雅黑" pitchFamily="34" charset="-122"/>
                <a:sym typeface="微软雅黑" pitchFamily="34" charset="-122"/>
              </a:rPr>
              <a:t>倍</a:t>
            </a:r>
            <a:r>
              <a:rPr lang="zh-CN" altLang="en-US" b="1" kern="0" dirty="0">
                <a:solidFill>
                  <a:srgbClr val="0070C0"/>
                </a:solidFill>
                <a:latin typeface="方正舒体" panose="02010601030101010101" pitchFamily="2" charset="-122"/>
                <a:ea typeface="方正舒体" panose="02010601030101010101" pitchFamily="2" charset="-122"/>
                <a:sym typeface="微软雅黑" pitchFamily="34" charset="-122"/>
              </a:rPr>
              <a:t>（原规定</a:t>
            </a:r>
            <a:r>
              <a:rPr lang="en-US" altLang="zh-CN" b="1" kern="0" dirty="0">
                <a:solidFill>
                  <a:srgbClr val="0070C0"/>
                </a:solidFill>
                <a:latin typeface="方正舒体" panose="02010601030101010101" pitchFamily="2" charset="-122"/>
                <a:ea typeface="方正舒体" panose="02010601030101010101" pitchFamily="2" charset="-122"/>
                <a:sym typeface="微软雅黑" pitchFamily="34" charset="-122"/>
              </a:rPr>
              <a:t>5</a:t>
            </a:r>
            <a:r>
              <a:rPr lang="zh-CN" altLang="en-US" b="1" kern="0" dirty="0">
                <a:solidFill>
                  <a:srgbClr val="0070C0"/>
                </a:solidFill>
                <a:latin typeface="方正舒体" panose="02010601030101010101" pitchFamily="2" charset="-122"/>
                <a:ea typeface="方正舒体" panose="02010601030101010101" pitchFamily="2" charset="-122"/>
                <a:sym typeface="微软雅黑" pitchFamily="34" charset="-122"/>
              </a:rPr>
              <a:t>倍</a:t>
            </a:r>
            <a:r>
              <a:rPr lang="zh-CN" altLang="en-US" kern="0" dirty="0">
                <a:latin typeface="微软雅黑" pitchFamily="34" charset="-122"/>
                <a:ea typeface="微软雅黑" pitchFamily="34" charset="-122"/>
                <a:sym typeface="微软雅黑" pitchFamily="34" charset="-122"/>
              </a:rPr>
              <a:t>）</a:t>
            </a:r>
            <a:r>
              <a:rPr lang="zh-CN" altLang="en-US" kern="0" dirty="0" smtClean="0">
                <a:latin typeface="微软雅黑" pitchFamily="34" charset="-122"/>
                <a:ea typeface="微软雅黑" pitchFamily="34" charset="-122"/>
                <a:sym typeface="微软雅黑" pitchFamily="34" charset="-122"/>
              </a:rPr>
              <a:t>。</a:t>
            </a:r>
            <a:r>
              <a:rPr lang="en-US" altLang="zh-CN" b="1" kern="0" dirty="0">
                <a:solidFill>
                  <a:srgbClr val="0070C0"/>
                </a:solidFill>
                <a:latin typeface="方正舒体" panose="02010601030101010101" pitchFamily="2" charset="-122"/>
                <a:ea typeface="方正舒体" panose="02010601030101010101" pitchFamily="2" charset="-122"/>
                <a:sym typeface="微软雅黑" pitchFamily="34" charset="-122"/>
              </a:rPr>
              <a:t>--</a:t>
            </a:r>
            <a:r>
              <a:rPr lang="zh-CN" altLang="en-US" b="1" kern="0" dirty="0" smtClean="0">
                <a:solidFill>
                  <a:srgbClr val="0070C0"/>
                </a:solidFill>
                <a:latin typeface="方正舒体" panose="02010601030101010101" pitchFamily="2" charset="-122"/>
                <a:ea typeface="方正舒体" panose="02010601030101010101" pitchFamily="2" charset="-122"/>
                <a:sym typeface="微软雅黑" pitchFamily="34" charset="-122"/>
              </a:rPr>
              <a:t>扩大些也好</a:t>
            </a:r>
            <a:endParaRPr lang="zh-CN" altLang="en-US" b="1" kern="0" dirty="0">
              <a:solidFill>
                <a:srgbClr val="0070C0"/>
              </a:solidFill>
              <a:latin typeface="方正舒体" panose="02010601030101010101" pitchFamily="2" charset="-122"/>
              <a:ea typeface="方正舒体" panose="02010601030101010101" pitchFamily="2" charset="-122"/>
              <a:sym typeface="微软雅黑" pitchFamily="34" charset="-122"/>
            </a:endParaRPr>
          </a:p>
          <a:p>
            <a:pPr defTabSz="0" fontAlgn="base">
              <a:lnSpc>
                <a:spcPts val="3541"/>
              </a:lnSpc>
              <a:spcBef>
                <a:spcPct val="20000"/>
              </a:spcBef>
              <a:spcAft>
                <a:spcPct val="0"/>
              </a:spcAft>
              <a:buClr>
                <a:srgbClr val="2F2F2F"/>
              </a:buClr>
              <a:buSzPct val="50000"/>
            </a:pPr>
            <a:r>
              <a:rPr lang="zh-CN" altLang="en-US" b="1" kern="0" dirty="0" smtClean="0">
                <a:solidFill>
                  <a:srgbClr val="0070C0"/>
                </a:solidFill>
                <a:latin typeface="微软雅黑" pitchFamily="34" charset="-122"/>
                <a:ea typeface="微软雅黑" pitchFamily="34" charset="-122"/>
                <a:sym typeface="微软雅黑" pitchFamily="34" charset="-122"/>
              </a:rPr>
              <a:t>    九</a:t>
            </a:r>
            <a:r>
              <a:rPr lang="zh-CN" altLang="en-US" b="1" kern="0" dirty="0">
                <a:solidFill>
                  <a:srgbClr val="0070C0"/>
                </a:solidFill>
                <a:latin typeface="微软雅黑" pitchFamily="34" charset="-122"/>
                <a:ea typeface="微软雅黑" pitchFamily="34" charset="-122"/>
                <a:sym typeface="微软雅黑" pitchFamily="34" charset="-122"/>
              </a:rPr>
              <a:t>、缩小装配式建筑采用邀请招标范围</a:t>
            </a:r>
            <a:r>
              <a:rPr lang="zh-CN" altLang="en-US" b="1" kern="0" dirty="0" smtClean="0">
                <a:solidFill>
                  <a:srgbClr val="0070C0"/>
                </a:solidFill>
                <a:latin typeface="微软雅黑" pitchFamily="34" charset="-122"/>
                <a:ea typeface="微软雅黑" pitchFamily="34" charset="-122"/>
                <a:sym typeface="微软雅黑" pitchFamily="34" charset="-122"/>
              </a:rPr>
              <a:t>。</a:t>
            </a:r>
            <a:r>
              <a:rPr lang="zh-CN" altLang="en-US" kern="0" dirty="0" smtClean="0">
                <a:latin typeface="微软雅黑" pitchFamily="34" charset="-122"/>
                <a:ea typeface="微软雅黑" pitchFamily="34" charset="-122"/>
                <a:sym typeface="微软雅黑" pitchFamily="34" charset="-122"/>
              </a:rPr>
              <a:t>装配式</a:t>
            </a:r>
            <a:r>
              <a:rPr lang="zh-CN" altLang="en-US" kern="0" dirty="0">
                <a:latin typeface="微软雅黑" pitchFamily="34" charset="-122"/>
                <a:ea typeface="微软雅黑" pitchFamily="34" charset="-122"/>
                <a:sym typeface="微软雅黑" pitchFamily="34" charset="-122"/>
              </a:rPr>
              <a:t>建筑招标项目的设计和施工招标，混凝土装配式居住建筑预制装配率达到</a:t>
            </a:r>
            <a:r>
              <a:rPr lang="en-US" altLang="zh-CN" kern="0" dirty="0">
                <a:solidFill>
                  <a:srgbClr val="FF0000"/>
                </a:solidFill>
                <a:latin typeface="微软雅黑" pitchFamily="34" charset="-122"/>
                <a:ea typeface="微软雅黑" pitchFamily="34" charset="-122"/>
                <a:sym typeface="微软雅黑" pitchFamily="34" charset="-122"/>
              </a:rPr>
              <a:t>60%</a:t>
            </a:r>
            <a:r>
              <a:rPr lang="zh-CN" altLang="en-US" kern="0" dirty="0">
                <a:latin typeface="微软雅黑" pitchFamily="34" charset="-122"/>
                <a:ea typeface="微软雅黑" pitchFamily="34" charset="-122"/>
                <a:sym typeface="微软雅黑" pitchFamily="34" charset="-122"/>
              </a:rPr>
              <a:t>的、公共建筑预制装配率达到</a:t>
            </a:r>
            <a:r>
              <a:rPr lang="en-US" altLang="zh-CN" kern="0" dirty="0">
                <a:solidFill>
                  <a:srgbClr val="FF0000"/>
                </a:solidFill>
                <a:latin typeface="微软雅黑" pitchFamily="34" charset="-122"/>
                <a:ea typeface="微软雅黑" pitchFamily="34" charset="-122"/>
                <a:sym typeface="微软雅黑" pitchFamily="34" charset="-122"/>
              </a:rPr>
              <a:t>55%</a:t>
            </a:r>
            <a:r>
              <a:rPr lang="zh-CN" altLang="en-US" kern="0" dirty="0">
                <a:latin typeface="微软雅黑" pitchFamily="34" charset="-122"/>
                <a:ea typeface="微软雅黑" pitchFamily="34" charset="-122"/>
                <a:sym typeface="微软雅黑" pitchFamily="34" charset="-122"/>
              </a:rPr>
              <a:t>的，装配式钢结构住宅、装配式木结构建筑预制装配率达到</a:t>
            </a:r>
            <a:r>
              <a:rPr lang="en-US" altLang="zh-CN" kern="0" dirty="0">
                <a:solidFill>
                  <a:srgbClr val="FF0000"/>
                </a:solidFill>
                <a:latin typeface="微软雅黑" pitchFamily="34" charset="-122"/>
                <a:ea typeface="微软雅黑" pitchFamily="34" charset="-122"/>
                <a:sym typeface="微软雅黑" pitchFamily="34" charset="-122"/>
              </a:rPr>
              <a:t>80%</a:t>
            </a:r>
            <a:r>
              <a:rPr lang="zh-CN" altLang="en-US" kern="0" dirty="0">
                <a:latin typeface="微软雅黑" pitchFamily="34" charset="-122"/>
                <a:ea typeface="微软雅黑" pitchFamily="34" charset="-122"/>
                <a:sym typeface="微软雅黑" pitchFamily="34" charset="-122"/>
              </a:rPr>
              <a:t>的，</a:t>
            </a:r>
            <a:r>
              <a:rPr lang="zh-CN" altLang="en-US" kern="0" dirty="0">
                <a:solidFill>
                  <a:srgbClr val="FF0000"/>
                </a:solidFill>
                <a:latin typeface="微软雅黑" pitchFamily="34" charset="-122"/>
                <a:ea typeface="微软雅黑" pitchFamily="34" charset="-122"/>
                <a:sym typeface="微软雅黑" pitchFamily="34" charset="-122"/>
              </a:rPr>
              <a:t>可采用邀请招标方式</a:t>
            </a:r>
            <a:r>
              <a:rPr lang="zh-CN" altLang="en-US" kern="0" dirty="0">
                <a:latin typeface="微软雅黑" pitchFamily="34" charset="-122"/>
                <a:ea typeface="微软雅黑" pitchFamily="34" charset="-122"/>
                <a:sym typeface="微软雅黑" pitchFamily="34" charset="-122"/>
              </a:rPr>
              <a:t>。招标人应当优先邀请具有装配式建筑类似工程业绩的单位参加投标</a:t>
            </a:r>
            <a:r>
              <a:rPr lang="zh-CN" altLang="en-US" kern="0" dirty="0" smtClean="0">
                <a:latin typeface="微软雅黑" pitchFamily="34" charset="-122"/>
                <a:ea typeface="微软雅黑" pitchFamily="34" charset="-122"/>
                <a:sym typeface="微软雅黑" pitchFamily="34" charset="-122"/>
              </a:rPr>
              <a:t>。</a:t>
            </a:r>
            <a:r>
              <a:rPr lang="en-US" altLang="zh-CN" b="1" kern="0" dirty="0">
                <a:solidFill>
                  <a:srgbClr val="0070C0"/>
                </a:solidFill>
                <a:latin typeface="方正舒体" panose="02010601030101010101" pitchFamily="2" charset="-122"/>
                <a:ea typeface="方正舒体" panose="02010601030101010101" pitchFamily="2" charset="-122"/>
                <a:sym typeface="微软雅黑" pitchFamily="34" charset="-122"/>
              </a:rPr>
              <a:t>--</a:t>
            </a:r>
            <a:r>
              <a:rPr lang="zh-CN" altLang="en-US" b="1" kern="0" dirty="0">
                <a:solidFill>
                  <a:srgbClr val="0070C0"/>
                </a:solidFill>
                <a:latin typeface="方正舒体" panose="02010601030101010101" pitchFamily="2" charset="-122"/>
                <a:ea typeface="方正舒体" panose="02010601030101010101" pitchFamily="2" charset="-122"/>
                <a:sym typeface="微软雅黑" pitchFamily="34" charset="-122"/>
              </a:rPr>
              <a:t>对原苏建规字</a:t>
            </a:r>
            <a:r>
              <a:rPr lang="en-US" altLang="zh-CN" b="1" kern="0" dirty="0">
                <a:solidFill>
                  <a:srgbClr val="0070C0"/>
                </a:solidFill>
                <a:latin typeface="方正舒体" panose="02010601030101010101" pitchFamily="2" charset="-122"/>
                <a:ea typeface="方正舒体" panose="02010601030101010101" pitchFamily="2" charset="-122"/>
                <a:sym typeface="微软雅黑" pitchFamily="34" charset="-122"/>
              </a:rPr>
              <a:t>〔2016〕1</a:t>
            </a:r>
            <a:r>
              <a:rPr lang="zh-CN" altLang="en-US" b="1" kern="0" dirty="0">
                <a:solidFill>
                  <a:srgbClr val="0070C0"/>
                </a:solidFill>
                <a:latin typeface="方正舒体" panose="02010601030101010101" pitchFamily="2" charset="-122"/>
                <a:ea typeface="方正舒体" panose="02010601030101010101" pitchFamily="2" charset="-122"/>
                <a:sym typeface="微软雅黑" pitchFamily="34" charset="-122"/>
              </a:rPr>
              <a:t>号文暂行意见过期修订</a:t>
            </a:r>
            <a:endParaRPr lang="en-US" altLang="zh-CN" b="1" kern="0" dirty="0">
              <a:solidFill>
                <a:srgbClr val="0070C0"/>
              </a:solidFill>
              <a:latin typeface="方正舒体" panose="02010601030101010101" pitchFamily="2" charset="-122"/>
              <a:ea typeface="方正舒体" panose="02010601030101010101" pitchFamily="2" charset="-122"/>
              <a:sym typeface="微软雅黑" pitchFamily="34" charset="-122"/>
            </a:endParaRPr>
          </a:p>
          <a:p>
            <a:pPr defTabSz="0" fontAlgn="base">
              <a:lnSpc>
                <a:spcPts val="3541"/>
              </a:lnSpc>
              <a:spcBef>
                <a:spcPct val="20000"/>
              </a:spcBef>
              <a:spcAft>
                <a:spcPct val="0"/>
              </a:spcAft>
              <a:buClr>
                <a:srgbClr val="2F2F2F"/>
              </a:buClr>
              <a:buSzPct val="50000"/>
            </a:pPr>
            <a:r>
              <a:rPr lang="zh-CN" altLang="en-US" b="1" kern="0" dirty="0" smtClean="0">
                <a:solidFill>
                  <a:srgbClr val="FF0000"/>
                </a:solidFill>
                <a:latin typeface="方正舒体" panose="02010601030101010101" pitchFamily="2" charset="-122"/>
                <a:ea typeface="方正舒体" panose="02010601030101010101" pitchFamily="2" charset="-122"/>
                <a:sym typeface="微软雅黑" pitchFamily="34" charset="-122"/>
              </a:rPr>
              <a:t>    </a:t>
            </a:r>
            <a:r>
              <a:rPr lang="zh-CN" altLang="en-US" b="1" kern="0" dirty="0">
                <a:solidFill>
                  <a:srgbClr val="0070C0"/>
                </a:solidFill>
                <a:latin typeface="微软雅黑" pitchFamily="34" charset="-122"/>
                <a:ea typeface="微软雅黑" pitchFamily="34" charset="-122"/>
                <a:sym typeface="微软雅黑" pitchFamily="34" charset="-122"/>
              </a:rPr>
              <a:t>十、强化综合专家库评标专家的监管。</a:t>
            </a:r>
            <a:r>
              <a:rPr lang="zh-CN" altLang="en-US" kern="0" dirty="0">
                <a:latin typeface="微软雅黑" pitchFamily="34" charset="-122"/>
                <a:ea typeface="微软雅黑" pitchFamily="34" charset="-122"/>
                <a:sym typeface="微软雅黑" pitchFamily="34" charset="-122"/>
              </a:rPr>
              <a:t>严把评委入库关口</a:t>
            </a:r>
            <a:r>
              <a:rPr lang="zh-CN" altLang="en-US" kern="0" dirty="0" smtClean="0">
                <a:latin typeface="微软雅黑" pitchFamily="34" charset="-122"/>
                <a:ea typeface="微软雅黑" pitchFamily="34" charset="-122"/>
                <a:sym typeface="微软雅黑" pitchFamily="34" charset="-122"/>
              </a:rPr>
              <a:t>，由</a:t>
            </a:r>
            <a:r>
              <a:rPr lang="zh-CN" altLang="en-US" kern="0" dirty="0">
                <a:latin typeface="微软雅黑" pitchFamily="34" charset="-122"/>
                <a:ea typeface="微软雅黑" pitchFamily="34" charset="-122"/>
                <a:sym typeface="微软雅黑" pitchFamily="34" charset="-122"/>
              </a:rPr>
              <a:t>各设区市对本辖区的评委申报进行初审，初审通过的提交到省招标办</a:t>
            </a:r>
            <a:r>
              <a:rPr lang="zh-CN" altLang="en-US" kern="0" dirty="0" smtClean="0">
                <a:latin typeface="微软雅黑" pitchFamily="34" charset="-122"/>
                <a:ea typeface="微软雅黑" pitchFamily="34" charset="-122"/>
                <a:sym typeface="微软雅黑" pitchFamily="34" charset="-122"/>
              </a:rPr>
              <a:t>终审；加强</a:t>
            </a:r>
            <a:r>
              <a:rPr lang="zh-CN" altLang="en-US" kern="0" dirty="0">
                <a:latin typeface="微软雅黑" pitchFamily="34" charset="-122"/>
                <a:ea typeface="微软雅黑" pitchFamily="34" charset="-122"/>
                <a:sym typeface="微软雅黑" pitchFamily="34" charset="-122"/>
              </a:rPr>
              <a:t>对远程异地评标的</a:t>
            </a:r>
            <a:r>
              <a:rPr lang="zh-CN" altLang="en-US" kern="0" dirty="0" smtClean="0">
                <a:latin typeface="微软雅黑" pitchFamily="34" charset="-122"/>
                <a:ea typeface="微软雅黑" pitchFamily="34" charset="-122"/>
                <a:sym typeface="微软雅黑" pitchFamily="34" charset="-122"/>
              </a:rPr>
              <a:t>管理；做好</a:t>
            </a:r>
            <a:r>
              <a:rPr lang="zh-CN" altLang="en-US" kern="0" dirty="0">
                <a:latin typeface="微软雅黑" pitchFamily="34" charset="-122"/>
                <a:ea typeface="微软雅黑" pitchFamily="34" charset="-122"/>
                <a:sym typeface="微软雅黑" pitchFamily="34" charset="-122"/>
              </a:rPr>
              <a:t>对评标专家的动态考核工作。</a:t>
            </a:r>
            <a:endParaRPr lang="en-US" altLang="zh-CN" kern="0" dirty="0" smtClean="0">
              <a:latin typeface="微软雅黑" pitchFamily="34" charset="-122"/>
              <a:ea typeface="微软雅黑" pitchFamily="34" charset="-122"/>
              <a:sym typeface="微软雅黑" pitchFamily="34" charset="-122"/>
            </a:endParaRPr>
          </a:p>
          <a:p>
            <a:pPr defTabSz="0" fontAlgn="base">
              <a:lnSpc>
                <a:spcPts val="3541"/>
              </a:lnSpc>
              <a:spcBef>
                <a:spcPct val="20000"/>
              </a:spcBef>
              <a:spcAft>
                <a:spcPct val="0"/>
              </a:spcAft>
              <a:buClr>
                <a:srgbClr val="2F2F2F"/>
              </a:buClr>
              <a:buSzPct val="50000"/>
            </a:pPr>
            <a:r>
              <a:rPr lang="zh-CN" altLang="en-US" b="1" kern="0" dirty="0">
                <a:solidFill>
                  <a:srgbClr val="0070C0"/>
                </a:solidFill>
                <a:latin typeface="微软雅黑" pitchFamily="34" charset="-122"/>
                <a:ea typeface="微软雅黑" pitchFamily="34" charset="-122"/>
                <a:sym typeface="微软雅黑" pitchFamily="34" charset="-122"/>
              </a:rPr>
              <a:t>    十一、强化招标代理机构市场行为监管。</a:t>
            </a:r>
            <a:r>
              <a:rPr lang="zh-CN" altLang="en-US" kern="0" dirty="0">
                <a:latin typeface="微软雅黑" pitchFamily="34" charset="-122"/>
                <a:ea typeface="微软雅黑" pitchFamily="34" charset="-122"/>
                <a:sym typeface="微软雅黑" pitchFamily="34" charset="-122"/>
              </a:rPr>
              <a:t>持续做好对招标代理机构的动态考评，定期通报考评</a:t>
            </a:r>
            <a:r>
              <a:rPr lang="zh-CN" altLang="en-US" kern="0" dirty="0" smtClean="0">
                <a:latin typeface="微软雅黑" pitchFamily="34" charset="-122"/>
                <a:ea typeface="微软雅黑" pitchFamily="34" charset="-122"/>
                <a:sym typeface="微软雅黑" pitchFamily="34" charset="-122"/>
              </a:rPr>
              <a:t>结果；推进</a:t>
            </a:r>
            <a:r>
              <a:rPr lang="zh-CN" altLang="en-US" kern="0" dirty="0">
                <a:latin typeface="微软雅黑" pitchFamily="34" charset="-122"/>
                <a:ea typeface="微软雅黑" pitchFamily="34" charset="-122"/>
                <a:sym typeface="微软雅黑" pitchFamily="34" charset="-122"/>
              </a:rPr>
              <a:t>对代理机构的“</a:t>
            </a:r>
            <a:r>
              <a:rPr lang="zh-CN" altLang="en-US" kern="0" dirty="0">
                <a:solidFill>
                  <a:srgbClr val="FF0000"/>
                </a:solidFill>
                <a:latin typeface="微软雅黑" pitchFamily="34" charset="-122"/>
                <a:ea typeface="微软雅黑" pitchFamily="34" charset="-122"/>
                <a:sym typeface="微软雅黑" pitchFamily="34" charset="-122"/>
              </a:rPr>
              <a:t>双随机、一公开</a:t>
            </a:r>
            <a:r>
              <a:rPr lang="zh-CN" altLang="en-US" kern="0" dirty="0">
                <a:latin typeface="微软雅黑" pitchFamily="34" charset="-122"/>
                <a:ea typeface="微软雅黑" pitchFamily="34" charset="-122"/>
                <a:sym typeface="微软雅黑" pitchFamily="34" charset="-122"/>
              </a:rPr>
              <a:t>”检查制度的常态</a:t>
            </a:r>
            <a:r>
              <a:rPr lang="zh-CN" altLang="en-US" kern="0" dirty="0" smtClean="0">
                <a:latin typeface="微软雅黑" pitchFamily="34" charset="-122"/>
                <a:ea typeface="微软雅黑" pitchFamily="34" charset="-122"/>
                <a:sym typeface="微软雅黑" pitchFamily="34" charset="-122"/>
              </a:rPr>
              <a:t>化；研究</a:t>
            </a:r>
            <a:r>
              <a:rPr lang="zh-CN" altLang="en-US" kern="0" dirty="0">
                <a:latin typeface="微软雅黑" pitchFamily="34" charset="-122"/>
                <a:ea typeface="微软雅黑" pitchFamily="34" charset="-122"/>
                <a:sym typeface="微软雅黑" pitchFamily="34" charset="-122"/>
              </a:rPr>
              <a:t>制定应用检查结果对招标代理机构进行管理的制度</a:t>
            </a:r>
            <a:r>
              <a:rPr lang="zh-CN" altLang="en-US" kern="0" dirty="0" smtClean="0">
                <a:latin typeface="微软雅黑" pitchFamily="34" charset="-122"/>
                <a:ea typeface="微软雅黑" pitchFamily="34" charset="-122"/>
                <a:sym typeface="微软雅黑" pitchFamily="34" charset="-122"/>
              </a:rPr>
              <a:t>。</a:t>
            </a:r>
            <a:endParaRPr lang="en-US" altLang="zh-CN" kern="0" dirty="0">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1783495864"/>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1607" y="336918"/>
            <a:ext cx="6917014" cy="423863"/>
          </a:xfrm>
        </p:spPr>
        <p:txBody>
          <a:bodyPr>
            <a:normAutofit fontScale="92500" lnSpcReduction="20000"/>
          </a:bodyPr>
          <a:lstStyle/>
          <a:p>
            <a:r>
              <a:rPr lang="zh-CN" altLang="en-US" b="1" dirty="0">
                <a:solidFill>
                  <a:schemeClr val="accent2">
                    <a:lumMod val="50000"/>
                  </a:schemeClr>
                </a:solidFill>
                <a:latin typeface="微软雅黑" panose="020B0503020204020204" pitchFamily="34" charset="-122"/>
                <a:ea typeface="微软雅黑" panose="020B0503020204020204" pitchFamily="34" charset="-122"/>
              </a:rPr>
              <a:t> </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（三）法</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修订</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的主要内容</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10357" y="1494413"/>
            <a:ext cx="10924196" cy="147286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7" name="矩形 6"/>
          <p:cNvSpPr/>
          <p:nvPr/>
        </p:nvSpPr>
        <p:spPr>
          <a:xfrm>
            <a:off x="624429" y="3454335"/>
            <a:ext cx="10912791" cy="152673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9" name="矩形 8"/>
          <p:cNvSpPr/>
          <p:nvPr/>
        </p:nvSpPr>
        <p:spPr>
          <a:xfrm>
            <a:off x="693838" y="3454335"/>
            <a:ext cx="10709642" cy="1432552"/>
          </a:xfrm>
          <a:prstGeom prst="rect">
            <a:avLst/>
          </a:prstGeom>
        </p:spPr>
        <p:txBody>
          <a:bodyPr wrap="square" lIns="85197" tIns="42599" rIns="85197" bIns="42599">
            <a:spAutoFit/>
          </a:bodyPr>
          <a:lstStyle/>
          <a:p>
            <a:pPr marL="59164" algn="just">
              <a:lnSpc>
                <a:spcPts val="3541"/>
              </a:lnSpc>
              <a:spcBef>
                <a:spcPts val="1118"/>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一）推进招投标领域简政放权。</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进一步清晰界定了必须进行招标的项目范围，大幅放宽对民间投资项目的采购方式要求，激发民间投资活力。取消企业投资项目招标方案核准、自行招标备案等多项事前核准、备案事项，更多采用事中事后监管，降低制度性交易成本</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693838" y="1491017"/>
            <a:ext cx="10709642" cy="1432552"/>
          </a:xfrm>
          <a:prstGeom prst="rect">
            <a:avLst/>
          </a:prstGeom>
        </p:spPr>
        <p:txBody>
          <a:bodyPr wrap="square" lIns="85197" tIns="42599" rIns="85197" bIns="42599">
            <a:spAutoFit/>
          </a:bodyPr>
          <a:lstStyle/>
          <a:p>
            <a:pPr marL="59164" algn="just">
              <a:lnSpc>
                <a:spcPts val="3541"/>
              </a:lnSpc>
              <a:spcBef>
                <a:spcPts val="1118"/>
              </a:spcBef>
            </a:pP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    2019</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12</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日，国家公布了</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招标投标法修订草案征求意见稿</a:t>
            </a:r>
            <a:r>
              <a:rPr lang="en-US" altLang="zh-CN"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，拟</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修订的法共 </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8 </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94 </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条，对现行</a:t>
            </a: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招标投标法</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6</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kern="0" dirty="0" smtClean="0">
                <a:latin typeface="微软雅黑" panose="020B0503020204020204" pitchFamily="34" charset="-122"/>
                <a:ea typeface="微软雅黑" panose="020B0503020204020204" pitchFamily="34" charset="-122"/>
                <a:cs typeface="Times New Roman" panose="02020603050405020304" pitchFamily="18" charset="0"/>
              </a:rPr>
              <a:t>68</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条）</a:t>
            </a:r>
            <a:r>
              <a:rPr lang="zh-CN" altLang="en-US" kern="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修改 </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58 </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条，增加 </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28 </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条，删除 </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条，维持 </a:t>
            </a:r>
            <a:r>
              <a:rPr lang="en-US" altLang="zh-CN"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 </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条不变</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。修订内容</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主要涉及</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以下八个方面</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b="1"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圆角矩形 3"/>
          <p:cNvSpPr/>
          <p:nvPr/>
        </p:nvSpPr>
        <p:spPr>
          <a:xfrm>
            <a:off x="6661316" y="131674"/>
            <a:ext cx="3719955" cy="12582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TextBox 5"/>
          <p:cNvSpPr txBox="1"/>
          <p:nvPr/>
        </p:nvSpPr>
        <p:spPr>
          <a:xfrm>
            <a:off x="6779285" y="209076"/>
            <a:ext cx="3515476" cy="1355837"/>
          </a:xfrm>
          <a:prstGeom prst="rect">
            <a:avLst/>
          </a:prstGeom>
          <a:noFill/>
        </p:spPr>
        <p:txBody>
          <a:bodyPr wrap="square" lIns="98124" tIns="49062" rIns="98124" bIns="49062" rtlCol="0">
            <a:spAutoFit/>
          </a:bodyPr>
          <a:lstStyle/>
          <a:p>
            <a:pPr>
              <a:lnSpc>
                <a:spcPts val="2000"/>
              </a:lnSpc>
            </a:pPr>
            <a:r>
              <a:rPr lang="zh-CN" altLang="en-US" sz="1500" b="1" dirty="0">
                <a:solidFill>
                  <a:srgbClr val="7030A0"/>
                </a:solidFill>
                <a:latin typeface="华文楷体" panose="02010600040101010101" pitchFamily="2" charset="-122"/>
                <a:ea typeface="华文楷体" panose="02010600040101010101" pitchFamily="2" charset="-122"/>
              </a:rPr>
              <a:t>修订第三条，取消大型基础设施、公用事业等关系社会公共利益、公众安全的项目依法必招要求；明确选择</a:t>
            </a:r>
            <a:r>
              <a:rPr lang="en-US" altLang="zh-CN" sz="1500" b="1" dirty="0">
                <a:solidFill>
                  <a:srgbClr val="7030A0"/>
                </a:solidFill>
                <a:latin typeface="华文楷体" panose="02010600040101010101" pitchFamily="2" charset="-122"/>
                <a:ea typeface="华文楷体" panose="02010600040101010101" pitchFamily="2" charset="-122"/>
              </a:rPr>
              <a:t>PPP</a:t>
            </a:r>
            <a:r>
              <a:rPr lang="zh-CN" altLang="en-US" sz="1500" b="1" dirty="0">
                <a:solidFill>
                  <a:srgbClr val="7030A0"/>
                </a:solidFill>
                <a:latin typeface="华文楷体" panose="02010600040101010101" pitchFamily="2" charset="-122"/>
                <a:ea typeface="华文楷体" panose="02010600040101010101" pitchFamily="2" charset="-122"/>
              </a:rPr>
              <a:t>投资方，达到规模标准的必须进行招标。</a:t>
            </a:r>
          </a:p>
          <a:p>
            <a:endParaRPr lang="zh-CN" altLang="en-US" sz="1500" dirty="0"/>
          </a:p>
        </p:txBody>
      </p:sp>
      <p:sp>
        <p:nvSpPr>
          <p:cNvPr id="11" name="圆角矩形 10"/>
          <p:cNvSpPr/>
          <p:nvPr/>
        </p:nvSpPr>
        <p:spPr>
          <a:xfrm>
            <a:off x="1690890" y="5304839"/>
            <a:ext cx="1538514" cy="90417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 name="圆角矩形 11"/>
          <p:cNvSpPr/>
          <p:nvPr/>
        </p:nvSpPr>
        <p:spPr>
          <a:xfrm>
            <a:off x="4577197" y="5304839"/>
            <a:ext cx="1999180" cy="90417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圆角矩形 12"/>
          <p:cNvSpPr/>
          <p:nvPr/>
        </p:nvSpPr>
        <p:spPr>
          <a:xfrm>
            <a:off x="7625018" y="5304839"/>
            <a:ext cx="3532355" cy="90417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TextBox 7"/>
          <p:cNvSpPr txBox="1"/>
          <p:nvPr/>
        </p:nvSpPr>
        <p:spPr>
          <a:xfrm>
            <a:off x="1748400" y="5385700"/>
            <a:ext cx="1462815" cy="791580"/>
          </a:xfrm>
          <a:prstGeom prst="rect">
            <a:avLst/>
          </a:prstGeom>
          <a:noFill/>
        </p:spPr>
        <p:txBody>
          <a:bodyPr wrap="square" lIns="98124" tIns="49062" rIns="98124" bIns="49062" rtlCol="0">
            <a:spAutoFit/>
          </a:bodyPr>
          <a:lstStyle/>
          <a:p>
            <a:r>
              <a:rPr lang="zh-CN" altLang="en-US" sz="1500" b="1" dirty="0">
                <a:solidFill>
                  <a:srgbClr val="7030A0"/>
                </a:solidFill>
                <a:latin typeface="华文楷体" panose="02010600040101010101" pitchFamily="2" charset="-122"/>
                <a:ea typeface="华文楷体" panose="02010600040101010101" pitchFamily="2" charset="-122"/>
              </a:rPr>
              <a:t>取消原十二条第三款自行招标备案要求</a:t>
            </a:r>
          </a:p>
        </p:txBody>
      </p:sp>
      <p:cxnSp>
        <p:nvCxnSpPr>
          <p:cNvPr id="15" name="直接箭头连接符 14"/>
          <p:cNvCxnSpPr/>
          <p:nvPr/>
        </p:nvCxnSpPr>
        <p:spPr>
          <a:xfrm>
            <a:off x="1199693" y="4789361"/>
            <a:ext cx="548707" cy="56264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96737" y="5372556"/>
            <a:ext cx="1879640" cy="791580"/>
          </a:xfrm>
          <a:prstGeom prst="rect">
            <a:avLst/>
          </a:prstGeom>
          <a:noFill/>
        </p:spPr>
        <p:txBody>
          <a:bodyPr wrap="square" lIns="98124" tIns="49062" rIns="98124" bIns="49062" rtlCol="0">
            <a:spAutoFit/>
          </a:bodyPr>
          <a:lstStyle/>
          <a:p>
            <a:r>
              <a:rPr lang="zh-CN" altLang="en-US" sz="1500" b="1" dirty="0">
                <a:solidFill>
                  <a:srgbClr val="7030A0"/>
                </a:solidFill>
                <a:latin typeface="华文楷体" panose="02010600040101010101" pitchFamily="2" charset="-122"/>
                <a:ea typeface="华文楷体" panose="02010600040101010101" pitchFamily="2" charset="-122"/>
              </a:rPr>
              <a:t>取消原四十七条，要求招标人确定中标人后报书面报告</a:t>
            </a:r>
          </a:p>
        </p:txBody>
      </p:sp>
      <p:cxnSp>
        <p:nvCxnSpPr>
          <p:cNvPr id="14" name="直接箭头连接符 13"/>
          <p:cNvCxnSpPr/>
          <p:nvPr/>
        </p:nvCxnSpPr>
        <p:spPr>
          <a:xfrm>
            <a:off x="8142895" y="4323054"/>
            <a:ext cx="898692" cy="98178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79830" y="5352874"/>
            <a:ext cx="3477542" cy="791580"/>
          </a:xfrm>
          <a:prstGeom prst="rect">
            <a:avLst/>
          </a:prstGeom>
          <a:noFill/>
        </p:spPr>
        <p:txBody>
          <a:bodyPr wrap="square" lIns="98124" tIns="49062" rIns="98124" bIns="49062" rtlCol="0">
            <a:spAutoFit/>
          </a:bodyPr>
          <a:lstStyle/>
          <a:p>
            <a:r>
              <a:rPr lang="zh-CN" altLang="en-US" sz="1500" b="1" dirty="0">
                <a:solidFill>
                  <a:srgbClr val="7030A0"/>
                </a:solidFill>
                <a:latin typeface="华文楷体" panose="02010600040101010101" pitchFamily="2" charset="-122"/>
                <a:ea typeface="华文楷体" panose="02010600040101010101" pitchFamily="2" charset="-122"/>
              </a:rPr>
              <a:t>修订第九条，企业（</a:t>
            </a:r>
            <a:r>
              <a:rPr lang="zh-CN" altLang="en-US" sz="1500" b="1" dirty="0">
                <a:solidFill>
                  <a:srgbClr val="FF0000"/>
                </a:solidFill>
                <a:latin typeface="华文楷体" panose="02010600040101010101" pitchFamily="2" charset="-122"/>
                <a:ea typeface="华文楷体" panose="02010600040101010101" pitchFamily="2" charset="-122"/>
              </a:rPr>
              <a:t>应改为社会</a:t>
            </a:r>
            <a:r>
              <a:rPr lang="zh-CN" altLang="en-US" sz="1500" b="1" dirty="0">
                <a:solidFill>
                  <a:srgbClr val="7030A0"/>
                </a:solidFill>
                <a:latin typeface="华文楷体" panose="02010600040101010101" pitchFamily="2" charset="-122"/>
                <a:ea typeface="华文楷体" panose="02010600040101010101" pitchFamily="2" charset="-122"/>
              </a:rPr>
              <a:t>）项目不招标或邀请招标，在采购前报立项部门备案，及时通知行政监督部门</a:t>
            </a:r>
          </a:p>
        </p:txBody>
      </p:sp>
      <p:cxnSp>
        <p:nvCxnSpPr>
          <p:cNvPr id="26" name="直接箭头连接符 25"/>
          <p:cNvCxnSpPr/>
          <p:nvPr/>
        </p:nvCxnSpPr>
        <p:spPr>
          <a:xfrm>
            <a:off x="4155034" y="4789361"/>
            <a:ext cx="541702" cy="51547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7969091" y="1389888"/>
            <a:ext cx="0" cy="221796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946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08868" y="374718"/>
            <a:ext cx="6917014" cy="423863"/>
          </a:xfrm>
        </p:spPr>
        <p:txBody>
          <a:bodyPr>
            <a:normAutofit fontScale="92500" lnSpcReduction="20000"/>
          </a:bodyPr>
          <a:lstStyle/>
          <a:p>
            <a:r>
              <a:rPr lang="zh-CN" altLang="en-US" b="1" dirty="0">
                <a:solidFill>
                  <a:schemeClr val="accent2">
                    <a:lumMod val="50000"/>
                  </a:schemeClr>
                </a:solidFill>
                <a:latin typeface="微软雅黑" panose="020B0503020204020204" pitchFamily="34" charset="-122"/>
                <a:ea typeface="微软雅黑" panose="020B0503020204020204" pitchFamily="34" charset="-122"/>
              </a:rPr>
              <a:t> </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（三）法</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修订</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的主要内容</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10357" y="2073885"/>
            <a:ext cx="10924196" cy="146116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10" name="矩形 9"/>
          <p:cNvSpPr/>
          <p:nvPr/>
        </p:nvSpPr>
        <p:spPr>
          <a:xfrm>
            <a:off x="711930" y="2137839"/>
            <a:ext cx="10709642" cy="1432552"/>
          </a:xfrm>
          <a:prstGeom prst="rect">
            <a:avLst/>
          </a:prstGeom>
        </p:spPr>
        <p:txBody>
          <a:bodyPr wrap="square" lIns="85197" tIns="42599" rIns="85197" bIns="42599">
            <a:spAutoFit/>
          </a:bodyPr>
          <a:lstStyle/>
          <a:p>
            <a:pPr marL="59164" algn="just">
              <a:lnSpc>
                <a:spcPts val="3541"/>
              </a:lnSpc>
              <a:spcBef>
                <a:spcPts val="1118"/>
              </a:spcBef>
            </a:pP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二）提高招投标公开透明度和规范化水平。</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大幅增加招标公告、招标文件、中标公示等应当</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载明的事项范围</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。充分保障潜在投标人和投标人对资格预审、评标、定标结果的知情权。借鉴国际惯例首次</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对招标计划公开作出规定。</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大力推广使用标准招标文件</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椭圆 3"/>
          <p:cNvSpPr/>
          <p:nvPr/>
        </p:nvSpPr>
        <p:spPr>
          <a:xfrm>
            <a:off x="786460" y="4210300"/>
            <a:ext cx="2571724" cy="114816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8" name="直接箭头连接符 7"/>
          <p:cNvCxnSpPr/>
          <p:nvPr/>
        </p:nvCxnSpPr>
        <p:spPr>
          <a:xfrm flipH="1">
            <a:off x="2272869" y="3441382"/>
            <a:ext cx="534793" cy="76891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67619" y="4375990"/>
            <a:ext cx="2009405" cy="837746"/>
          </a:xfrm>
          <a:prstGeom prst="rect">
            <a:avLst/>
          </a:prstGeom>
          <a:noFill/>
        </p:spPr>
        <p:txBody>
          <a:bodyPr wrap="square" lIns="98124" tIns="49062" rIns="98124" bIns="49062" rtlCol="0">
            <a:spAutoFit/>
          </a:bodyPr>
          <a:lstStyle/>
          <a:p>
            <a:r>
              <a:rPr lang="zh-CN" altLang="en-US" sz="1600" b="1" dirty="0">
                <a:solidFill>
                  <a:srgbClr val="FF0000"/>
                </a:solidFill>
                <a:latin typeface="华文楷体" panose="02010600040101010101" pitchFamily="2" charset="-122"/>
                <a:ea typeface="华文楷体" panose="02010600040101010101" pitchFamily="2" charset="-122"/>
              </a:rPr>
              <a:t>增加一条，要求首次公告十日前发布招标计划</a:t>
            </a:r>
          </a:p>
        </p:txBody>
      </p:sp>
      <p:sp>
        <p:nvSpPr>
          <p:cNvPr id="13" name="椭圆 12"/>
          <p:cNvSpPr/>
          <p:nvPr/>
        </p:nvSpPr>
        <p:spPr>
          <a:xfrm>
            <a:off x="5403963" y="863140"/>
            <a:ext cx="1855061" cy="74306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TextBox 5"/>
          <p:cNvSpPr txBox="1"/>
          <p:nvPr/>
        </p:nvSpPr>
        <p:spPr>
          <a:xfrm>
            <a:off x="5663003" y="913966"/>
            <a:ext cx="1336982" cy="622302"/>
          </a:xfrm>
          <a:prstGeom prst="rect">
            <a:avLst/>
          </a:prstGeom>
          <a:noFill/>
        </p:spPr>
        <p:txBody>
          <a:bodyPr wrap="square" lIns="98124" tIns="49062" rIns="98124" bIns="49062" rtlCol="0">
            <a:spAutoFit/>
          </a:bodyPr>
          <a:lstStyle/>
          <a:p>
            <a:r>
              <a:rPr lang="zh-CN" altLang="en-US" sz="1700" b="1" dirty="0">
                <a:solidFill>
                  <a:srgbClr val="FF0000"/>
                </a:solidFill>
                <a:latin typeface="华文楷体" panose="02010600040101010101" pitchFamily="2" charset="-122"/>
                <a:ea typeface="华文楷体" panose="02010600040101010101" pitchFamily="2" charset="-122"/>
              </a:rPr>
              <a:t>扩展原十六条公告内容</a:t>
            </a:r>
          </a:p>
        </p:txBody>
      </p:sp>
      <p:cxnSp>
        <p:nvCxnSpPr>
          <p:cNvPr id="14" name="直接箭头连接符 13"/>
          <p:cNvCxnSpPr/>
          <p:nvPr/>
        </p:nvCxnSpPr>
        <p:spPr>
          <a:xfrm flipH="1" flipV="1">
            <a:off x="6561871" y="1601453"/>
            <a:ext cx="464011" cy="67919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7895338" y="853582"/>
            <a:ext cx="2111855" cy="8069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5" name="TextBox 14"/>
          <p:cNvSpPr txBox="1"/>
          <p:nvPr/>
        </p:nvSpPr>
        <p:spPr>
          <a:xfrm>
            <a:off x="8212136" y="966993"/>
            <a:ext cx="1583470" cy="591525"/>
          </a:xfrm>
          <a:prstGeom prst="rect">
            <a:avLst/>
          </a:prstGeom>
          <a:noFill/>
        </p:spPr>
        <p:txBody>
          <a:bodyPr wrap="square" lIns="98124" tIns="49062" rIns="98124" bIns="49062" rtlCol="0">
            <a:spAutoFit/>
          </a:bodyPr>
          <a:lstStyle/>
          <a:p>
            <a:r>
              <a:rPr lang="zh-CN" altLang="en-US" sz="1600" b="1" dirty="0">
                <a:solidFill>
                  <a:srgbClr val="FF0000"/>
                </a:solidFill>
                <a:latin typeface="华文楷体" panose="02010600040101010101" pitchFamily="2" charset="-122"/>
                <a:ea typeface="华文楷体" panose="02010600040101010101" pitchFamily="2" charset="-122"/>
              </a:rPr>
              <a:t>修订第十九条，增加文件内容</a:t>
            </a:r>
          </a:p>
        </p:txBody>
      </p:sp>
      <p:cxnSp>
        <p:nvCxnSpPr>
          <p:cNvPr id="18" name="直接箭头连接符 17"/>
          <p:cNvCxnSpPr/>
          <p:nvPr/>
        </p:nvCxnSpPr>
        <p:spPr>
          <a:xfrm flipV="1">
            <a:off x="8404708" y="1653783"/>
            <a:ext cx="305156" cy="62686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765577" y="3825841"/>
            <a:ext cx="3492828" cy="197960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 name="TextBox 23"/>
          <p:cNvSpPr txBox="1"/>
          <p:nvPr/>
        </p:nvSpPr>
        <p:spPr>
          <a:xfrm>
            <a:off x="5173624" y="4148686"/>
            <a:ext cx="2792448" cy="1330188"/>
          </a:xfrm>
          <a:prstGeom prst="rect">
            <a:avLst/>
          </a:prstGeom>
          <a:noFill/>
        </p:spPr>
        <p:txBody>
          <a:bodyPr wrap="square" lIns="98124" tIns="49062" rIns="98124" bIns="49062" rtlCol="0">
            <a:spAutoFit/>
          </a:bodyPr>
          <a:lstStyle/>
          <a:p>
            <a:r>
              <a:rPr lang="zh-CN" altLang="en-US" sz="1600" b="1" dirty="0">
                <a:solidFill>
                  <a:srgbClr val="FF0000"/>
                </a:solidFill>
                <a:latin typeface="华文楷体" panose="02010600040101010101" pitchFamily="2" charset="-122"/>
                <a:ea typeface="华文楷体" panose="02010600040101010101" pitchFamily="2" charset="-122"/>
              </a:rPr>
              <a:t>新增第五十一条，确定中标人三日内公示中标人；并将否决投标、评分情况书面告知投标人。</a:t>
            </a:r>
            <a:r>
              <a:rPr lang="zh-CN" altLang="en-US" sz="1600" b="1" dirty="0">
                <a:solidFill>
                  <a:srgbClr val="002060"/>
                </a:solidFill>
                <a:latin typeface="华文楷体" panose="02010600040101010101" pitchFamily="2" charset="-122"/>
                <a:ea typeface="华文楷体" panose="02010600040101010101" pitchFamily="2" charset="-122"/>
              </a:rPr>
              <a:t>不能只公示中标人信息，应公示评标结果 </a:t>
            </a:r>
            <a:endParaRPr lang="zh-CN" altLang="en-US" sz="1600" b="1" dirty="0">
              <a:solidFill>
                <a:srgbClr val="FF0000"/>
              </a:solidFill>
              <a:latin typeface="华文楷体" panose="02010600040101010101" pitchFamily="2" charset="-122"/>
              <a:ea typeface="华文楷体" panose="02010600040101010101" pitchFamily="2" charset="-122"/>
            </a:endParaRPr>
          </a:p>
        </p:txBody>
      </p:sp>
      <p:sp>
        <p:nvSpPr>
          <p:cNvPr id="19" name="椭圆 18"/>
          <p:cNvSpPr/>
          <p:nvPr/>
        </p:nvSpPr>
        <p:spPr>
          <a:xfrm>
            <a:off x="9407348" y="3933134"/>
            <a:ext cx="1903702" cy="128060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 name="TextBox 20"/>
          <p:cNvSpPr txBox="1"/>
          <p:nvPr/>
        </p:nvSpPr>
        <p:spPr>
          <a:xfrm>
            <a:off x="9721520" y="4070121"/>
            <a:ext cx="1475662" cy="1022412"/>
          </a:xfrm>
          <a:prstGeom prst="rect">
            <a:avLst/>
          </a:prstGeom>
          <a:noFill/>
        </p:spPr>
        <p:txBody>
          <a:bodyPr wrap="square" lIns="98124" tIns="49062" rIns="98124" bIns="49062" rtlCol="0">
            <a:spAutoFit/>
          </a:bodyPr>
          <a:lstStyle/>
          <a:p>
            <a:r>
              <a:rPr lang="zh-CN" altLang="en-US" sz="1500" b="1" dirty="0">
                <a:solidFill>
                  <a:srgbClr val="FF0000"/>
                </a:solidFill>
                <a:latin typeface="华文楷体" panose="02010600040101010101" pitchFamily="2" charset="-122"/>
                <a:ea typeface="华文楷体" panose="02010600040101010101" pitchFamily="2" charset="-122"/>
              </a:rPr>
              <a:t>第五十二条，发出中标通知书三日内，公告中标结果</a:t>
            </a:r>
          </a:p>
        </p:txBody>
      </p:sp>
      <p:cxnSp>
        <p:nvCxnSpPr>
          <p:cNvPr id="22" name="直接箭头连接符 21"/>
          <p:cNvCxnSpPr>
            <a:endCxn id="20" idx="7"/>
          </p:cNvCxnSpPr>
          <p:nvPr/>
        </p:nvCxnSpPr>
        <p:spPr>
          <a:xfrm flipH="1">
            <a:off x="7746892" y="2596896"/>
            <a:ext cx="1821391" cy="151885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9582912" y="2574950"/>
            <a:ext cx="424282" cy="135818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501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31382" y="390904"/>
            <a:ext cx="6917014" cy="423863"/>
          </a:xfrm>
        </p:spPr>
        <p:txBody>
          <a:bodyPr>
            <a:normAutofit fontScale="92500" lnSpcReduction="20000"/>
          </a:bodyPr>
          <a:lstStyle/>
          <a:p>
            <a:r>
              <a:rPr lang="zh-CN" altLang="en-US" b="1" dirty="0">
                <a:solidFill>
                  <a:schemeClr val="accent2">
                    <a:lumMod val="50000"/>
                  </a:schemeClr>
                </a:solidFill>
                <a:latin typeface="微软雅黑" panose="020B0503020204020204" pitchFamily="34" charset="-122"/>
                <a:ea typeface="微软雅黑" panose="020B0503020204020204" pitchFamily="34" charset="-122"/>
              </a:rPr>
              <a:t> </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（三）法</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修订</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的主要内容</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18726" y="2017068"/>
            <a:ext cx="10924196" cy="147205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10" name="矩形 9"/>
          <p:cNvSpPr/>
          <p:nvPr/>
        </p:nvSpPr>
        <p:spPr>
          <a:xfrm>
            <a:off x="717634" y="2050744"/>
            <a:ext cx="10709642" cy="1432552"/>
          </a:xfrm>
          <a:prstGeom prst="rect">
            <a:avLst/>
          </a:prstGeom>
        </p:spPr>
        <p:txBody>
          <a:bodyPr wrap="square" lIns="85197" tIns="42599" rIns="85197" bIns="42599">
            <a:spAutoFit/>
          </a:bodyPr>
          <a:lstStyle/>
          <a:p>
            <a:pPr marL="59164" algn="just">
              <a:lnSpc>
                <a:spcPts val="3541"/>
              </a:lnSpc>
              <a:spcBef>
                <a:spcPts val="1118"/>
              </a:spcBef>
            </a:pPr>
            <a:r>
              <a:rPr lang="zh-CN" altLang="en-US" b="1" kern="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（三）落实</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招标人自主权。</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进一步明确招标人在选择</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代理机构</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、编制</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招标文件</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、选择</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资格审查方式、委派代表</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进入评标委员会、根据</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评标结果确定中标</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人等方面的自主权，同时强调招标人对招标过程和招标结果的主体责任，提高招投标质量。</a:t>
            </a:r>
          </a:p>
        </p:txBody>
      </p:sp>
      <p:sp>
        <p:nvSpPr>
          <p:cNvPr id="3" name="圆角矩形 2"/>
          <p:cNvSpPr/>
          <p:nvPr/>
        </p:nvSpPr>
        <p:spPr>
          <a:xfrm>
            <a:off x="1170556" y="4141021"/>
            <a:ext cx="1704317" cy="161000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6" name="直接箭头连接符 5"/>
          <p:cNvCxnSpPr/>
          <p:nvPr/>
        </p:nvCxnSpPr>
        <p:spPr>
          <a:xfrm>
            <a:off x="1959541" y="3324270"/>
            <a:ext cx="0" cy="81675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0830" y="4255819"/>
            <a:ext cx="1448390" cy="1445605"/>
          </a:xfrm>
          <a:prstGeom prst="rect">
            <a:avLst/>
          </a:prstGeom>
          <a:noFill/>
        </p:spPr>
        <p:txBody>
          <a:bodyPr wrap="square" lIns="98124" tIns="49062" rIns="98124" bIns="49062" rtlCol="0">
            <a:spAutoFit/>
          </a:bodyPr>
          <a:lstStyle/>
          <a:p>
            <a:pPr>
              <a:lnSpc>
                <a:spcPts val="2100"/>
              </a:lnSpc>
            </a:pPr>
            <a:r>
              <a:rPr lang="zh-CN" altLang="en-US" sz="1600" b="1" dirty="0">
                <a:latin typeface="华文楷体" panose="02010600040101010101" pitchFamily="2" charset="-122"/>
                <a:ea typeface="华文楷体" panose="02010600040101010101" pitchFamily="2" charset="-122"/>
              </a:rPr>
              <a:t>修订</a:t>
            </a:r>
            <a:r>
              <a:rPr lang="zh-CN" altLang="en-US" sz="1600" b="1" dirty="0" smtClean="0">
                <a:latin typeface="华文楷体" panose="02010600040101010101" pitchFamily="2" charset="-122"/>
                <a:ea typeface="华文楷体" panose="02010600040101010101" pitchFamily="2" charset="-122"/>
              </a:rPr>
              <a:t>第八条增加</a:t>
            </a:r>
            <a:r>
              <a:rPr lang="zh-CN" altLang="en-US" sz="1600" b="1" dirty="0">
                <a:latin typeface="华文楷体" panose="02010600040101010101" pitchFamily="2" charset="-122"/>
                <a:ea typeface="华文楷体" panose="02010600040101010101" pitchFamily="2" charset="-122"/>
              </a:rPr>
              <a:t>：“招标人对招标过程和招标结果承担主体责任</a:t>
            </a:r>
            <a:r>
              <a:rPr lang="zh-CN" altLang="en-US" sz="1600" b="1" dirty="0" smtClean="0">
                <a:latin typeface="华文楷体" panose="02010600040101010101" pitchFamily="2" charset="-122"/>
                <a:ea typeface="华文楷体" panose="02010600040101010101" pitchFamily="2" charset="-122"/>
              </a:rPr>
              <a:t>”</a:t>
            </a:r>
            <a:endParaRPr lang="zh-CN" altLang="en-US" sz="1600" b="1" dirty="0">
              <a:latin typeface="华文楷体" panose="02010600040101010101" pitchFamily="2" charset="-122"/>
              <a:ea typeface="华文楷体" panose="02010600040101010101"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579" y="602833"/>
            <a:ext cx="1522796" cy="77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65419" y="684438"/>
            <a:ext cx="1329116" cy="622302"/>
          </a:xfrm>
          <a:prstGeom prst="rect">
            <a:avLst/>
          </a:prstGeom>
          <a:noFill/>
        </p:spPr>
        <p:txBody>
          <a:bodyPr wrap="square" lIns="98124" tIns="49062" rIns="98124" bIns="49062" rtlCol="0">
            <a:spAutoFit/>
          </a:bodyPr>
          <a:lstStyle/>
          <a:p>
            <a:r>
              <a:rPr lang="zh-CN" altLang="en-US" sz="1700" b="1" dirty="0">
                <a:latin typeface="华文楷体" panose="02010600040101010101" pitchFamily="2" charset="-122"/>
                <a:ea typeface="华文楷体" panose="02010600040101010101" pitchFamily="2" charset="-122"/>
              </a:rPr>
              <a:t>第十四条进一步明确</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2896" y="503961"/>
            <a:ext cx="2423607" cy="96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373000" y="556316"/>
            <a:ext cx="2313503" cy="883912"/>
          </a:xfrm>
          <a:prstGeom prst="rect">
            <a:avLst/>
          </a:prstGeom>
          <a:noFill/>
        </p:spPr>
        <p:txBody>
          <a:bodyPr wrap="square" lIns="98124" tIns="49062" rIns="98124" bIns="49062" rtlCol="0">
            <a:spAutoFit/>
          </a:bodyPr>
          <a:lstStyle/>
          <a:p>
            <a:r>
              <a:rPr lang="zh-CN" altLang="en-US" sz="1700" b="1" dirty="0">
                <a:latin typeface="华文楷体" panose="02010600040101010101" pitchFamily="2" charset="-122"/>
                <a:ea typeface="华文楷体" panose="02010600040101010101" pitchFamily="2" charset="-122"/>
              </a:rPr>
              <a:t>修改</a:t>
            </a:r>
            <a:r>
              <a:rPr lang="zh-CN" altLang="en-US" sz="1700" b="1" dirty="0" smtClean="0">
                <a:latin typeface="华文楷体" panose="02010600040101010101" pitchFamily="2" charset="-122"/>
                <a:ea typeface="华文楷体" panose="02010600040101010101" pitchFamily="2" charset="-122"/>
              </a:rPr>
              <a:t>原</a:t>
            </a:r>
            <a:r>
              <a:rPr lang="zh-CN" altLang="en-US" sz="1700" b="1" dirty="0">
                <a:latin typeface="华文楷体" panose="02010600040101010101" pitchFamily="2" charset="-122"/>
                <a:ea typeface="华文楷体" panose="02010600040101010101" pitchFamily="2" charset="-122"/>
              </a:rPr>
              <a:t>十八</a:t>
            </a:r>
            <a:r>
              <a:rPr lang="zh-CN" altLang="en-US" sz="1700" b="1" dirty="0" smtClean="0">
                <a:latin typeface="华文楷体" panose="02010600040101010101" pitchFamily="2" charset="-122"/>
                <a:ea typeface="华文楷体" panose="02010600040101010101" pitchFamily="2" charset="-122"/>
              </a:rPr>
              <a:t>条，明确</a:t>
            </a:r>
            <a:r>
              <a:rPr lang="zh-CN" altLang="en-US" sz="1700" b="1" dirty="0">
                <a:latin typeface="华文楷体" panose="02010600040101010101" pitchFamily="2" charset="-122"/>
                <a:ea typeface="华文楷体" panose="02010600040101010101" pitchFamily="2" charset="-122"/>
              </a:rPr>
              <a:t>自主选择资审</a:t>
            </a:r>
            <a:r>
              <a:rPr lang="zh-CN" altLang="en-US" sz="1700" b="1" dirty="0" smtClean="0">
                <a:latin typeface="华文楷体" panose="02010600040101010101" pitchFamily="2" charset="-122"/>
                <a:ea typeface="华文楷体" panose="02010600040101010101" pitchFamily="2" charset="-122"/>
              </a:rPr>
              <a:t>方式，并规定了预审</a:t>
            </a:r>
            <a:r>
              <a:rPr lang="zh-CN" altLang="en-US" sz="1700" b="1" dirty="0">
                <a:latin typeface="华文楷体" panose="02010600040101010101" pitchFamily="2" charset="-122"/>
                <a:ea typeface="华文楷体" panose="02010600040101010101" pitchFamily="2" charset="-122"/>
              </a:rPr>
              <a:t>方法</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768" y="4145834"/>
            <a:ext cx="2265639" cy="1790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532132" y="4269394"/>
            <a:ext cx="2161276" cy="1576410"/>
          </a:xfrm>
          <a:prstGeom prst="rect">
            <a:avLst/>
          </a:prstGeom>
          <a:noFill/>
        </p:spPr>
        <p:txBody>
          <a:bodyPr wrap="square" lIns="98124" tIns="49062" rIns="98124" bIns="49062" rtlCol="0">
            <a:spAutoFit/>
          </a:bodyPr>
          <a:lstStyle/>
          <a:p>
            <a:r>
              <a:rPr lang="zh-CN" altLang="en-US" sz="1600" b="1" dirty="0" smtClean="0">
                <a:latin typeface="华文楷体" panose="02010600040101010101" pitchFamily="2" charset="-122"/>
                <a:ea typeface="华文楷体" panose="02010600040101010101" pitchFamily="2" charset="-122"/>
              </a:rPr>
              <a:t>修改原第三十七，明确</a:t>
            </a:r>
            <a:r>
              <a:rPr lang="zh-CN" altLang="en-US" sz="1600" b="1" dirty="0">
                <a:latin typeface="华文楷体" panose="02010600040101010101" pitchFamily="2" charset="-122"/>
                <a:ea typeface="华文楷体" panose="02010600040101010101" pitchFamily="2" charset="-122"/>
              </a:rPr>
              <a:t>招标</a:t>
            </a:r>
            <a:r>
              <a:rPr lang="zh-CN" altLang="en-US" sz="1600" b="1" dirty="0" smtClean="0">
                <a:latin typeface="华文楷体" panose="02010600040101010101" pitchFamily="2" charset="-122"/>
                <a:ea typeface="华文楷体" panose="02010600040101010101" pitchFamily="2" charset="-122"/>
              </a:rPr>
              <a:t>人代表</a:t>
            </a:r>
            <a:r>
              <a:rPr lang="zh-CN" altLang="en-US" sz="1600" b="1" dirty="0">
                <a:latin typeface="华文楷体" panose="02010600040101010101" pitchFamily="2" charset="-122"/>
                <a:ea typeface="华文楷体" panose="02010600040101010101" pitchFamily="2" charset="-122"/>
              </a:rPr>
              <a:t>可以是本单位人员，也可以是外部</a:t>
            </a:r>
            <a:r>
              <a:rPr lang="zh-CN" altLang="en-US" sz="1600" b="1" dirty="0" smtClean="0">
                <a:latin typeface="华文楷体" panose="02010600040101010101" pitchFamily="2" charset="-122"/>
                <a:ea typeface="华文楷体" panose="02010600040101010101" pitchFamily="2" charset="-122"/>
              </a:rPr>
              <a:t>专家。任何单位和个人不得限制招标人代表进入评委会</a:t>
            </a:r>
            <a:endParaRPr lang="zh-CN" altLang="en-US" sz="1600" b="1" dirty="0">
              <a:latin typeface="华文楷体" panose="02010600040101010101" pitchFamily="2" charset="-122"/>
              <a:ea typeface="华文楷体" panose="02010600040101010101" pitchFamily="2" charset="-122"/>
            </a:endParaRPr>
          </a:p>
        </p:txBody>
      </p:sp>
      <p:cxnSp>
        <p:nvCxnSpPr>
          <p:cNvPr id="15" name="直接箭头连接符 14"/>
          <p:cNvCxnSpPr/>
          <p:nvPr/>
        </p:nvCxnSpPr>
        <p:spPr>
          <a:xfrm>
            <a:off x="2874874" y="2908402"/>
            <a:ext cx="1552895" cy="131129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2994" y="4141022"/>
            <a:ext cx="2584590" cy="171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7977825" y="4241304"/>
            <a:ext cx="2351237" cy="1509725"/>
          </a:xfrm>
          <a:prstGeom prst="rect">
            <a:avLst/>
          </a:prstGeom>
          <a:noFill/>
        </p:spPr>
        <p:txBody>
          <a:bodyPr wrap="square" lIns="98124" tIns="49062" rIns="98124" bIns="49062" rtlCol="0">
            <a:spAutoFit/>
          </a:bodyPr>
          <a:lstStyle/>
          <a:p>
            <a:pPr>
              <a:lnSpc>
                <a:spcPts val="2200"/>
              </a:lnSpc>
            </a:pPr>
            <a:r>
              <a:rPr lang="zh-CN" altLang="en-US" sz="1600" b="1" dirty="0">
                <a:latin typeface="华文楷体" panose="02010600040101010101" pitchFamily="2" charset="-122"/>
                <a:ea typeface="华文楷体" panose="02010600040101010101" pitchFamily="2" charset="-122"/>
              </a:rPr>
              <a:t>修订后第四十七条规定，评标委员会推荐三名不排序的中标</a:t>
            </a:r>
            <a:r>
              <a:rPr lang="zh-CN" altLang="en-US" sz="1600" b="1" dirty="0" smtClean="0">
                <a:latin typeface="华文楷体" panose="02010600040101010101" pitchFamily="2" charset="-122"/>
                <a:ea typeface="华文楷体" panose="02010600040101010101" pitchFamily="2" charset="-122"/>
              </a:rPr>
              <a:t>候选人（招标文件</a:t>
            </a:r>
            <a:r>
              <a:rPr lang="zh-CN" altLang="en-US" sz="1600" b="1" dirty="0">
                <a:latin typeface="华文楷体" panose="02010600040101010101" pitchFamily="2" charset="-122"/>
                <a:ea typeface="华文楷体" panose="02010600040101010101" pitchFamily="2" charset="-122"/>
              </a:rPr>
              <a:t>可要求</a:t>
            </a:r>
            <a:r>
              <a:rPr lang="zh-CN" altLang="en-US" sz="1600" b="1" dirty="0" smtClean="0">
                <a:latin typeface="华文楷体" panose="02010600040101010101" pitchFamily="2" charset="-122"/>
                <a:ea typeface="华文楷体" panose="02010600040101010101" pitchFamily="2" charset="-122"/>
              </a:rPr>
              <a:t>排序），招标人自主确定中标人</a:t>
            </a:r>
            <a:endParaRPr lang="zh-CN" altLang="en-US" sz="1600" b="1" dirty="0">
              <a:latin typeface="华文楷体" panose="02010600040101010101" pitchFamily="2" charset="-122"/>
              <a:ea typeface="华文楷体" panose="02010600040101010101" pitchFamily="2" charset="-122"/>
            </a:endParaRPr>
          </a:p>
        </p:txBody>
      </p:sp>
      <p:cxnSp>
        <p:nvCxnSpPr>
          <p:cNvPr id="21" name="直接箭头连接符 20"/>
          <p:cNvCxnSpPr/>
          <p:nvPr/>
        </p:nvCxnSpPr>
        <p:spPr>
          <a:xfrm>
            <a:off x="7164650" y="2908402"/>
            <a:ext cx="1234742" cy="123262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8906" y="503962"/>
            <a:ext cx="1522796" cy="91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565745" y="561604"/>
            <a:ext cx="1329116" cy="837746"/>
          </a:xfrm>
          <a:prstGeom prst="rect">
            <a:avLst/>
          </a:prstGeom>
          <a:noFill/>
        </p:spPr>
        <p:txBody>
          <a:bodyPr wrap="square" lIns="98124" tIns="49062" rIns="98124" bIns="49062" rtlCol="0">
            <a:spAutoFit/>
          </a:bodyPr>
          <a:lstStyle/>
          <a:p>
            <a:r>
              <a:rPr lang="zh-CN" altLang="en-US" sz="1600" b="1" dirty="0">
                <a:latin typeface="华文楷体" panose="02010600040101010101" pitchFamily="2" charset="-122"/>
                <a:ea typeface="华文楷体" panose="02010600040101010101" pitchFamily="2" charset="-122"/>
              </a:rPr>
              <a:t>第二十一条规定应当使用国家范本</a:t>
            </a:r>
          </a:p>
        </p:txBody>
      </p:sp>
      <p:cxnSp>
        <p:nvCxnSpPr>
          <p:cNvPr id="19" name="直接箭头连接符 18"/>
          <p:cNvCxnSpPr/>
          <p:nvPr/>
        </p:nvCxnSpPr>
        <p:spPr>
          <a:xfrm flipV="1">
            <a:off x="8230302" y="1467707"/>
            <a:ext cx="2" cy="70534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10486880" y="1473502"/>
            <a:ext cx="12180" cy="69954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6199895" y="1378387"/>
            <a:ext cx="12180" cy="79466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667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08942" y="291721"/>
            <a:ext cx="6917014" cy="423863"/>
          </a:xfrm>
        </p:spPr>
        <p:txBody>
          <a:bodyPr>
            <a:noAutofit/>
          </a:bodyPr>
          <a:lstStyle/>
          <a:p>
            <a:r>
              <a:rPr lang="zh-CN" altLang="en-US" sz="2600" b="1" dirty="0">
                <a:solidFill>
                  <a:schemeClr val="accent2">
                    <a:lumMod val="50000"/>
                  </a:schemeClr>
                </a:solidFill>
                <a:latin typeface="微软雅黑" panose="020B0503020204020204" pitchFamily="34" charset="-122"/>
                <a:ea typeface="微软雅黑" panose="020B0503020204020204" pitchFamily="34" charset="-122"/>
              </a:rPr>
              <a:t> </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（三）法</a:t>
            </a:r>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修订</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的主要内容</a:t>
            </a:r>
            <a:endParaRPr lang="zh-CN" altLang="en-US" sz="27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04652" y="2886863"/>
            <a:ext cx="10924196" cy="1478327"/>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10" name="矩形 9"/>
          <p:cNvSpPr/>
          <p:nvPr/>
        </p:nvSpPr>
        <p:spPr>
          <a:xfrm>
            <a:off x="711928" y="2923676"/>
            <a:ext cx="10709642" cy="1432552"/>
          </a:xfrm>
          <a:prstGeom prst="rect">
            <a:avLst/>
          </a:prstGeom>
        </p:spPr>
        <p:txBody>
          <a:bodyPr wrap="square" lIns="85197" tIns="42599" rIns="85197" bIns="42599">
            <a:spAutoFit/>
          </a:bodyPr>
          <a:lstStyle/>
          <a:p>
            <a:pPr marL="59164" algn="just">
              <a:lnSpc>
                <a:spcPts val="3541"/>
              </a:lnSpc>
              <a:spcBef>
                <a:spcPts val="1118"/>
              </a:spcBef>
            </a:pP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（四）提高招投标效率。</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根据实践需要，有条件地缩短了招标时限要求，兼顾效率和公平。明确两次招标</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失败</a:t>
            </a:r>
            <a:r>
              <a:rPr lang="zh-CN" altLang="en-US" kern="0" dirty="0" smtClean="0">
                <a:solidFill>
                  <a:srgbClr val="FF0000"/>
                </a:solidFill>
                <a:latin typeface="方正舒体" panose="02010601030101010101" pitchFamily="2" charset="-122"/>
                <a:ea typeface="方正舒体" panose="02010601030101010101" pitchFamily="2" charset="-122"/>
                <a:cs typeface="Times New Roman" panose="02020603050405020304" pitchFamily="18" charset="0"/>
              </a:rPr>
              <a:t>（备案一、二）</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中标人不符合中标条件、中标人不履行</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合同</a:t>
            </a:r>
            <a:r>
              <a:rPr lang="zh-CN" altLang="en-US" kern="0" dirty="0">
                <a:solidFill>
                  <a:srgbClr val="FF0000"/>
                </a:solidFill>
                <a:latin typeface="方正舒体" panose="02010601030101010101" pitchFamily="2" charset="-122"/>
                <a:ea typeface="方正舒体" panose="02010601030101010101" pitchFamily="2" charset="-122"/>
                <a:cs typeface="Times New Roman" panose="02020603050405020304" pitchFamily="18" charset="0"/>
              </a:rPr>
              <a:t>（备案三）</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等</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情形下的解决方式，避免反复重新招标。</a:t>
            </a:r>
          </a:p>
        </p:txBody>
      </p:sp>
      <p:sp>
        <p:nvSpPr>
          <p:cNvPr id="3" name="椭圆 2"/>
          <p:cNvSpPr/>
          <p:nvPr/>
        </p:nvSpPr>
        <p:spPr>
          <a:xfrm>
            <a:off x="5463930" y="1089966"/>
            <a:ext cx="2375109" cy="11318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 name="TextBox 3"/>
          <p:cNvSpPr txBox="1"/>
          <p:nvPr/>
        </p:nvSpPr>
        <p:spPr>
          <a:xfrm>
            <a:off x="5801646" y="1223963"/>
            <a:ext cx="1816722" cy="868524"/>
          </a:xfrm>
          <a:prstGeom prst="rect">
            <a:avLst/>
          </a:prstGeom>
          <a:noFill/>
        </p:spPr>
        <p:txBody>
          <a:bodyPr wrap="square" lIns="98124" tIns="49062" rIns="98124" bIns="49062" rtlCol="0">
            <a:spAutoFit/>
          </a:bodyPr>
          <a:lstStyle/>
          <a:p>
            <a:pPr>
              <a:lnSpc>
                <a:spcPts val="2000"/>
              </a:lnSpc>
            </a:pPr>
            <a:r>
              <a:rPr lang="zh-CN" altLang="en-US" sz="1500" b="1" dirty="0">
                <a:solidFill>
                  <a:srgbClr val="0070C0"/>
                </a:solidFill>
              </a:rPr>
              <a:t>修改第二十四条，</a:t>
            </a:r>
            <a:r>
              <a:rPr lang="zh-CN" altLang="en-US" sz="1500" b="1" dirty="0">
                <a:solidFill>
                  <a:srgbClr val="FF0000"/>
                </a:solidFill>
              </a:rPr>
              <a:t>最短</a:t>
            </a:r>
            <a:r>
              <a:rPr lang="en-US" altLang="zh-CN" sz="1500" b="1" dirty="0">
                <a:solidFill>
                  <a:srgbClr val="0070C0"/>
                </a:solidFill>
              </a:rPr>
              <a:t>15</a:t>
            </a:r>
            <a:r>
              <a:rPr lang="zh-CN" altLang="en-US" sz="1500" b="1" dirty="0">
                <a:solidFill>
                  <a:srgbClr val="0070C0"/>
                </a:solidFill>
              </a:rPr>
              <a:t>天，小型工程、通用设备</a:t>
            </a:r>
            <a:r>
              <a:rPr lang="en-US" altLang="zh-CN" sz="1500" b="1" dirty="0">
                <a:solidFill>
                  <a:srgbClr val="0070C0"/>
                </a:solidFill>
              </a:rPr>
              <a:t>10</a:t>
            </a:r>
            <a:r>
              <a:rPr lang="zh-CN" altLang="en-US" sz="1500" b="1" dirty="0">
                <a:solidFill>
                  <a:srgbClr val="0070C0"/>
                </a:solidFill>
              </a:rPr>
              <a:t>天</a:t>
            </a:r>
          </a:p>
        </p:txBody>
      </p:sp>
      <p:sp>
        <p:nvSpPr>
          <p:cNvPr id="13" name="椭圆 12"/>
          <p:cNvSpPr/>
          <p:nvPr/>
        </p:nvSpPr>
        <p:spPr>
          <a:xfrm>
            <a:off x="1302107" y="902689"/>
            <a:ext cx="3715508" cy="154232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TextBox 13"/>
          <p:cNvSpPr txBox="1"/>
          <p:nvPr/>
        </p:nvSpPr>
        <p:spPr>
          <a:xfrm>
            <a:off x="1687334" y="1111348"/>
            <a:ext cx="2945054" cy="1125004"/>
          </a:xfrm>
          <a:prstGeom prst="rect">
            <a:avLst/>
          </a:prstGeom>
          <a:noFill/>
        </p:spPr>
        <p:txBody>
          <a:bodyPr wrap="square" lIns="98124" tIns="49062" rIns="98124" bIns="49062" rtlCol="0">
            <a:spAutoFit/>
          </a:bodyPr>
          <a:lstStyle/>
          <a:p>
            <a:pPr>
              <a:lnSpc>
                <a:spcPts val="2000"/>
              </a:lnSpc>
            </a:pPr>
            <a:r>
              <a:rPr lang="zh-CN" altLang="en-US" sz="1500" b="1" dirty="0">
                <a:solidFill>
                  <a:srgbClr val="0070C0"/>
                </a:solidFill>
              </a:rPr>
              <a:t>修改后第三十四条，明确重新</a:t>
            </a:r>
            <a:r>
              <a:rPr lang="zh-CN" altLang="en-US" sz="1500" b="1" dirty="0" smtClean="0">
                <a:solidFill>
                  <a:srgbClr val="0070C0"/>
                </a:solidFill>
              </a:rPr>
              <a:t>招标</a:t>
            </a:r>
            <a:r>
              <a:rPr lang="zh-CN" altLang="en-US" sz="1500" b="1" dirty="0" smtClean="0">
                <a:solidFill>
                  <a:srgbClr val="FF0000"/>
                </a:solidFill>
              </a:rPr>
              <a:t>后，</a:t>
            </a:r>
            <a:r>
              <a:rPr lang="zh-CN" altLang="en-US" sz="1500" b="1" dirty="0" smtClean="0">
                <a:solidFill>
                  <a:srgbClr val="0070C0"/>
                </a:solidFill>
              </a:rPr>
              <a:t>投标人</a:t>
            </a:r>
            <a:r>
              <a:rPr lang="zh-CN" altLang="en-US" sz="1500" b="1" dirty="0">
                <a:solidFill>
                  <a:srgbClr val="0070C0"/>
                </a:solidFill>
              </a:rPr>
              <a:t>仍不足</a:t>
            </a:r>
            <a:r>
              <a:rPr lang="en-US" altLang="zh-CN" sz="1500" b="1" dirty="0">
                <a:solidFill>
                  <a:srgbClr val="0070C0"/>
                </a:solidFill>
              </a:rPr>
              <a:t>3</a:t>
            </a:r>
            <a:r>
              <a:rPr lang="zh-CN" altLang="en-US" sz="1500" b="1" dirty="0">
                <a:solidFill>
                  <a:srgbClr val="0070C0"/>
                </a:solidFill>
              </a:rPr>
              <a:t>个，可重新招标，也可</a:t>
            </a:r>
            <a:r>
              <a:rPr lang="zh-CN" altLang="en-US" sz="1500" b="1" dirty="0" smtClean="0">
                <a:solidFill>
                  <a:srgbClr val="0070C0"/>
                </a:solidFill>
              </a:rPr>
              <a:t>在开标评标，现有</a:t>
            </a:r>
            <a:r>
              <a:rPr lang="zh-CN" altLang="en-US" sz="1500" b="1" dirty="0">
                <a:solidFill>
                  <a:srgbClr val="0070C0"/>
                </a:solidFill>
              </a:rPr>
              <a:t>投标人中确定中标人，并备案</a:t>
            </a:r>
          </a:p>
        </p:txBody>
      </p:sp>
      <p:sp>
        <p:nvSpPr>
          <p:cNvPr id="21" name="椭圆 20"/>
          <p:cNvSpPr/>
          <p:nvPr/>
        </p:nvSpPr>
        <p:spPr>
          <a:xfrm>
            <a:off x="1219013" y="4503373"/>
            <a:ext cx="4372717" cy="21207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 name="TextBox 21"/>
          <p:cNvSpPr txBox="1"/>
          <p:nvPr/>
        </p:nvSpPr>
        <p:spPr>
          <a:xfrm>
            <a:off x="1745940" y="4752204"/>
            <a:ext cx="3462482" cy="1637965"/>
          </a:xfrm>
          <a:prstGeom prst="rect">
            <a:avLst/>
          </a:prstGeom>
          <a:noFill/>
        </p:spPr>
        <p:txBody>
          <a:bodyPr wrap="square" lIns="98124" tIns="49062" rIns="98124" bIns="49062" rtlCol="0">
            <a:spAutoFit/>
          </a:bodyPr>
          <a:lstStyle/>
          <a:p>
            <a:pPr>
              <a:lnSpc>
                <a:spcPts val="2000"/>
              </a:lnSpc>
            </a:pPr>
            <a:r>
              <a:rPr lang="zh-CN" altLang="en-US" sz="1500" b="1" dirty="0" smtClean="0">
                <a:solidFill>
                  <a:srgbClr val="0070C0"/>
                </a:solidFill>
              </a:rPr>
              <a:t>   修改</a:t>
            </a:r>
            <a:r>
              <a:rPr lang="zh-CN" altLang="en-US" sz="1500" b="1" dirty="0">
                <a:solidFill>
                  <a:srgbClr val="0070C0"/>
                </a:solidFill>
              </a:rPr>
              <a:t>后第四十八条，所有投标人</a:t>
            </a:r>
            <a:r>
              <a:rPr lang="zh-CN" altLang="en-US" sz="1500" b="1" dirty="0" smtClean="0">
                <a:solidFill>
                  <a:srgbClr val="0070C0"/>
                </a:solidFill>
              </a:rPr>
              <a:t>被</a:t>
            </a:r>
            <a:endParaRPr lang="en-US" altLang="zh-CN" sz="1500" b="1" dirty="0" smtClean="0">
              <a:solidFill>
                <a:srgbClr val="0070C0"/>
              </a:solidFill>
            </a:endParaRPr>
          </a:p>
          <a:p>
            <a:pPr>
              <a:lnSpc>
                <a:spcPts val="2000"/>
              </a:lnSpc>
            </a:pPr>
            <a:r>
              <a:rPr lang="zh-CN" altLang="en-US" sz="1500" b="1" dirty="0" smtClean="0">
                <a:solidFill>
                  <a:srgbClr val="0070C0"/>
                </a:solidFill>
              </a:rPr>
              <a:t>否决</a:t>
            </a:r>
            <a:r>
              <a:rPr lang="zh-CN" altLang="en-US" sz="1500" b="1" dirty="0">
                <a:solidFill>
                  <a:srgbClr val="0070C0"/>
                </a:solidFill>
              </a:rPr>
              <a:t>后，修改条件重新招标，重新招标后，投标人少于</a:t>
            </a:r>
            <a:r>
              <a:rPr lang="en-US" altLang="zh-CN" sz="1500" b="1" dirty="0">
                <a:solidFill>
                  <a:srgbClr val="0070C0"/>
                </a:solidFill>
              </a:rPr>
              <a:t>3</a:t>
            </a:r>
            <a:r>
              <a:rPr lang="zh-CN" altLang="en-US" sz="1500" b="1" dirty="0">
                <a:solidFill>
                  <a:srgbClr val="0070C0"/>
                </a:solidFill>
              </a:rPr>
              <a:t>个时可以</a:t>
            </a:r>
            <a:r>
              <a:rPr lang="zh-CN" altLang="en-US" sz="1500" b="1" dirty="0">
                <a:solidFill>
                  <a:srgbClr val="FF0000"/>
                </a:solidFill>
              </a:rPr>
              <a:t>开评标，</a:t>
            </a:r>
            <a:r>
              <a:rPr lang="zh-CN" altLang="en-US" sz="1500" b="1" dirty="0">
                <a:solidFill>
                  <a:srgbClr val="0070C0"/>
                </a:solidFill>
              </a:rPr>
              <a:t>或者以其他方式在现有投标人中确定中标人，并备案；所有投标人再次被否决，可以不再进行招标，并</a:t>
            </a:r>
            <a:r>
              <a:rPr lang="zh-CN" altLang="en-US" sz="1500" b="1" dirty="0" smtClean="0">
                <a:solidFill>
                  <a:srgbClr val="0070C0"/>
                </a:solidFill>
              </a:rPr>
              <a:t>备案。</a:t>
            </a:r>
            <a:endParaRPr lang="zh-CN" altLang="en-US" sz="1500" b="1" dirty="0">
              <a:solidFill>
                <a:srgbClr val="0070C0"/>
              </a:solidFill>
            </a:endParaRPr>
          </a:p>
        </p:txBody>
      </p:sp>
      <p:sp>
        <p:nvSpPr>
          <p:cNvPr id="16" name="椭圆 15"/>
          <p:cNvSpPr/>
          <p:nvPr/>
        </p:nvSpPr>
        <p:spPr>
          <a:xfrm>
            <a:off x="7256679" y="4503372"/>
            <a:ext cx="3895324" cy="21900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TextBox 16"/>
          <p:cNvSpPr txBox="1"/>
          <p:nvPr/>
        </p:nvSpPr>
        <p:spPr>
          <a:xfrm>
            <a:off x="7839039" y="4820481"/>
            <a:ext cx="3012142" cy="1637965"/>
          </a:xfrm>
          <a:prstGeom prst="rect">
            <a:avLst/>
          </a:prstGeom>
          <a:noFill/>
        </p:spPr>
        <p:txBody>
          <a:bodyPr wrap="square" lIns="98124" tIns="49062" rIns="98124" bIns="49062" rtlCol="0">
            <a:spAutoFit/>
          </a:bodyPr>
          <a:lstStyle/>
          <a:p>
            <a:pPr>
              <a:lnSpc>
                <a:spcPts val="2000"/>
              </a:lnSpc>
            </a:pPr>
            <a:r>
              <a:rPr lang="zh-CN" altLang="en-US" sz="1500" b="1" dirty="0">
                <a:solidFill>
                  <a:srgbClr val="0070C0"/>
                </a:solidFill>
              </a:rPr>
              <a:t>第五十三条，中标人有放弃中标、不能履行合同、不提供履约担保和影响中标的违法行为四种情形，招标人可在其他候选人中确定中标人、也可让评委会重新评标推荐候选人、也可重新招标。</a:t>
            </a:r>
          </a:p>
        </p:txBody>
      </p:sp>
      <p:cxnSp>
        <p:nvCxnSpPr>
          <p:cNvPr id="9" name="直接箭头连接符 8"/>
          <p:cNvCxnSpPr/>
          <p:nvPr/>
        </p:nvCxnSpPr>
        <p:spPr>
          <a:xfrm flipV="1">
            <a:off x="2221749" y="2435268"/>
            <a:ext cx="680288" cy="107151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2221749" y="3716594"/>
            <a:ext cx="680288" cy="84672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flipV="1">
            <a:off x="6651485" y="2221827"/>
            <a:ext cx="473842" cy="85785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endCxn id="16" idx="1"/>
          </p:cNvCxnSpPr>
          <p:nvPr/>
        </p:nvCxnSpPr>
        <p:spPr>
          <a:xfrm>
            <a:off x="6888406" y="3814005"/>
            <a:ext cx="938730" cy="101009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8446578" y="615078"/>
            <a:ext cx="3465988" cy="182019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0" name="TextBox 29"/>
          <p:cNvSpPr txBox="1"/>
          <p:nvPr/>
        </p:nvSpPr>
        <p:spPr>
          <a:xfrm>
            <a:off x="8850360" y="883068"/>
            <a:ext cx="2760838" cy="1381485"/>
          </a:xfrm>
          <a:prstGeom prst="rect">
            <a:avLst/>
          </a:prstGeom>
          <a:noFill/>
        </p:spPr>
        <p:txBody>
          <a:bodyPr wrap="square" lIns="98124" tIns="49062" rIns="98124" bIns="49062" rtlCol="0">
            <a:spAutoFit/>
          </a:bodyPr>
          <a:lstStyle/>
          <a:p>
            <a:pPr>
              <a:lnSpc>
                <a:spcPts val="2000"/>
              </a:lnSpc>
            </a:pPr>
            <a:r>
              <a:rPr lang="zh-CN" altLang="en-US" sz="1500" b="1" dirty="0">
                <a:solidFill>
                  <a:srgbClr val="0070C0"/>
                </a:solidFill>
              </a:rPr>
              <a:t>第五十七条，施工中因中标人原因导致合同无法履行的，招标人可以解除合同重新招标，或</a:t>
            </a:r>
            <a:r>
              <a:rPr lang="zh-CN" altLang="en-US" sz="1500" b="1" dirty="0">
                <a:solidFill>
                  <a:srgbClr val="FF0000"/>
                </a:solidFill>
              </a:rPr>
              <a:t>备案后</a:t>
            </a:r>
            <a:r>
              <a:rPr lang="zh-CN" altLang="en-US" sz="1500" b="1" dirty="0">
                <a:solidFill>
                  <a:srgbClr val="0070C0"/>
                </a:solidFill>
              </a:rPr>
              <a:t>选择其他中标候选人或相邻标段中标人签订合同</a:t>
            </a:r>
          </a:p>
        </p:txBody>
      </p:sp>
      <p:cxnSp>
        <p:nvCxnSpPr>
          <p:cNvPr id="15" name="直接箭头连接符 14"/>
          <p:cNvCxnSpPr/>
          <p:nvPr/>
        </p:nvCxnSpPr>
        <p:spPr>
          <a:xfrm flipV="1">
            <a:off x="9256634" y="2435268"/>
            <a:ext cx="658325" cy="1071518"/>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281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2582" y="334456"/>
            <a:ext cx="6917014" cy="423863"/>
          </a:xfrm>
        </p:spPr>
        <p:txBody>
          <a:bodyPr>
            <a:noAutofit/>
          </a:bodyPr>
          <a:lstStyle/>
          <a:p>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 </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（三）法</a:t>
            </a:r>
            <a:r>
              <a:rPr lang="zh-CN" altLang="en-US" sz="2700" b="1" dirty="0">
                <a:solidFill>
                  <a:schemeClr val="accent2">
                    <a:lumMod val="50000"/>
                  </a:schemeClr>
                </a:solidFill>
                <a:latin typeface="微软雅黑" panose="020B0503020204020204" pitchFamily="34" charset="-122"/>
                <a:ea typeface="微软雅黑" panose="020B0503020204020204" pitchFamily="34" charset="-122"/>
              </a:rPr>
              <a:t>修订</a:t>
            </a:r>
            <a:r>
              <a:rPr lang="zh-CN" altLang="en-US" sz="2700" b="1" dirty="0" smtClean="0">
                <a:solidFill>
                  <a:schemeClr val="accent2">
                    <a:lumMod val="50000"/>
                  </a:schemeClr>
                </a:solidFill>
                <a:latin typeface="微软雅黑" panose="020B0503020204020204" pitchFamily="34" charset="-122"/>
                <a:ea typeface="微软雅黑" panose="020B0503020204020204" pitchFamily="34" charset="-122"/>
              </a:rPr>
              <a:t>的主要内容</a:t>
            </a:r>
            <a:endParaRPr lang="zh-CN" altLang="en-US" sz="27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610353" y="2329874"/>
            <a:ext cx="10912791" cy="1367053"/>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9" name="矩形 8"/>
          <p:cNvSpPr/>
          <p:nvPr/>
        </p:nvSpPr>
        <p:spPr>
          <a:xfrm>
            <a:off x="717634" y="2442725"/>
            <a:ext cx="10709642" cy="983712"/>
          </a:xfrm>
          <a:prstGeom prst="rect">
            <a:avLst/>
          </a:prstGeom>
        </p:spPr>
        <p:txBody>
          <a:bodyPr wrap="square" lIns="85197" tIns="42599" rIns="85197" bIns="42599">
            <a:spAutoFit/>
          </a:bodyPr>
          <a:lstStyle/>
          <a:p>
            <a:pPr marL="59164" algn="just">
              <a:lnSpc>
                <a:spcPts val="3541"/>
              </a:lnSpc>
              <a:spcBef>
                <a:spcPts val="1118"/>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（五）解决低质低价中标问题。</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严格限定经评审的最低投标价法的适用范围。在评标环节引入异常低价投标处理程序，有效管控合同履行风险。鼓励在价格评审因素中引入全生命周期成本理念</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kern="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圆角矩形 2"/>
          <p:cNvSpPr/>
          <p:nvPr/>
        </p:nvSpPr>
        <p:spPr>
          <a:xfrm>
            <a:off x="908902" y="4277981"/>
            <a:ext cx="1644103" cy="131814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 name="TextBox 3"/>
          <p:cNvSpPr txBox="1"/>
          <p:nvPr/>
        </p:nvSpPr>
        <p:spPr>
          <a:xfrm>
            <a:off x="958801" y="4355375"/>
            <a:ext cx="1544304" cy="1176300"/>
          </a:xfrm>
          <a:prstGeom prst="rect">
            <a:avLst/>
          </a:prstGeom>
          <a:noFill/>
        </p:spPr>
        <p:txBody>
          <a:bodyPr wrap="square" lIns="98124" tIns="49062" rIns="98124" bIns="49062" rtlCol="0">
            <a:spAutoFit/>
          </a:bodyPr>
          <a:lstStyle/>
          <a:p>
            <a:pPr>
              <a:lnSpc>
                <a:spcPts val="2100"/>
              </a:lnSpc>
            </a:pPr>
            <a:r>
              <a:rPr lang="zh-CN" altLang="en-US" sz="1700" b="1" dirty="0">
                <a:solidFill>
                  <a:srgbClr val="FF0000"/>
                </a:solidFill>
                <a:latin typeface="华文楷体" panose="02010600040101010101" pitchFamily="2" charset="-122"/>
                <a:ea typeface="华文楷体" panose="02010600040101010101" pitchFamily="2" charset="-122"/>
              </a:rPr>
              <a:t>修订后第四十五条，对发现低价如何处理作了规定</a:t>
            </a:r>
          </a:p>
        </p:txBody>
      </p:sp>
      <p:cxnSp>
        <p:nvCxnSpPr>
          <p:cNvPr id="8" name="直接箭头连接符 7"/>
          <p:cNvCxnSpPr>
            <a:endCxn id="3" idx="0"/>
          </p:cNvCxnSpPr>
          <p:nvPr/>
        </p:nvCxnSpPr>
        <p:spPr>
          <a:xfrm>
            <a:off x="1542370" y="3295237"/>
            <a:ext cx="188584" cy="98274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6186819" y="790294"/>
            <a:ext cx="3962447" cy="101217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1" name="TextBox 10"/>
          <p:cNvSpPr txBox="1"/>
          <p:nvPr/>
        </p:nvSpPr>
        <p:spPr>
          <a:xfrm>
            <a:off x="6336246" y="854423"/>
            <a:ext cx="3813020" cy="896801"/>
          </a:xfrm>
          <a:prstGeom prst="rect">
            <a:avLst/>
          </a:prstGeom>
          <a:noFill/>
        </p:spPr>
        <p:txBody>
          <a:bodyPr wrap="square" lIns="98124" tIns="49062" rIns="98124" bIns="49062" rtlCol="0">
            <a:spAutoFit/>
          </a:bodyPr>
          <a:lstStyle/>
          <a:p>
            <a:pPr>
              <a:lnSpc>
                <a:spcPts val="2100"/>
              </a:lnSpc>
            </a:pPr>
            <a:r>
              <a:rPr lang="zh-CN" altLang="en-US" sz="1600" b="1" dirty="0">
                <a:solidFill>
                  <a:srgbClr val="FF0000"/>
                </a:solidFill>
                <a:latin typeface="华文楷体" panose="02010600040101010101" pitchFamily="2" charset="-122"/>
                <a:ea typeface="华文楷体" panose="02010600040101010101" pitchFamily="2" charset="-122"/>
              </a:rPr>
              <a:t>为有效减少合同履行风险，第四十九条允许就合同中非实质性的实施细节进行谈判。</a:t>
            </a:r>
            <a:r>
              <a:rPr lang="zh-CN" altLang="en-US" sz="1600" b="1" dirty="0">
                <a:solidFill>
                  <a:srgbClr val="0070C0"/>
                </a:solidFill>
                <a:latin typeface="华文楷体" panose="02010600040101010101" pitchFamily="2" charset="-122"/>
                <a:ea typeface="华文楷体" panose="02010600040101010101" pitchFamily="2" charset="-122"/>
              </a:rPr>
              <a:t>但第五十三条重复表述</a:t>
            </a:r>
          </a:p>
        </p:txBody>
      </p:sp>
      <p:cxnSp>
        <p:nvCxnSpPr>
          <p:cNvPr id="6" name="直接箭头连接符 5"/>
          <p:cNvCxnSpPr/>
          <p:nvPr/>
        </p:nvCxnSpPr>
        <p:spPr>
          <a:xfrm flipV="1">
            <a:off x="5387251" y="1738335"/>
            <a:ext cx="890010" cy="84679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3167591" y="4152898"/>
            <a:ext cx="2150448" cy="15764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5" name="TextBox 14"/>
          <p:cNvSpPr txBox="1"/>
          <p:nvPr/>
        </p:nvSpPr>
        <p:spPr>
          <a:xfrm>
            <a:off x="3244271" y="4233487"/>
            <a:ext cx="1997087" cy="1445605"/>
          </a:xfrm>
          <a:prstGeom prst="rect">
            <a:avLst/>
          </a:prstGeom>
          <a:noFill/>
        </p:spPr>
        <p:txBody>
          <a:bodyPr wrap="square" lIns="98124" tIns="49062" rIns="98124" bIns="49062" rtlCol="0">
            <a:spAutoFit/>
          </a:bodyPr>
          <a:lstStyle/>
          <a:p>
            <a:pPr>
              <a:lnSpc>
                <a:spcPts val="2100"/>
              </a:lnSpc>
            </a:pPr>
            <a:r>
              <a:rPr lang="zh-CN" altLang="en-US" sz="1700" b="1" dirty="0">
                <a:solidFill>
                  <a:srgbClr val="FF0000"/>
                </a:solidFill>
                <a:latin typeface="华文楷体" panose="02010600040101010101" pitchFamily="2" charset="-122"/>
                <a:ea typeface="华文楷体" panose="02010600040101010101" pitchFamily="2" charset="-122"/>
              </a:rPr>
              <a:t>修订第五十四条，要求招标人签订合同后十五日内在法定媒介发布合同订立情况信息</a:t>
            </a:r>
          </a:p>
        </p:txBody>
      </p:sp>
      <p:cxnSp>
        <p:nvCxnSpPr>
          <p:cNvPr id="16" name="直接箭头连接符 15"/>
          <p:cNvCxnSpPr/>
          <p:nvPr/>
        </p:nvCxnSpPr>
        <p:spPr>
          <a:xfrm flipH="1">
            <a:off x="4008730" y="3299888"/>
            <a:ext cx="373075" cy="85301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5971650" y="4041628"/>
            <a:ext cx="2829945" cy="183611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 name="TextBox 20"/>
          <p:cNvSpPr txBox="1"/>
          <p:nvPr/>
        </p:nvSpPr>
        <p:spPr>
          <a:xfrm>
            <a:off x="6132033" y="4152898"/>
            <a:ext cx="2509178" cy="1637965"/>
          </a:xfrm>
          <a:prstGeom prst="rect">
            <a:avLst/>
          </a:prstGeom>
          <a:noFill/>
        </p:spPr>
        <p:txBody>
          <a:bodyPr wrap="square" lIns="98124" tIns="49062" rIns="98124" bIns="49062" rtlCol="0">
            <a:spAutoFit/>
          </a:bodyPr>
          <a:lstStyle/>
          <a:p>
            <a:pPr>
              <a:lnSpc>
                <a:spcPts val="2000"/>
              </a:lnSpc>
            </a:pPr>
            <a:r>
              <a:rPr lang="zh-CN" altLang="en-US" sz="1600" b="1" dirty="0">
                <a:solidFill>
                  <a:srgbClr val="FF0000"/>
                </a:solidFill>
                <a:latin typeface="华文楷体" panose="02010600040101010101" pitchFamily="2" charset="-122"/>
                <a:ea typeface="华文楷体" panose="02010600040101010101" pitchFamily="2" charset="-122"/>
              </a:rPr>
              <a:t>新增第五十八条，要求招标人在国家规定媒介上及时公开项目重大变动、合同重大变更、合同中止和解除、违约行为处理结果、竣工验收等合同履行信息</a:t>
            </a:r>
          </a:p>
        </p:txBody>
      </p:sp>
      <p:cxnSp>
        <p:nvCxnSpPr>
          <p:cNvPr id="22" name="直接箭头连接符 21"/>
          <p:cNvCxnSpPr/>
          <p:nvPr/>
        </p:nvCxnSpPr>
        <p:spPr>
          <a:xfrm>
            <a:off x="4831707" y="3332440"/>
            <a:ext cx="1240748" cy="82045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1404517" y="1075335"/>
            <a:ext cx="2977288" cy="804671"/>
          </a:xfrm>
          <a:prstGeom prst="roundRect">
            <a:avLst/>
          </a:prstGeom>
          <a:solidFill>
            <a:schemeClr val="accent6">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4" name="TextBox 23"/>
          <p:cNvSpPr txBox="1"/>
          <p:nvPr/>
        </p:nvSpPr>
        <p:spPr>
          <a:xfrm>
            <a:off x="1510019" y="1126484"/>
            <a:ext cx="2871786" cy="688987"/>
          </a:xfrm>
          <a:prstGeom prst="rect">
            <a:avLst/>
          </a:prstGeom>
          <a:noFill/>
        </p:spPr>
        <p:txBody>
          <a:bodyPr wrap="square" lIns="98124" tIns="49062" rIns="98124" bIns="49062" rtlCol="0">
            <a:spAutoFit/>
          </a:bodyPr>
          <a:lstStyle/>
          <a:p>
            <a:pPr>
              <a:lnSpc>
                <a:spcPts val="2300"/>
              </a:lnSpc>
            </a:pPr>
            <a:r>
              <a:rPr lang="en-US" altLang="zh-CN" sz="2400" dirty="0" smtClean="0">
                <a:solidFill>
                  <a:srgbClr val="FF0000"/>
                </a:solidFill>
                <a:latin typeface="黑体" panose="02010609060101010101" pitchFamily="49" charset="-122"/>
                <a:ea typeface="黑体" panose="02010609060101010101" pitchFamily="49" charset="-122"/>
              </a:rPr>
              <a:t>* </a:t>
            </a:r>
            <a:r>
              <a:rPr lang="zh-CN" altLang="en-US" sz="1600" dirty="0" smtClean="0">
                <a:solidFill>
                  <a:srgbClr val="FF0000"/>
                </a:solidFill>
                <a:latin typeface="黑体" panose="02010609060101010101" pitchFamily="49" charset="-122"/>
                <a:ea typeface="黑体" panose="02010609060101010101" pitchFamily="49" charset="-122"/>
              </a:rPr>
              <a:t>增加</a:t>
            </a:r>
            <a:r>
              <a:rPr lang="zh-CN" altLang="en-US" sz="1600" dirty="0">
                <a:solidFill>
                  <a:srgbClr val="FF0000"/>
                </a:solidFill>
                <a:latin typeface="黑体" panose="02010609060101010101" pitchFamily="49" charset="-122"/>
                <a:ea typeface="黑体" panose="02010609060101010101" pitchFamily="49" charset="-122"/>
              </a:rPr>
              <a:t>第五章</a:t>
            </a:r>
            <a:r>
              <a:rPr lang="en-US" altLang="zh-CN" sz="1600" dirty="0">
                <a:solidFill>
                  <a:srgbClr val="FF0000"/>
                </a:solidFill>
                <a:latin typeface="黑体" panose="02010609060101010101" pitchFamily="49" charset="-122"/>
                <a:ea typeface="黑体" panose="02010609060101010101" pitchFamily="49" charset="-122"/>
              </a:rPr>
              <a:t>4</a:t>
            </a:r>
            <a:r>
              <a:rPr lang="zh-CN" altLang="en-US" sz="1600" dirty="0">
                <a:solidFill>
                  <a:srgbClr val="FF0000"/>
                </a:solidFill>
                <a:latin typeface="黑体" panose="02010609060101010101" pitchFamily="49" charset="-122"/>
                <a:ea typeface="黑体" panose="02010609060101010101" pitchFamily="49" charset="-122"/>
              </a:rPr>
              <a:t>条，</a:t>
            </a:r>
            <a:r>
              <a:rPr lang="en-US" altLang="zh-CN" sz="1600" dirty="0">
                <a:solidFill>
                  <a:srgbClr val="FF0000"/>
                </a:solidFill>
                <a:latin typeface="黑体" panose="02010609060101010101" pitchFamily="49" charset="-122"/>
                <a:ea typeface="黑体" panose="02010609060101010101" pitchFamily="49" charset="-122"/>
              </a:rPr>
              <a:t>《</a:t>
            </a:r>
            <a:r>
              <a:rPr lang="zh-CN" altLang="en-US" sz="1600" dirty="0">
                <a:solidFill>
                  <a:srgbClr val="FF0000"/>
                </a:solidFill>
                <a:latin typeface="黑体" panose="02010609060101010101" pitchFamily="49" charset="-122"/>
                <a:ea typeface="黑体" panose="02010609060101010101" pitchFamily="49" charset="-122"/>
              </a:rPr>
              <a:t>合同</a:t>
            </a:r>
            <a:r>
              <a:rPr lang="zh-CN" altLang="en-US" sz="1600" dirty="0" smtClean="0">
                <a:solidFill>
                  <a:srgbClr val="FF0000"/>
                </a:solidFill>
                <a:latin typeface="黑体" panose="02010609060101010101" pitchFamily="49" charset="-122"/>
                <a:ea typeface="黑体" panose="02010609060101010101" pitchFamily="49" charset="-122"/>
              </a:rPr>
              <a:t>履行</a:t>
            </a:r>
            <a:r>
              <a:rPr lang="en-US" altLang="zh-CN" sz="1600" dirty="0" smtClean="0">
                <a:solidFill>
                  <a:srgbClr val="FF0000"/>
                </a:solidFill>
                <a:latin typeface="黑体" panose="02010609060101010101" pitchFamily="49" charset="-122"/>
                <a:ea typeface="黑体" panose="02010609060101010101" pitchFamily="49" charset="-122"/>
              </a:rPr>
              <a:t>》</a:t>
            </a:r>
            <a:r>
              <a:rPr lang="zh-CN" altLang="en-US" sz="1600" dirty="0" smtClean="0">
                <a:solidFill>
                  <a:srgbClr val="FF0000"/>
                </a:solidFill>
                <a:latin typeface="黑体" panose="02010609060101010101" pitchFamily="49" charset="-122"/>
                <a:ea typeface="黑体" panose="02010609060101010101" pitchFamily="49" charset="-122"/>
              </a:rPr>
              <a:t>解决</a:t>
            </a:r>
            <a:r>
              <a:rPr lang="zh-CN" altLang="en-US" sz="1600" dirty="0">
                <a:solidFill>
                  <a:srgbClr val="FF0000"/>
                </a:solidFill>
                <a:latin typeface="黑体" panose="02010609060101010101" pitchFamily="49" charset="-122"/>
                <a:ea typeface="黑体" panose="02010609060101010101" pitchFamily="49" charset="-122"/>
              </a:rPr>
              <a:t>合同履行差的问题</a:t>
            </a:r>
          </a:p>
        </p:txBody>
      </p:sp>
      <p:sp>
        <p:nvSpPr>
          <p:cNvPr id="37" name="圆角矩形 36"/>
          <p:cNvSpPr/>
          <p:nvPr/>
        </p:nvSpPr>
        <p:spPr>
          <a:xfrm>
            <a:off x="9372696" y="4046808"/>
            <a:ext cx="2150448" cy="183093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9" name="TextBox 38"/>
          <p:cNvSpPr txBox="1"/>
          <p:nvPr/>
        </p:nvSpPr>
        <p:spPr>
          <a:xfrm>
            <a:off x="9449376" y="4127904"/>
            <a:ext cx="1997087" cy="1637965"/>
          </a:xfrm>
          <a:prstGeom prst="rect">
            <a:avLst/>
          </a:prstGeom>
          <a:noFill/>
        </p:spPr>
        <p:txBody>
          <a:bodyPr wrap="square" lIns="98124" tIns="49062" rIns="98124" bIns="49062" rtlCol="0">
            <a:spAutoFit/>
          </a:bodyPr>
          <a:lstStyle/>
          <a:p>
            <a:pPr>
              <a:lnSpc>
                <a:spcPts val="2000"/>
              </a:lnSpc>
            </a:pPr>
            <a:r>
              <a:rPr lang="zh-CN" altLang="en-US" sz="1600" b="1" dirty="0" smtClean="0">
                <a:solidFill>
                  <a:srgbClr val="FF0000"/>
                </a:solidFill>
                <a:latin typeface="华文楷体" panose="02010600040101010101" pitchFamily="2" charset="-122"/>
                <a:ea typeface="华文楷体" panose="02010600040101010101" pitchFamily="2" charset="-122"/>
              </a:rPr>
              <a:t>修订后第四十六条，国家鼓励将全生命周期成本纳入价格评审因素，同等条件下选择能耗低、环境影响小的投标</a:t>
            </a:r>
            <a:endParaRPr lang="zh-CN" altLang="en-US" sz="1600" b="1" dirty="0">
              <a:solidFill>
                <a:srgbClr val="FF0000"/>
              </a:solidFill>
              <a:latin typeface="华文楷体" panose="02010600040101010101" pitchFamily="2" charset="-122"/>
              <a:ea typeface="华文楷体" panose="02010600040101010101" pitchFamily="2" charset="-122"/>
            </a:endParaRPr>
          </a:p>
        </p:txBody>
      </p:sp>
      <p:cxnSp>
        <p:nvCxnSpPr>
          <p:cNvPr id="40" name="直接箭头连接符 39"/>
          <p:cNvCxnSpPr/>
          <p:nvPr/>
        </p:nvCxnSpPr>
        <p:spPr>
          <a:xfrm>
            <a:off x="8588045" y="3295237"/>
            <a:ext cx="861331" cy="83266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746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67607" y="395485"/>
            <a:ext cx="6917014" cy="423863"/>
          </a:xfrm>
        </p:spPr>
        <p:txBody>
          <a:bodyPr>
            <a:normAutofit fontScale="92500" lnSpcReduction="20000"/>
          </a:bodyPr>
          <a:lstStyle/>
          <a:p>
            <a:r>
              <a:rPr lang="zh-CN" altLang="en-US" b="1" dirty="0">
                <a:solidFill>
                  <a:schemeClr val="accent2">
                    <a:lumMod val="50000"/>
                  </a:schemeClr>
                </a:solidFill>
                <a:latin typeface="微软雅黑" panose="020B0503020204020204" pitchFamily="34" charset="-122"/>
                <a:ea typeface="微软雅黑" panose="020B0503020204020204" pitchFamily="34" charset="-122"/>
              </a:rPr>
              <a:t> </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（三）法</a:t>
            </a:r>
            <a:r>
              <a:rPr lang="zh-CN" altLang="en-US" b="1" dirty="0">
                <a:solidFill>
                  <a:schemeClr val="accent2">
                    <a:lumMod val="50000"/>
                  </a:schemeClr>
                </a:solidFill>
                <a:latin typeface="微软雅黑" panose="020B0503020204020204" pitchFamily="34" charset="-122"/>
                <a:ea typeface="微软雅黑" panose="020B0503020204020204" pitchFamily="34" charset="-122"/>
              </a:rPr>
              <a:t>修订</a:t>
            </a:r>
            <a:r>
              <a:rPr lang="zh-CN" altLang="en-US" b="1" dirty="0" smtClean="0">
                <a:solidFill>
                  <a:schemeClr val="accent2">
                    <a:lumMod val="50000"/>
                  </a:schemeClr>
                </a:solidFill>
                <a:latin typeface="微软雅黑" panose="020B0503020204020204" pitchFamily="34" charset="-122"/>
                <a:ea typeface="微软雅黑" panose="020B0503020204020204" pitchFamily="34" charset="-122"/>
              </a:rPr>
              <a:t>的主要内容</a:t>
            </a:r>
            <a:endParaRPr lang="zh-CN" altLang="en-US"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4137" y="6390169"/>
            <a:ext cx="11196637" cy="467832"/>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lIns="94382" tIns="47191" rIns="94382" bIns="47191"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616059" y="1903257"/>
            <a:ext cx="10912791" cy="159056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85197" tIns="42599" rIns="85197" bIns="42599" rtlCol="0" anchor="ctr"/>
          <a:lstStyle/>
          <a:p>
            <a:pPr algn="ctr"/>
            <a:endParaRPr lang="zh-CN" altLang="en-US" dirty="0">
              <a:solidFill>
                <a:prstClr val="white"/>
              </a:solidFill>
            </a:endParaRPr>
          </a:p>
        </p:txBody>
      </p:sp>
      <p:sp>
        <p:nvSpPr>
          <p:cNvPr id="9" name="矩形 8"/>
          <p:cNvSpPr/>
          <p:nvPr/>
        </p:nvSpPr>
        <p:spPr>
          <a:xfrm>
            <a:off x="711929" y="2022645"/>
            <a:ext cx="10709642" cy="1432552"/>
          </a:xfrm>
          <a:prstGeom prst="rect">
            <a:avLst/>
          </a:prstGeom>
        </p:spPr>
        <p:txBody>
          <a:bodyPr wrap="square" lIns="85197" tIns="42599" rIns="85197" bIns="42599">
            <a:spAutoFit/>
          </a:bodyPr>
          <a:lstStyle/>
          <a:p>
            <a:pPr marL="59164" algn="just">
              <a:lnSpc>
                <a:spcPts val="3541"/>
              </a:lnSpc>
              <a:spcBef>
                <a:spcPts val="1118"/>
              </a:spcBef>
            </a:pP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（六）充分发挥招投标促进高质量发展的政策功能。</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鼓励</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招标</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人合理设置科技创新、节约能源资源、生态环保等要求和条件</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，倡导</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绿色采购，禁止招标文件套用特定生产供应者的条件设定</a:t>
            </a:r>
            <a:r>
              <a:rPr lang="zh-CN" altLang="en-US" kern="0" dirty="0" smtClean="0">
                <a:latin typeface="微软雅黑" panose="020B0503020204020204" pitchFamily="34" charset="-122"/>
                <a:ea typeface="微软雅黑" panose="020B0503020204020204" pitchFamily="34" charset="-122"/>
                <a:cs typeface="Times New Roman" panose="02020603050405020304" pitchFamily="18" charset="0"/>
              </a:rPr>
              <a:t>招标</a:t>
            </a:r>
            <a:r>
              <a:rPr lang="zh-CN" altLang="en-US" kern="0" dirty="0">
                <a:latin typeface="微软雅黑" panose="020B0503020204020204" pitchFamily="34" charset="-122"/>
                <a:ea typeface="微软雅黑" panose="020B0503020204020204" pitchFamily="34" charset="-122"/>
                <a:cs typeface="Times New Roman" panose="02020603050405020304" pitchFamily="18" charset="0"/>
              </a:rPr>
              <a:t>项目技术标准，</a:t>
            </a:r>
            <a:r>
              <a:rPr lang="zh-CN" altLang="en-US"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为高质量、创新型产品进入市场营造良好环境。</a:t>
            </a:r>
          </a:p>
        </p:txBody>
      </p:sp>
      <p:sp>
        <p:nvSpPr>
          <p:cNvPr id="3" name="椭圆 2"/>
          <p:cNvSpPr/>
          <p:nvPr/>
        </p:nvSpPr>
        <p:spPr>
          <a:xfrm>
            <a:off x="6577490" y="4030270"/>
            <a:ext cx="3958674" cy="1632773"/>
          </a:xfrm>
          <a:prstGeom prst="ellipse">
            <a:avLst/>
          </a:prstGeom>
          <a:solidFill>
            <a:srgbClr val="F1C40F"/>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 name="TextBox 3"/>
          <p:cNvSpPr txBox="1"/>
          <p:nvPr/>
        </p:nvSpPr>
        <p:spPr>
          <a:xfrm>
            <a:off x="7054500" y="4309634"/>
            <a:ext cx="3194850" cy="1176300"/>
          </a:xfrm>
          <a:prstGeom prst="rect">
            <a:avLst/>
          </a:prstGeom>
          <a:noFill/>
        </p:spPr>
        <p:txBody>
          <a:bodyPr wrap="square" lIns="98124" tIns="49062" rIns="98124" bIns="49062" rtlCol="0">
            <a:spAutoFit/>
          </a:bodyPr>
          <a:lstStyle/>
          <a:p>
            <a:pPr>
              <a:lnSpc>
                <a:spcPts val="2100"/>
              </a:lnSpc>
            </a:pPr>
            <a:r>
              <a:rPr lang="zh-CN" altLang="en-US" sz="1600" b="1" dirty="0">
                <a:solidFill>
                  <a:srgbClr val="0070C0"/>
                </a:solidFill>
              </a:rPr>
              <a:t>修订后第二十二条，除不得要求或标明特定的生产供应者，还增加了不允许“套用特定生产者</a:t>
            </a:r>
            <a:r>
              <a:rPr lang="zh-CN" altLang="en-US" sz="1600" b="1" dirty="0" smtClean="0">
                <a:solidFill>
                  <a:srgbClr val="0070C0"/>
                </a:solidFill>
              </a:rPr>
              <a:t>的</a:t>
            </a:r>
            <a:endParaRPr lang="en-US" altLang="zh-CN" sz="1600" b="1" dirty="0" smtClean="0">
              <a:solidFill>
                <a:srgbClr val="0070C0"/>
              </a:solidFill>
            </a:endParaRPr>
          </a:p>
          <a:p>
            <a:pPr>
              <a:lnSpc>
                <a:spcPts val="2100"/>
              </a:lnSpc>
            </a:pPr>
            <a:r>
              <a:rPr lang="en-US" altLang="zh-CN" sz="1600" b="1" dirty="0">
                <a:solidFill>
                  <a:srgbClr val="0070C0"/>
                </a:solidFill>
              </a:rPr>
              <a:t> </a:t>
            </a:r>
            <a:r>
              <a:rPr lang="en-US" altLang="zh-CN" sz="1600" b="1" dirty="0" smtClean="0">
                <a:solidFill>
                  <a:srgbClr val="0070C0"/>
                </a:solidFill>
              </a:rPr>
              <a:t>        </a:t>
            </a:r>
            <a:r>
              <a:rPr lang="zh-CN" altLang="en-US" sz="1600" b="1" dirty="0" smtClean="0">
                <a:solidFill>
                  <a:srgbClr val="0070C0"/>
                </a:solidFill>
              </a:rPr>
              <a:t> 条件</a:t>
            </a:r>
            <a:r>
              <a:rPr lang="zh-CN" altLang="en-US" sz="1600" b="1" dirty="0">
                <a:solidFill>
                  <a:srgbClr val="0070C0"/>
                </a:solidFill>
              </a:rPr>
              <a:t>设定技术标准”</a:t>
            </a:r>
          </a:p>
        </p:txBody>
      </p:sp>
      <p:sp>
        <p:nvSpPr>
          <p:cNvPr id="8" name="椭圆 7"/>
          <p:cNvSpPr/>
          <p:nvPr/>
        </p:nvSpPr>
        <p:spPr>
          <a:xfrm>
            <a:off x="7227568" y="232287"/>
            <a:ext cx="3113708" cy="1198901"/>
          </a:xfrm>
          <a:prstGeom prst="ellipse">
            <a:avLst/>
          </a:prstGeom>
          <a:solidFill>
            <a:srgbClr val="F1C40F"/>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TextBox 9"/>
          <p:cNvSpPr txBox="1"/>
          <p:nvPr/>
        </p:nvSpPr>
        <p:spPr>
          <a:xfrm>
            <a:off x="7632596" y="399323"/>
            <a:ext cx="2316076" cy="906996"/>
          </a:xfrm>
          <a:prstGeom prst="rect">
            <a:avLst/>
          </a:prstGeom>
          <a:noFill/>
        </p:spPr>
        <p:txBody>
          <a:bodyPr wrap="square" lIns="98124" tIns="49062" rIns="98124" bIns="49062" rtlCol="0">
            <a:spAutoFit/>
          </a:bodyPr>
          <a:lstStyle/>
          <a:p>
            <a:pPr>
              <a:lnSpc>
                <a:spcPts val="2100"/>
              </a:lnSpc>
            </a:pPr>
            <a:r>
              <a:rPr lang="zh-CN" altLang="en-US" sz="1600" b="1" dirty="0">
                <a:solidFill>
                  <a:srgbClr val="0070C0"/>
                </a:solidFill>
              </a:rPr>
              <a:t>修订后第二十一条，增加设置科技创新、生态节能的要求和</a:t>
            </a:r>
            <a:r>
              <a:rPr lang="zh-CN" altLang="en-US" sz="1600" b="1" dirty="0" smtClean="0">
                <a:solidFill>
                  <a:srgbClr val="0070C0"/>
                </a:solidFill>
              </a:rPr>
              <a:t>条件。</a:t>
            </a:r>
            <a:endParaRPr lang="zh-CN" altLang="en-US" sz="1600" b="1" dirty="0">
              <a:solidFill>
                <a:srgbClr val="0070C0"/>
              </a:solidFill>
            </a:endParaRPr>
          </a:p>
        </p:txBody>
      </p:sp>
      <p:cxnSp>
        <p:nvCxnSpPr>
          <p:cNvPr id="6" name="直接箭头连接符 5"/>
          <p:cNvCxnSpPr>
            <a:endCxn id="8" idx="4"/>
          </p:cNvCxnSpPr>
          <p:nvPr/>
        </p:nvCxnSpPr>
        <p:spPr>
          <a:xfrm flipV="1">
            <a:off x="8784422" y="1431188"/>
            <a:ext cx="0" cy="71934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3" idx="0"/>
          </p:cNvCxnSpPr>
          <p:nvPr/>
        </p:nvCxnSpPr>
        <p:spPr>
          <a:xfrm>
            <a:off x="8006163" y="2845662"/>
            <a:ext cx="550664" cy="118460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932646" y="4030270"/>
            <a:ext cx="3958674" cy="1632773"/>
          </a:xfrm>
          <a:prstGeom prst="ellipse">
            <a:avLst/>
          </a:prstGeom>
          <a:solidFill>
            <a:srgbClr val="F1C40F"/>
          </a:solidFill>
          <a:ln>
            <a:noFill/>
          </a:ln>
        </p:spPr>
        <p:style>
          <a:lnRef idx="2">
            <a:schemeClr val="accent1">
              <a:shade val="50000"/>
            </a:schemeClr>
          </a:lnRef>
          <a:fillRef idx="1">
            <a:schemeClr val="accent1"/>
          </a:fillRef>
          <a:effectRef idx="0">
            <a:schemeClr val="accent1"/>
          </a:effectRef>
          <a:fontRef idx="minor">
            <a:schemeClr val="lt1"/>
          </a:fontRef>
        </p:style>
        <p:txBody>
          <a:bodyPr lIns="98124" tIns="49062" rIns="98124" bIns="49062"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 name="TextBox 15"/>
          <p:cNvSpPr txBox="1"/>
          <p:nvPr/>
        </p:nvSpPr>
        <p:spPr>
          <a:xfrm>
            <a:off x="2455711" y="4294245"/>
            <a:ext cx="3106037" cy="1176300"/>
          </a:xfrm>
          <a:prstGeom prst="rect">
            <a:avLst/>
          </a:prstGeom>
          <a:noFill/>
        </p:spPr>
        <p:txBody>
          <a:bodyPr wrap="square" lIns="98124" tIns="49062" rIns="98124" bIns="49062" rtlCol="0">
            <a:spAutoFit/>
          </a:bodyPr>
          <a:lstStyle/>
          <a:p>
            <a:pPr>
              <a:lnSpc>
                <a:spcPts val="2100"/>
              </a:lnSpc>
            </a:pPr>
            <a:r>
              <a:rPr lang="zh-CN" altLang="en-US" sz="1600" b="1" dirty="0">
                <a:solidFill>
                  <a:srgbClr val="0070C0"/>
                </a:solidFill>
              </a:rPr>
              <a:t>第七</a:t>
            </a:r>
            <a:r>
              <a:rPr lang="zh-CN" altLang="en-US" sz="1600" b="1" dirty="0" smtClean="0">
                <a:solidFill>
                  <a:srgbClr val="0070C0"/>
                </a:solidFill>
              </a:rPr>
              <a:t>条 无</a:t>
            </a:r>
            <a:r>
              <a:rPr lang="zh-CN" altLang="en-US" sz="1600" b="1" dirty="0">
                <a:solidFill>
                  <a:srgbClr val="0070C0"/>
                </a:solidFill>
              </a:rPr>
              <a:t>特殊情况均执行电子招投标；第二十四</a:t>
            </a:r>
            <a:r>
              <a:rPr lang="zh-CN" altLang="en-US" sz="1600" b="1" dirty="0" smtClean="0">
                <a:solidFill>
                  <a:srgbClr val="0070C0"/>
                </a:solidFill>
              </a:rPr>
              <a:t>条 集中</a:t>
            </a:r>
            <a:r>
              <a:rPr lang="zh-CN" altLang="en-US" sz="1600" b="1" dirty="0">
                <a:solidFill>
                  <a:srgbClr val="0070C0"/>
                </a:solidFill>
              </a:rPr>
              <a:t>资审或集中招标；第四十六</a:t>
            </a:r>
            <a:r>
              <a:rPr lang="zh-CN" altLang="en-US" sz="1600" b="1" dirty="0" smtClean="0">
                <a:solidFill>
                  <a:srgbClr val="0070C0"/>
                </a:solidFill>
              </a:rPr>
              <a:t>条 将</a:t>
            </a:r>
            <a:r>
              <a:rPr lang="zh-CN" altLang="en-US" sz="1600" b="1" dirty="0">
                <a:solidFill>
                  <a:srgbClr val="0070C0"/>
                </a:solidFill>
              </a:rPr>
              <a:t>生命周期成本纳入评标因素</a:t>
            </a:r>
          </a:p>
        </p:txBody>
      </p:sp>
      <p:cxnSp>
        <p:nvCxnSpPr>
          <p:cNvPr id="17" name="直接箭头连接符 16"/>
          <p:cNvCxnSpPr/>
          <p:nvPr/>
        </p:nvCxnSpPr>
        <p:spPr>
          <a:xfrm flipH="1">
            <a:off x="4008730" y="2901515"/>
            <a:ext cx="204773" cy="112875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947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11546</TotalTime>
  <Words>23790</Words>
  <Application>Microsoft Office PowerPoint</Application>
  <PresentationFormat>自定义</PresentationFormat>
  <Paragraphs>876</Paragraphs>
  <Slides>122</Slides>
  <Notes>3</Notes>
  <HiddenSlides>0</HiddenSlides>
  <MMClips>0</MMClips>
  <ScaleCrop>false</ScaleCrop>
  <HeadingPairs>
    <vt:vector size="4" baseType="variant">
      <vt:variant>
        <vt:lpstr>主题</vt:lpstr>
      </vt:variant>
      <vt:variant>
        <vt:i4>1</vt:i4>
      </vt:variant>
      <vt:variant>
        <vt:lpstr>幻灯片标题</vt:lpstr>
      </vt:variant>
      <vt:variant>
        <vt:i4>122</vt:i4>
      </vt:variant>
    </vt:vector>
  </HeadingPairs>
  <TitlesOfParts>
    <vt:vector size="123" baseType="lpstr">
      <vt:lpstr>暗香扑面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关于招标投标法修订的建议</dc:title>
  <dc:creator>曹伟男</dc:creator>
  <cp:lastModifiedBy>hp</cp:lastModifiedBy>
  <cp:revision>627</cp:revision>
  <dcterms:created xsi:type="dcterms:W3CDTF">2016-12-27T02:04:05Z</dcterms:created>
  <dcterms:modified xsi:type="dcterms:W3CDTF">2020-08-24T01:31:52Z</dcterms:modified>
</cp:coreProperties>
</file>